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66" r:id="rId4"/>
    <p:sldId id="269" r:id="rId5"/>
    <p:sldId id="270" r:id="rId6"/>
    <p:sldId id="271" r:id="rId7"/>
    <p:sldId id="272" r:id="rId8"/>
    <p:sldId id="274" r:id="rId9"/>
    <p:sldId id="265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A48E-F42A-4AB9-8BF9-C9165CFD4B8C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23215-E0E2-4C4D-9535-BEE1AC1CF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23215-E0E2-4C4D-9535-BEE1AC1CF5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764704"/>
          <a:ext cx="5256584" cy="4464491"/>
        </p:xfrm>
        <a:graphic>
          <a:graphicData uri="http://schemas.openxmlformats.org/drawingml/2006/table">
            <a:tbl>
              <a:tblPr/>
              <a:tblGrid>
                <a:gridCol w="350439"/>
                <a:gridCol w="344413"/>
                <a:gridCol w="389967"/>
                <a:gridCol w="376673"/>
                <a:gridCol w="389967"/>
                <a:gridCol w="376673"/>
                <a:gridCol w="389967"/>
                <a:gridCol w="376673"/>
                <a:gridCol w="377560"/>
                <a:gridCol w="376673"/>
                <a:gridCol w="376673"/>
                <a:gridCol w="376673"/>
                <a:gridCol w="377560"/>
                <a:gridCol w="376673"/>
              </a:tblGrid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60648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Complete the crossword</a:t>
            </a:r>
            <a:endParaRPr lang="ru-RU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580112" y="692696"/>
            <a:ext cx="3436219" cy="4136851"/>
            <a:chOff x="5508104" y="476672"/>
            <a:chExt cx="3436219" cy="41368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508104" y="692696"/>
              <a:ext cx="1255422" cy="3920827"/>
              <a:chOff x="5004048" y="692696"/>
              <a:chExt cx="1255422" cy="3920827"/>
            </a:xfrm>
          </p:grpSpPr>
          <p:pic>
            <p:nvPicPr>
              <p:cNvPr id="12" name="Рисунок 6" descr="Без названия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4048" y="692696"/>
                <a:ext cx="1085850" cy="571500"/>
              </a:xfrm>
              <a:prstGeom prst="rect">
                <a:avLst/>
              </a:prstGeom>
              <a:noFill/>
            </p:spPr>
          </p:pic>
          <p:pic>
            <p:nvPicPr>
              <p:cNvPr id="13" name="Рисунок 2" descr="karandash-300x30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8064" y="1484784"/>
                <a:ext cx="542925" cy="542925"/>
              </a:xfrm>
              <a:prstGeom prst="rect">
                <a:avLst/>
              </a:prstGeom>
              <a:noFill/>
            </p:spPr>
          </p:pic>
          <p:pic>
            <p:nvPicPr>
              <p:cNvPr id="14" name="Рисунок 3" descr="depositphotos_20238389-stock-photo-pencil-sharpen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04048" y="2132856"/>
                <a:ext cx="962025" cy="638175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4" descr="508583716_bolshoj-detskij-domi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48064" y="2852936"/>
                <a:ext cx="752475" cy="752475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7" descr="buratino_w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20072" y="3861048"/>
                <a:ext cx="762000" cy="752475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68144" y="1052736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68144" y="1628800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68144" y="2348880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40152" y="3284984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0152" y="422108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948264" y="476672"/>
              <a:ext cx="1996059" cy="4104456"/>
              <a:chOff x="7020272" y="260648"/>
              <a:chExt cx="1996059" cy="321887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020272" y="260648"/>
                <a:ext cx="18806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600" b="1" dirty="0" smtClean="0"/>
                  <a:t>6. I … my family.</a:t>
                </a:r>
                <a:endParaRPr lang="ru-RU" sz="1600" b="1" dirty="0" smtClean="0"/>
              </a:p>
              <a:p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020272" y="692696"/>
                <a:ext cx="1996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7.  </a:t>
                </a:r>
                <a:r>
                  <a:rPr lang="en-US" sz="1600" b="1" dirty="0" smtClean="0"/>
                  <a:t>My he - parent</a:t>
                </a:r>
                <a:endParaRPr lang="ru-RU" sz="1600" b="1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020272" y="1124744"/>
                <a:ext cx="1955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8</a:t>
                </a:r>
                <a:r>
                  <a:rPr lang="en-US" sz="1600" b="1" dirty="0" smtClean="0"/>
                  <a:t>.  School subject</a:t>
                </a:r>
                <a:endParaRPr lang="ru-RU" sz="1600" b="1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020272" y="1556792"/>
                <a:ext cx="19688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9.</a:t>
                </a:r>
                <a:r>
                  <a:rPr lang="en-US" sz="1600" b="1" dirty="0" smtClean="0"/>
                  <a:t>  My she-parent</a:t>
                </a:r>
                <a:endParaRPr lang="ru-RU" sz="1600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020272" y="1916832"/>
                <a:ext cx="18069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10.</a:t>
                </a:r>
                <a:r>
                  <a:rPr lang="en-US" sz="1600" b="1" dirty="0" smtClean="0"/>
                  <a:t> My parents’ </a:t>
                </a:r>
              </a:p>
              <a:p>
                <a:r>
                  <a:rPr lang="en-US" sz="1600" b="1" dirty="0" smtClean="0"/>
                  <a:t>      child</a:t>
                </a:r>
                <a:endParaRPr lang="ru-RU" sz="1600" b="1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020272" y="2636912"/>
                <a:ext cx="16498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11. Our lesson</a:t>
                </a:r>
                <a:endParaRPr lang="ru-RU" sz="1600" b="1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020272" y="3140968"/>
                <a:ext cx="10326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12.    30</a:t>
                </a:r>
                <a:endParaRPr lang="ru-RU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7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97152"/>
            <a:ext cx="6080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Thank you for your work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марина\Desktop\Моя школа - моя семья\картинки\veselii-smailik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рина\Desktop\Моя школа - моя семья\картинки\грустный смайли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92696"/>
          <a:ext cx="5400601" cy="4536504"/>
        </p:xfrm>
        <a:graphic>
          <a:graphicData uri="http://schemas.openxmlformats.org/drawingml/2006/table">
            <a:tbl>
              <a:tblPr/>
              <a:tblGrid>
                <a:gridCol w="360040"/>
                <a:gridCol w="353849"/>
                <a:gridCol w="400651"/>
                <a:gridCol w="386993"/>
                <a:gridCol w="400651"/>
                <a:gridCol w="386993"/>
                <a:gridCol w="400651"/>
                <a:gridCol w="386993"/>
                <a:gridCol w="387904"/>
                <a:gridCol w="386993"/>
                <a:gridCol w="386993"/>
                <a:gridCol w="386993"/>
                <a:gridCol w="387904"/>
                <a:gridCol w="386993"/>
              </a:tblGrid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7)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8)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10)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11)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60648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Complete the crossword</a:t>
            </a:r>
            <a:endParaRPr lang="ru-RU" b="1" dirty="0"/>
          </a:p>
        </p:txBody>
      </p:sp>
      <p:grpSp>
        <p:nvGrpSpPr>
          <p:cNvPr id="2" name="Группа 29"/>
          <p:cNvGrpSpPr/>
          <p:nvPr/>
        </p:nvGrpSpPr>
        <p:grpSpPr>
          <a:xfrm>
            <a:off x="5508104" y="476672"/>
            <a:ext cx="3436219" cy="4136851"/>
            <a:chOff x="5508104" y="476672"/>
            <a:chExt cx="3436219" cy="4136851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5508104" y="692696"/>
              <a:ext cx="1255422" cy="3920827"/>
              <a:chOff x="5004048" y="692696"/>
              <a:chExt cx="1255422" cy="3920827"/>
            </a:xfrm>
          </p:grpSpPr>
          <p:pic>
            <p:nvPicPr>
              <p:cNvPr id="12" name="Рисунок 6" descr="Без названия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04048" y="692696"/>
                <a:ext cx="1085850" cy="571500"/>
              </a:xfrm>
              <a:prstGeom prst="rect">
                <a:avLst/>
              </a:prstGeom>
              <a:noFill/>
            </p:spPr>
          </p:pic>
          <p:pic>
            <p:nvPicPr>
              <p:cNvPr id="13" name="Рисунок 2" descr="karandash-300x3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8064" y="1484784"/>
                <a:ext cx="542925" cy="542925"/>
              </a:xfrm>
              <a:prstGeom prst="rect">
                <a:avLst/>
              </a:prstGeom>
              <a:noFill/>
            </p:spPr>
          </p:pic>
          <p:pic>
            <p:nvPicPr>
              <p:cNvPr id="14" name="Рисунок 3" descr="depositphotos_20238389-stock-photo-pencil-sharpen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4048" y="2132856"/>
                <a:ext cx="962025" cy="638175"/>
              </a:xfrm>
              <a:prstGeom prst="rect">
                <a:avLst/>
              </a:prstGeom>
              <a:noFill/>
            </p:spPr>
          </p:pic>
          <p:pic>
            <p:nvPicPr>
              <p:cNvPr id="15" name="Рисунок 4" descr="508583716_bolshoj-detskij-domik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2852936"/>
                <a:ext cx="752475" cy="752475"/>
              </a:xfrm>
              <a:prstGeom prst="rect">
                <a:avLst/>
              </a:prstGeom>
              <a:noFill/>
            </p:spPr>
          </p:pic>
          <p:pic>
            <p:nvPicPr>
              <p:cNvPr id="16" name="Рисунок 7" descr="buratino_w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20072" y="3861048"/>
                <a:ext cx="762000" cy="752475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68144" y="1052736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68144" y="1628800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68144" y="2348880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40152" y="3284984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0152" y="422108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>
              <a:off x="6948264" y="476672"/>
              <a:ext cx="1996059" cy="4104456"/>
              <a:chOff x="7020272" y="260648"/>
              <a:chExt cx="1996059" cy="321887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020272" y="260648"/>
                <a:ext cx="188064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1600" b="1" dirty="0" smtClean="0"/>
                  <a:t>6. I … my family.</a:t>
                </a:r>
                <a:endParaRPr lang="ru-RU" sz="1600" b="1" dirty="0" smtClean="0"/>
              </a:p>
              <a:p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020272" y="692696"/>
                <a:ext cx="1996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7.  </a:t>
                </a:r>
                <a:r>
                  <a:rPr lang="en-US" sz="1600" b="1" dirty="0" smtClean="0"/>
                  <a:t>My he - parent</a:t>
                </a:r>
                <a:endParaRPr lang="ru-RU" sz="1600" b="1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020272" y="1124744"/>
                <a:ext cx="1955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8</a:t>
                </a:r>
                <a:r>
                  <a:rPr lang="en-US" sz="1600" b="1" dirty="0" smtClean="0"/>
                  <a:t>.  School subject</a:t>
                </a:r>
                <a:endParaRPr lang="ru-RU" sz="1600" b="1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020272" y="1556792"/>
                <a:ext cx="19688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9.</a:t>
                </a:r>
                <a:r>
                  <a:rPr lang="en-US" sz="1600" b="1" dirty="0" smtClean="0"/>
                  <a:t>  My she-parent</a:t>
                </a:r>
                <a:endParaRPr lang="ru-RU" sz="1600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7020272" y="1916832"/>
                <a:ext cx="18069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/>
                  <a:t>10.</a:t>
                </a:r>
                <a:r>
                  <a:rPr lang="en-US" sz="1600" b="1" dirty="0" smtClean="0"/>
                  <a:t> My parents’ </a:t>
                </a:r>
              </a:p>
              <a:p>
                <a:r>
                  <a:rPr lang="en-US" sz="1600" b="1" dirty="0" smtClean="0"/>
                  <a:t>      child</a:t>
                </a:r>
                <a:endParaRPr lang="ru-RU" sz="1600" b="1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020272" y="2636912"/>
                <a:ext cx="16498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11. Our lesson</a:t>
                </a:r>
                <a:endParaRPr lang="ru-RU" sz="1600" b="1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020272" y="3140968"/>
                <a:ext cx="10326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12.    30</a:t>
                </a:r>
                <a:endParaRPr lang="ru-RU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659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/>
              <a:t>School family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going to speak about:</a:t>
            </a:r>
            <a:endParaRPr lang="ru-RU" dirty="0"/>
          </a:p>
        </p:txBody>
      </p:sp>
      <p:pic>
        <p:nvPicPr>
          <p:cNvPr id="25601" name="Picture 1" descr="C:\Users\марина\Desktop\Моя школа - моя семья\Мой урок\картинки\wOdL_2W2Y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08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 rot="5400000">
            <a:off x="2409825" y="639763"/>
            <a:ext cx="288925" cy="1873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634" y="5011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620688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83568" y="620688"/>
            <a:ext cx="8064896" cy="5400600"/>
            <a:chOff x="683568" y="620688"/>
            <a:chExt cx="8064896" cy="54006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203848" y="2492896"/>
              <a:ext cx="2880320" cy="18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School family</a:t>
              </a:r>
              <a:endParaRPr lang="ru-RU" sz="4000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411760" y="620688"/>
              <a:ext cx="1994520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804248" y="1844824"/>
              <a:ext cx="1872208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876256" y="3501008"/>
              <a:ext cx="1872208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83568" y="1916832"/>
              <a:ext cx="1778496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83568" y="3501008"/>
              <a:ext cx="177849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92080" y="4797152"/>
              <a:ext cx="1728192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339752" y="4797152"/>
              <a:ext cx="1850504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C:\Users\марина\Downloads\учителя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620688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C:\Users\марина\Downloads\ученики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620688"/>
              <a:ext cx="1584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 descr="C:\Users\марина\Downloads\родители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916832"/>
              <a:ext cx="1584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 descr="C:\Users\марина\Downloads\IMG-dace248a8e9675b8ac7dca6bc7a711ba-V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1844824"/>
              <a:ext cx="100811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 descr="C:\Users\марина\Downloads\IMG_20191118_114805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3501008"/>
              <a:ext cx="100811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Рисунок 27" descr="C:\Users\марина\Desktop\Моя школа - моя семья\Мой урок\картинки\i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4797152"/>
              <a:ext cx="86409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Рисунок 28" descr="C:\Users\марина\Downloads\IMG_20191118_114253 (1)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3501008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Рисунок 29" descr="C:\Users\марина\Desktop\Моя школа - моя семья\Мой урок\картинки\images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792" y="4797152"/>
              <a:ext cx="100811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Овал 31"/>
          <p:cNvSpPr/>
          <p:nvPr/>
        </p:nvSpPr>
        <p:spPr>
          <a:xfrm>
            <a:off x="827584" y="2204864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27784" y="764704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092280" y="2276872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64288" y="3645024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436096" y="486916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7584" y="378904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04048" y="836712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 rot="5400000">
            <a:off x="2409825" y="639763"/>
            <a:ext cx="288925" cy="1873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634" y="5011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11560" y="620688"/>
            <a:ext cx="8064896" cy="5400600"/>
            <a:chOff x="611560" y="620688"/>
            <a:chExt cx="8064896" cy="54006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16016" y="620688"/>
              <a:ext cx="1944216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Students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131840" y="2492896"/>
              <a:ext cx="2880320" cy="18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School family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39752" y="620688"/>
              <a:ext cx="1994520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Lucida Sans Unicode" pitchFamily="34" charset="0"/>
                  <a:ea typeface="Calibri" pitchFamily="34" charset="0"/>
                  <a:cs typeface="Lucida Sans Unicode" pitchFamily="34" charset="0"/>
                </a:rPr>
                <a:t>Teachers</a:t>
              </a:r>
              <a:endPara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732240" y="1844824"/>
              <a:ext cx="1872208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Head teacher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804248" y="3501008"/>
              <a:ext cx="1872208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Medical worker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11560" y="1916832"/>
              <a:ext cx="1778496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Parents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83568" y="3501008"/>
              <a:ext cx="177849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Dining room workers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20072" y="4797152"/>
              <a:ext cx="1728192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Technical staff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267744" y="4797152"/>
              <a:ext cx="1850504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Security guard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60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/>
              <a:t>Missing words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Are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Old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Class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Clever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Play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Teachers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They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Love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Workers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Guard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Family </a:t>
            </a:r>
            <a:endParaRPr lang="ru-RU" sz="2400" b="1" dirty="0"/>
          </a:p>
        </p:txBody>
      </p:sp>
      <p:pic>
        <p:nvPicPr>
          <p:cNvPr id="30722" name="Picture 2" descr="C:\Users\марина\Desktop\Моя школа - моя семья\Мой урок\картинки\postman_PN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58856"/>
            <a:ext cx="6000155" cy="569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One noun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одно существительное – главная тема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_____________________________________________________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Two adjectives 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(два прилагательных) 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_____________________________________________________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Three verbs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три глагола)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_____________________________________________________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A sentence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фраза, предложение - отношение к теме)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_____________________________________________________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One word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дно слово – синоним темы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_____________________________________________________</a:t>
            </a:r>
            <a:endParaRPr lang="ru-RU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Cinquain</a:t>
            </a:r>
            <a:r>
              <a:rPr lang="en-US" sz="4000" b="1" dirty="0" smtClean="0"/>
              <a:t> (</a:t>
            </a:r>
            <a:r>
              <a:rPr lang="ru-RU" sz="4000" b="1" dirty="0" err="1" smtClean="0"/>
              <a:t>синквейн</a:t>
            </a:r>
            <a:r>
              <a:rPr lang="ru-RU" sz="4000" b="1" dirty="0" smtClean="0"/>
              <a:t>)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One noun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существительное – главная тема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SCHOOL FAMILY</a:t>
            </a:r>
            <a:endParaRPr lang="ru-RU" sz="2400" b="1" u="sng" dirty="0" smtClean="0">
              <a:solidFill>
                <a:srgbClr val="0000CC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Two adjectives 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(два прилагательных) 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00CC"/>
                </a:solidFill>
              </a:rPr>
              <a:t>DIFFERENT, FRIENDLY</a:t>
            </a:r>
            <a:endParaRPr lang="ru-RU" sz="2400" dirty="0" smtClean="0">
              <a:solidFill>
                <a:srgbClr val="0000CC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Three verbs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три глагола)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00CC"/>
                </a:solidFill>
              </a:rPr>
              <a:t>PROTECT, STUDY, HELP</a:t>
            </a:r>
            <a:endParaRPr lang="ru-RU" sz="2400" dirty="0" smtClean="0">
              <a:solidFill>
                <a:srgbClr val="0000CC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A sentence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фраза, предложение - отношение к теме)</a:t>
            </a:r>
            <a:endParaRPr lang="en-US" sz="24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00CC"/>
                </a:solidFill>
              </a:rPr>
              <a:t>MY SCHOOL IS MY HOME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One word (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дно слово – синоним темы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FRIENDSHIP</a:t>
            </a:r>
            <a:endParaRPr lang="ru-RU" sz="2400" u="sng" dirty="0" smtClean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Cinquain</a:t>
            </a:r>
            <a:r>
              <a:rPr lang="en-US" sz="4000" b="1" dirty="0" smtClean="0"/>
              <a:t> (</a:t>
            </a:r>
            <a:r>
              <a:rPr lang="ru-RU" sz="4000" b="1" dirty="0" err="1" smtClean="0"/>
              <a:t>синквейн</a:t>
            </a:r>
            <a:r>
              <a:rPr lang="ru-RU" sz="4000" b="1" dirty="0" smtClean="0"/>
              <a:t>)</a:t>
            </a:r>
            <a:endParaRPr lang="ru-RU" sz="4000" dirty="0"/>
          </a:p>
        </p:txBody>
      </p:sp>
      <p:pic>
        <p:nvPicPr>
          <p:cNvPr id="32770" name="Picture 2" descr="C:\Users\марина\Desktop\Моя школа - моя семья\Мой урок\картинки\istockphoto-482335575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233444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51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Take </a:t>
            </a:r>
            <a:r>
              <a:rPr lang="en-US" sz="3200" b="1" u="sng" dirty="0" smtClean="0"/>
              <a:t>Card</a:t>
            </a:r>
            <a:r>
              <a:rPr lang="ru-RU" sz="3200" b="1" u="sng" dirty="0" smtClean="0"/>
              <a:t> 6</a:t>
            </a:r>
            <a:r>
              <a:rPr lang="ru-RU" sz="3200" b="1" dirty="0" smtClean="0"/>
              <a:t>. </a:t>
            </a:r>
            <a:r>
              <a:rPr lang="en-US" sz="3200" b="1" dirty="0" smtClean="0"/>
              <a:t>Here you can see your home task: </a:t>
            </a:r>
          </a:p>
          <a:p>
            <a:pPr>
              <a:buNone/>
            </a:pPr>
            <a:r>
              <a:rPr lang="en-US" sz="3200" b="1" dirty="0" smtClean="0"/>
              <a:t>  Read the letter and tell the class about your school family.</a:t>
            </a:r>
            <a:endParaRPr lang="en-US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effectLst/>
                <a:latin typeface="+mn-lt"/>
              </a:rPr>
              <a:t>Your homework</a:t>
            </a:r>
            <a:endParaRPr lang="ru-RU" u="sng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73" name="Picture 1" descr="C:\Users\марина\Desktop\Моя школа - моя семья\Мой урок\картинки\k11vbpoV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28107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Words>399</Words>
  <Application>Microsoft Office PowerPoint</Application>
  <PresentationFormat>Экран (4:3)</PresentationFormat>
  <Paragraphs>174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We are going to speak about:</vt:lpstr>
      <vt:lpstr>Слайд 4</vt:lpstr>
      <vt:lpstr>Слайд 5</vt:lpstr>
      <vt:lpstr>Слайд 6</vt:lpstr>
      <vt:lpstr>Слайд 7</vt:lpstr>
      <vt:lpstr>Слайд 8</vt:lpstr>
      <vt:lpstr>Your homework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76</cp:revision>
  <dcterms:created xsi:type="dcterms:W3CDTF">2016-04-11T04:07:04Z</dcterms:created>
  <dcterms:modified xsi:type="dcterms:W3CDTF">2020-05-21T15:55:10Z</dcterms:modified>
</cp:coreProperties>
</file>