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31"/>
  </p:notesMasterIdLst>
  <p:sldIdLst>
    <p:sldId id="256" r:id="rId2"/>
    <p:sldId id="264" r:id="rId3"/>
    <p:sldId id="266" r:id="rId4"/>
    <p:sldId id="267" r:id="rId5"/>
    <p:sldId id="261" r:id="rId6"/>
    <p:sldId id="262" r:id="rId7"/>
    <p:sldId id="263" r:id="rId8"/>
    <p:sldId id="269" r:id="rId9"/>
    <p:sldId id="270" r:id="rId10"/>
    <p:sldId id="271" r:id="rId11"/>
    <p:sldId id="272" r:id="rId12"/>
    <p:sldId id="273" r:id="rId13"/>
    <p:sldId id="274" r:id="rId14"/>
    <p:sldId id="258" r:id="rId15"/>
    <p:sldId id="275" r:id="rId16"/>
    <p:sldId id="276" r:id="rId17"/>
    <p:sldId id="277" r:id="rId18"/>
    <p:sldId id="278" r:id="rId19"/>
    <p:sldId id="282" r:id="rId20"/>
    <p:sldId id="279" r:id="rId21"/>
    <p:sldId id="283" r:id="rId22"/>
    <p:sldId id="281" r:id="rId23"/>
    <p:sldId id="284" r:id="rId24"/>
    <p:sldId id="285" r:id="rId25"/>
    <p:sldId id="286" r:id="rId26"/>
    <p:sldId id="287" r:id="rId27"/>
    <p:sldId id="259" r:id="rId28"/>
    <p:sldId id="288" r:id="rId29"/>
    <p:sldId id="260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4294967295" orient="horz" pos="2160" userDrawn="1">
          <p15:clr>
            <a:srgbClr val="A4A3A4"/>
          </p15:clr>
        </p15:guide>
        <p15:guide id="4294967295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4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BDB83-5EA0-405F-8A7A-B662699985D4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234FD-0CDF-4C7B-A72F-43EDC91D7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804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Мемориальный –памятник воинам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234FD-0CDF-4C7B-A72F-43EDC91D7DF3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0ABA2-1309-4128-9778-4E48E35F01CF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E46E1-EAEF-43CF-B7F2-CD805ACCD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0ABA2-1309-4128-9778-4E48E35F01CF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E46E1-EAEF-43CF-B7F2-CD805ACCD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0ABA2-1309-4128-9778-4E48E35F01CF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E46E1-EAEF-43CF-B7F2-CD805ACCD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0ABA2-1309-4128-9778-4E48E35F01CF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E46E1-EAEF-43CF-B7F2-CD805ACCD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0ABA2-1309-4128-9778-4E48E35F01CF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E46E1-EAEF-43CF-B7F2-CD805ACCD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0ABA2-1309-4128-9778-4E48E35F01CF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E46E1-EAEF-43CF-B7F2-CD805ACCD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0ABA2-1309-4128-9778-4E48E35F01CF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E46E1-EAEF-43CF-B7F2-CD805ACCD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0ABA2-1309-4128-9778-4E48E35F01CF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E46E1-EAEF-43CF-B7F2-CD805ACCD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0ABA2-1309-4128-9778-4E48E35F01CF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E46E1-EAEF-43CF-B7F2-CD805ACCD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0ABA2-1309-4128-9778-4E48E35F01CF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E46E1-EAEF-43CF-B7F2-CD805ACCD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0ABA2-1309-4128-9778-4E48E35F01CF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E46E1-EAEF-43CF-B7F2-CD805ACCD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CE00ABA2-1309-4128-9778-4E48E35F01CF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3AE46E1-EAEF-43CF-B7F2-CD805ACCDF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sz="3200" b="1" dirty="0" smtClean="0"/>
              <a:t>Мир помнит о войне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6" name="Содержимое 5" descr="s1200.jf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988840"/>
            <a:ext cx="8229600" cy="274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800" b="1" dirty="0" smtClean="0"/>
              <a:t>Сталинградская битва (17.07.1942-02.02.1943)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>
              <a:buNone/>
            </a:pPr>
            <a:r>
              <a:rPr lang="ru-RU" sz="2200" dirty="0" smtClean="0"/>
              <a:t>Целью Германии было овладение промышленным городом, выпускающим необходимую военную продукцию; получение доступа к Волге, откуда можно было попасть в Каспийское море, на Кавказ, где добывалась необходимая для фронта нефть.       В Сталинграде шли ожесточённые бои.</a:t>
            </a:r>
            <a:endParaRPr lang="ru-RU" sz="2400" dirty="0"/>
          </a:p>
        </p:txBody>
      </p:sp>
      <p:pic>
        <p:nvPicPr>
          <p:cNvPr id="4" name="Рисунок 3" descr="stalingradskaia-bitva-srazhenie-vtoroi-mirovoi-voiny-rkka-s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634" y="2708920"/>
            <a:ext cx="6536726" cy="3676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800" b="1" dirty="0" smtClean="0"/>
              <a:t>Задача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/>
              <a:t>19 ноября 1942 года советские войска перешли в наступление. </a:t>
            </a:r>
            <a:r>
              <a:rPr lang="ru-RU" sz="2400" b="1" dirty="0" smtClean="0"/>
              <a:t>75</a:t>
            </a:r>
            <a:r>
              <a:rPr lang="ru-RU" sz="2400" dirty="0" smtClean="0"/>
              <a:t> дней и ночей понадобилось им, чтобы разгромить немецкие войска, что составило </a:t>
            </a:r>
            <a:r>
              <a:rPr lang="ru-RU" sz="2400" b="1" dirty="0" smtClean="0"/>
              <a:t>3/8</a:t>
            </a:r>
            <a:r>
              <a:rPr lang="ru-RU" sz="2400" dirty="0" smtClean="0"/>
              <a:t> от всего времени битвы на Волге. Сколько дней и ночей шли  бои в Сталинграде?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i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507" y="2996952"/>
            <a:ext cx="5415002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800" b="1" dirty="0" smtClean="0"/>
              <a:t>Длительность Сталинградской битвы</a:t>
            </a:r>
            <a:endParaRPr lang="ru-RU" sz="2800" b="1" dirty="0"/>
          </a:p>
        </p:txBody>
      </p:sp>
      <p:pic>
        <p:nvPicPr>
          <p:cNvPr id="4" name="Содержимое 3" descr="p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442" y="1049600"/>
            <a:ext cx="6916950" cy="5187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3200" dirty="0" smtClean="0">
                <a:solidFill>
                  <a:srgbClr val="FFC000"/>
                </a:solidFill>
              </a:rPr>
              <a:t>Двигательная пауза</a:t>
            </a:r>
            <a:endParaRPr lang="ru-RU" sz="5400" dirty="0">
              <a:solidFill>
                <a:srgbClr val="FFC000"/>
              </a:solidFill>
            </a:endParaRPr>
          </a:p>
        </p:txBody>
      </p:sp>
      <p:pic>
        <p:nvPicPr>
          <p:cNvPr id="4" name="Брянская улица  - минус (qmusic.me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27984" y="3068960"/>
            <a:ext cx="945828" cy="94582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400" b="1" dirty="0" smtClean="0"/>
              <a:t>Мамаев курган («высота 102»)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Естественная возвышенность на правом берегу Волги  в центре Сталинграда.</a:t>
            </a:r>
            <a:r>
              <a:rPr lang="ru-RU" sz="2000" i="1" dirty="0" smtClean="0"/>
              <a:t> </a:t>
            </a:r>
            <a:r>
              <a:rPr lang="ru-RU" sz="2000" dirty="0" err="1" smtClean="0"/>
              <a:t>Cвоё</a:t>
            </a:r>
            <a:r>
              <a:rPr lang="ru-RU" sz="2000" dirty="0" smtClean="0"/>
              <a:t> имя Мамаев курган получил еще в период татаро-монгольского ига.</a:t>
            </a:r>
            <a:r>
              <a:rPr lang="ru-RU" sz="2000" i="1" dirty="0" smtClean="0"/>
              <a:t> </a:t>
            </a:r>
            <a:r>
              <a:rPr lang="ru-RU" sz="2000" dirty="0" smtClean="0"/>
              <a:t>До войны местные жители именовали эту местность просто </a:t>
            </a:r>
            <a:r>
              <a:rPr lang="ru-RU" sz="2000" b="1" dirty="0" smtClean="0"/>
              <a:t>«бугор»</a:t>
            </a:r>
            <a:r>
              <a:rPr lang="ru-RU" sz="2000" dirty="0" smtClean="0"/>
              <a:t>, а на манер волжских татар это же слово звучало как «Мамай». </a:t>
            </a:r>
          </a:p>
          <a:p>
            <a:pPr>
              <a:buNone/>
            </a:pPr>
            <a:r>
              <a:rPr lang="ru-RU" sz="2000" dirty="0" smtClean="0"/>
              <a:t>Это место известно всему миру как арена одних из самых ожесточённых сражений второй мировой войны. Находясь на вершине кургана,  можно было контролировать не только город, но и все переправы через Волгу.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5" name="Рисунок 4" descr="1355389094_geroi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3429000"/>
            <a:ext cx="4128459" cy="3096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400" b="1" dirty="0" smtClean="0"/>
              <a:t>Задача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Битва за Мамаев курган составила </a:t>
            </a:r>
            <a:r>
              <a:rPr lang="ru-RU" sz="2800" b="1" dirty="0" smtClean="0"/>
              <a:t>67,5% от 200 </a:t>
            </a:r>
            <a:r>
              <a:rPr lang="ru-RU" sz="2800" dirty="0" smtClean="0"/>
              <a:t>дней Сталинградской битвы. Сколько дней продолжалась битва за Мамаев курган?</a:t>
            </a:r>
          </a:p>
          <a:p>
            <a:pPr>
              <a:buNone/>
            </a:pPr>
            <a:endParaRPr lang="ru-RU" sz="2800" dirty="0"/>
          </a:p>
        </p:txBody>
      </p:sp>
      <p:pic>
        <p:nvPicPr>
          <p:cNvPr id="5" name="Рисунок 4" descr="origin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2420888"/>
            <a:ext cx="6120680" cy="3872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user_file_566a979452d9c_2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27584" y="530706"/>
            <a:ext cx="7560840" cy="5669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400" b="1" dirty="0" smtClean="0"/>
              <a:t>Значение Сталинградской битвы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/>
              <a:t> Решающее сражение всей Второй мировой войны.</a:t>
            </a:r>
          </a:p>
          <a:p>
            <a:pPr algn="ctr">
              <a:buNone/>
            </a:pPr>
            <a:r>
              <a:rPr lang="ru-RU" sz="2400" dirty="0" smtClean="0"/>
              <a:t>Эта битва ознаменовала начало коренного перелома в ходе Великой Отечественной войны и Второй мировой войны в целом. Теперь всему миру стало понятно, что СССР не проиграет войну нацистской Германии, а будет и дальше наступать до полного поражения гитлеровского блока. </a:t>
            </a:r>
          </a:p>
          <a:p>
            <a:pPr algn="ctr">
              <a:buNone/>
            </a:pPr>
            <a:r>
              <a:rPr lang="ru-RU" sz="2400" dirty="0" smtClean="0"/>
              <a:t>Слово «Сталинград» стало синонимом Победы.</a:t>
            </a:r>
          </a:p>
          <a:p>
            <a:pPr algn="ctr">
              <a:buNone/>
            </a:pPr>
            <a:r>
              <a:rPr lang="ru-RU" sz="2400" dirty="0" smtClean="0"/>
              <a:t>В 1965 году Сталинград стал городом-героем.</a:t>
            </a:r>
          </a:p>
          <a:p>
            <a:pPr algn="ctr">
              <a:buNone/>
            </a:pPr>
            <a:r>
              <a:rPr lang="ru-RU" sz="2400" dirty="0" smtClean="0"/>
              <a:t>На Мамаевом кургане  открыт мемориальный комплекс, в центре которого статуя «Родина-Мать зовёт!».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39552" y="404664"/>
            <a:ext cx="8064896" cy="5721499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/>
              <a:t>Сегодня на уроке математики перелистаем страницы истории и вспомним  переломные моменты </a:t>
            </a:r>
            <a:r>
              <a:rPr lang="ru-RU" sz="2800" dirty="0" smtClean="0">
                <a:solidFill>
                  <a:srgbClr val="C00000"/>
                </a:solidFill>
              </a:rPr>
              <a:t>Великой Отечественной войны.</a:t>
            </a:r>
            <a:endParaRPr lang="ru-RU" sz="2800" dirty="0"/>
          </a:p>
        </p:txBody>
      </p:sp>
      <p:pic>
        <p:nvPicPr>
          <p:cNvPr id="4" name="Рисунок 3" descr="москва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18" y="1988840"/>
            <a:ext cx="2558669" cy="3858126"/>
          </a:xfrm>
          <a:prstGeom prst="rect">
            <a:avLst/>
          </a:prstGeom>
        </p:spPr>
      </p:pic>
      <p:pic>
        <p:nvPicPr>
          <p:cNvPr id="6" name="Рисунок 5" descr="14128828-author-litagent_belyiyi_gorod-kurskaya_bitva_ognennaya_duga_194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988840"/>
            <a:ext cx="2751640" cy="3861048"/>
          </a:xfrm>
          <a:prstGeom prst="rect">
            <a:avLst/>
          </a:prstGeom>
        </p:spPr>
      </p:pic>
      <p:pic>
        <p:nvPicPr>
          <p:cNvPr id="7" name="Рисунок 6" descr="11ac37e5c69ddd73f31414460ff508b6f7d9976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988840"/>
            <a:ext cx="2914394" cy="3933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cmQESQlkWg.jpg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56045"/>
            <a:ext cx="5248424" cy="3476594"/>
          </a:xfrm>
        </p:spPr>
      </p:pic>
      <p:pic>
        <p:nvPicPr>
          <p:cNvPr id="5" name="Рисунок 4" descr="mamaev_kurgan_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3933056"/>
            <a:ext cx="3736851" cy="2489734"/>
          </a:xfrm>
          <a:prstGeom prst="rect">
            <a:avLst/>
          </a:prstGeom>
        </p:spPr>
      </p:pic>
      <p:pic>
        <p:nvPicPr>
          <p:cNvPr id="6" name="Рисунок 5" descr="3312914_11_155281266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268760"/>
            <a:ext cx="3059832" cy="2038659"/>
          </a:xfrm>
          <a:prstGeom prst="rect">
            <a:avLst/>
          </a:prstGeom>
        </p:spPr>
      </p:pic>
      <p:pic>
        <p:nvPicPr>
          <p:cNvPr id="7" name="Рисунок 6" descr="112869559_large_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861048"/>
            <a:ext cx="4067944" cy="2710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ru-RU" sz="2400" b="1" dirty="0" smtClean="0"/>
              <a:t>План немцев на Курской дуге.</a:t>
            </a:r>
            <a:endParaRPr lang="ru-RU" sz="24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779912" y="692696"/>
            <a:ext cx="5040560" cy="5433467"/>
          </a:xfrm>
        </p:spPr>
        <p:txBody>
          <a:bodyPr/>
          <a:lstStyle/>
          <a:p>
            <a:pPr>
              <a:buFontTx/>
              <a:buNone/>
            </a:pPr>
            <a:r>
              <a:rPr lang="ru-RU" dirty="0" smtClean="0"/>
              <a:t>Немцам нужна была победа, новое наступление. И оно было запланировано на Курском направлении. Планировалось нанести два удара по Курску из Орла и Харькова, окружить советские части, разгромить их и устремиться в дальнейшее наступление на юг.</a:t>
            </a:r>
          </a:p>
          <a:p>
            <a:pPr>
              <a:buFontTx/>
              <a:buNone/>
            </a:pPr>
            <a:r>
              <a:rPr lang="ru-RU" dirty="0" smtClean="0"/>
              <a:t>Цель немцев – «срезать» Курский выступ.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" name="Содержимое 9" descr="Kursk_bitva1s.jp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12776"/>
            <a:ext cx="3573407" cy="3824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400" b="1" dirty="0" smtClean="0"/>
              <a:t>Курская битва (5 июля -23 августа 1943 года)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/>
              <a:t>Крупнейшее танковое сражение в истории.</a:t>
            </a:r>
          </a:p>
          <a:p>
            <a:pPr algn="ctr">
              <a:buNone/>
            </a:pPr>
            <a:r>
              <a:rPr lang="ru-RU" sz="2400" b="1" dirty="0" smtClean="0"/>
              <a:t>5 июля 1943 года </a:t>
            </a:r>
            <a:r>
              <a:rPr lang="ru-RU" sz="2400" dirty="0" smtClean="0"/>
              <a:t>- начало немецкой операции «Цитадель» на Курском направлении (просуществовала 6 дней), когда немцы пытались продвинуться вперёд. И все эти 6 дней стойкость и мужество простого советского солдата срывали все планы врага.</a:t>
            </a:r>
          </a:p>
          <a:p>
            <a:pPr algn="ctr">
              <a:buNone/>
            </a:pPr>
            <a:endParaRPr lang="ru-RU" sz="2400" dirty="0"/>
          </a:p>
        </p:txBody>
      </p:sp>
      <p:pic>
        <p:nvPicPr>
          <p:cNvPr id="4" name="Рисунок 6" descr="цит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3925887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90ca291a38e9ab64850440c28fb9eae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573016"/>
            <a:ext cx="3851920" cy="192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800" b="1" dirty="0" smtClean="0"/>
              <a:t>Задача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В сражении под Курском на вооружении советской армии количество танков относилось к количеству самолётов как </a:t>
            </a:r>
            <a:r>
              <a:rPr lang="ru-RU" sz="2800" b="1" dirty="0" smtClean="0"/>
              <a:t>5:4. </a:t>
            </a:r>
            <a:r>
              <a:rPr lang="ru-RU" sz="2800" dirty="0" smtClean="0"/>
              <a:t>Сколько танков и сколько самолётов было у армии, если общее количество этой техники </a:t>
            </a:r>
            <a:r>
              <a:rPr lang="ru-RU" sz="2800" b="1" dirty="0" smtClean="0"/>
              <a:t>6300</a:t>
            </a:r>
            <a:r>
              <a:rPr lang="ru-RU" sz="2800" dirty="0" smtClean="0"/>
              <a:t> боевых единиц.</a:t>
            </a:r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endParaRPr lang="ru-RU" sz="2800" b="1" dirty="0"/>
          </a:p>
        </p:txBody>
      </p:sp>
      <p:pic>
        <p:nvPicPr>
          <p:cNvPr id="5" name="Рисунок 4" descr="s1200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284984"/>
            <a:ext cx="4248472" cy="2828774"/>
          </a:xfrm>
          <a:prstGeom prst="rect">
            <a:avLst/>
          </a:prstGeom>
        </p:spPr>
      </p:pic>
      <p:pic>
        <p:nvPicPr>
          <p:cNvPr id="7" name="Рисунок 6" descr="il_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035" y="3284984"/>
            <a:ext cx="3840426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800" b="1" dirty="0" smtClean="0"/>
              <a:t>Ответ</a:t>
            </a:r>
            <a:endParaRPr lang="ru-RU" sz="2800" b="1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145435"/>
          </a:xfrm>
        </p:spPr>
        <p:txBody>
          <a:bodyPr/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3500</a:t>
            </a:r>
            <a:endParaRPr lang="ru-RU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145435"/>
          </a:xfrm>
        </p:spPr>
        <p:txBody>
          <a:bodyPr/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2800</a:t>
            </a:r>
            <a:endParaRPr lang="ru-RU" b="1" dirty="0"/>
          </a:p>
        </p:txBody>
      </p:sp>
      <p:pic>
        <p:nvPicPr>
          <p:cNvPr id="12" name="Рисунок 11" descr="s1200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060848"/>
            <a:ext cx="3924030" cy="2612750"/>
          </a:xfrm>
          <a:prstGeom prst="rect">
            <a:avLst/>
          </a:prstGeom>
        </p:spPr>
      </p:pic>
      <p:pic>
        <p:nvPicPr>
          <p:cNvPr id="13" name="Рисунок 12" descr="il_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988840"/>
            <a:ext cx="3696410" cy="2772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800" b="1" dirty="0" smtClean="0"/>
              <a:t>Значение Курской битвы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Курская битва стала решающей на Восточном фронте – Красная Армия решительно начала наступление, а силы Вермахта больше не предпринимали попыток атаковать. Это поражения для немцев стало сокрушительным, и оно полностью изменило ход войны – теперь было ясно, что контратаковать СССР они уже не смогут, а значит, и переломить ход войны уже было невозможным.</a:t>
            </a:r>
          </a:p>
          <a:p>
            <a:pPr algn="ctr">
              <a:buNone/>
            </a:pPr>
            <a:r>
              <a:rPr lang="ru-RU" sz="2400" dirty="0" smtClean="0"/>
              <a:t>Авторитет СССР после этой победы возрос еще сильнее.</a:t>
            </a:r>
          </a:p>
          <a:p>
            <a:pPr algn="ctr">
              <a:buNone/>
            </a:pPr>
            <a:r>
              <a:rPr lang="ru-RU" sz="2400" dirty="0" smtClean="0"/>
              <a:t>Эта битва дала понять, что войны Гитлеру не выиграть.</a:t>
            </a: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C000"/>
                </a:solidFill>
              </a:rPr>
              <a:t>Гимнастика для глаз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4" name="9 мая - Соловьи минусовка  (qmusic.me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82628" y="3356992"/>
            <a:ext cx="657796" cy="65779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800" b="1" dirty="0" smtClean="0"/>
              <a:t>Домашнее задание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/>
          <a:lstStyle/>
          <a:p>
            <a:pPr>
              <a:buNone/>
            </a:pPr>
            <a:r>
              <a:rPr lang="ru-RU" sz="2200" dirty="0" smtClean="0"/>
              <a:t> 1) Советские войска выдвинулись 3 августа из города Курска в город Богодухов.  В первый день они прошли четверть всего пути, во второй день- 80% пути, пройденного в первый день, а за третий день войска прошли остальные 154км. Сколько километров прошли советские войска за 3 дня?</a:t>
            </a:r>
          </a:p>
          <a:p>
            <a:pPr>
              <a:buNone/>
            </a:pPr>
            <a:r>
              <a:rPr lang="ru-RU" sz="2400" dirty="0" smtClean="0"/>
              <a:t>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200" dirty="0" smtClean="0"/>
              <a:t> 2) По сводке 8 июля 1943 года в воздушном бою участвовали 759самолетов: разведывательные самолеты, бомбардировщики, истребители. Их отношение равно 30:126:97. Сколько самолетов каждого вида было задействовано в бою?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400" dirty="0" smtClean="0"/>
              <a:t> 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4" name="Рисунок 3" descr="s1200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2204864"/>
            <a:ext cx="2013939" cy="1340948"/>
          </a:xfrm>
          <a:prstGeom prst="rect">
            <a:avLst/>
          </a:prstGeom>
        </p:spPr>
      </p:pic>
      <p:pic>
        <p:nvPicPr>
          <p:cNvPr id="5" name="Рисунок 4" descr="il_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4869160"/>
            <a:ext cx="2064229" cy="154817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dirty="0" smtClean="0"/>
              <a:t>И всё-таки мы ПОБЕДИЛИ!</a:t>
            </a:r>
            <a:endParaRPr lang="ru-RU" sz="3200" dirty="0"/>
          </a:p>
        </p:txBody>
      </p:sp>
      <p:pic>
        <p:nvPicPr>
          <p:cNvPr id="4" name="Мы победил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35629" y="944724"/>
            <a:ext cx="7056784" cy="5292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55576" y="332656"/>
            <a:ext cx="7920880" cy="5721499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Цель урока: 1)Продолжить формировать навык по решению задач;</a:t>
            </a:r>
          </a:p>
          <a:p>
            <a:pPr>
              <a:buNone/>
            </a:pPr>
            <a:r>
              <a:rPr lang="ru-RU" sz="2800" dirty="0" smtClean="0"/>
              <a:t>2) Расширить познания о Великой</a:t>
            </a:r>
          </a:p>
          <a:p>
            <a:pPr>
              <a:buNone/>
            </a:pPr>
            <a:r>
              <a:rPr lang="ru-RU" sz="2800" dirty="0" smtClean="0"/>
              <a:t> Отечественной войне.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4" name="Рисунок 3" descr="Ya_pomniy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2492896"/>
            <a:ext cx="5280587" cy="3960440"/>
          </a:xfrm>
          <a:prstGeom prst="rect">
            <a:avLst/>
          </a:prstGeom>
        </p:spPr>
      </p:pic>
      <p:pic>
        <p:nvPicPr>
          <p:cNvPr id="6" name="Рисунок 5" descr="d-че-овека-с-красным-вопросите-ьным-знаком-на-бе-ой-пре-посы-кой-3016003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764704"/>
            <a:ext cx="2150368" cy="2150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400" b="1" dirty="0" smtClean="0"/>
              <a:t>Операция «Тайфун»(план захвата Москвы)</a:t>
            </a:r>
            <a:br>
              <a:rPr lang="ru-RU" sz="2400" b="1" dirty="0" smtClean="0"/>
            </a:br>
            <a:r>
              <a:rPr lang="ru-RU" sz="2400" b="1" dirty="0" smtClean="0"/>
              <a:t> 30.09.1941-20.04.1942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592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/>
              <a:t>  Начав наступательную операцию, немцы к 8 октября оказались в 20 км от Москвы, но из-за героического сопротивления советской армии и неблагоприятных погодных условий утратили атакующий потенциал.</a:t>
            </a:r>
          </a:p>
          <a:p>
            <a:pPr algn="just">
              <a:buNone/>
            </a:pPr>
            <a:r>
              <a:rPr lang="ru-RU" sz="2400" dirty="0" smtClean="0"/>
              <a:t>Советская армия начала постепенно перехватывать инициативу. </a:t>
            </a:r>
            <a:r>
              <a:rPr lang="ru-RU" sz="2400" b="1" dirty="0" smtClean="0"/>
              <a:t>5 декабря 1941 года</a:t>
            </a:r>
            <a:r>
              <a:rPr lang="ru-RU" sz="2400" dirty="0" smtClean="0"/>
              <a:t> Красная Армия перешла в контрнаступление по всему участку фронта. Немцы не смогли сдержать наступление и были отброшены на </a:t>
            </a:r>
            <a:r>
              <a:rPr lang="ru-RU" sz="2400" b="1" dirty="0" smtClean="0"/>
              <a:t>150</a:t>
            </a:r>
            <a:r>
              <a:rPr lang="ru-RU" sz="2400" dirty="0" smtClean="0"/>
              <a:t> </a:t>
            </a:r>
            <a:r>
              <a:rPr lang="ru-RU" sz="2400" b="1" dirty="0" smtClean="0"/>
              <a:t>км</a:t>
            </a:r>
            <a:r>
              <a:rPr lang="ru-RU" sz="2400" dirty="0" smtClean="0"/>
              <a:t> от столицы.</a:t>
            </a:r>
            <a:r>
              <a:rPr lang="ru-RU" sz="2400" b="1" dirty="0" smtClean="0"/>
              <a:t> </a:t>
            </a:r>
          </a:p>
          <a:p>
            <a:pPr>
              <a:buNone/>
            </a:pPr>
            <a:r>
              <a:rPr lang="ru-RU" sz="2400" i="1" dirty="0" smtClean="0"/>
              <a:t>           </a:t>
            </a:r>
          </a:p>
          <a:p>
            <a:pPr>
              <a:buNone/>
            </a:pPr>
            <a:r>
              <a:rPr lang="ru-RU" sz="2400" i="1" dirty="0" smtClean="0"/>
              <a:t>               Разгром и пленение</a:t>
            </a:r>
          </a:p>
          <a:p>
            <a:pPr>
              <a:buNone/>
            </a:pPr>
            <a:r>
              <a:rPr lang="ru-RU" sz="2400" i="1" dirty="0" smtClean="0"/>
              <a:t>                  немецких войск</a:t>
            </a:r>
          </a:p>
          <a:p>
            <a:pPr>
              <a:buNone/>
            </a:pPr>
            <a:r>
              <a:rPr lang="ru-RU" sz="2400" i="1" dirty="0" smtClean="0"/>
              <a:t>                     под Москвой.</a:t>
            </a:r>
          </a:p>
          <a:p>
            <a:pPr algn="just">
              <a:buNone/>
            </a:pPr>
            <a:endParaRPr lang="ru-RU" sz="2400" dirty="0" smtClean="0"/>
          </a:p>
          <a:p>
            <a:pPr algn="just">
              <a:buNone/>
            </a:pPr>
            <a:endParaRPr lang="ru-RU" sz="2400" b="1" dirty="0" smtClean="0"/>
          </a:p>
          <a:p>
            <a:pPr algn="just">
              <a:buNone/>
            </a:pPr>
            <a:endParaRPr lang="ru-RU" sz="2400" dirty="0"/>
          </a:p>
        </p:txBody>
      </p:sp>
      <p:pic>
        <p:nvPicPr>
          <p:cNvPr id="4" name="Рисунок 3" descr="C0BmhLjWEAAkw6_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4077072"/>
            <a:ext cx="3673356" cy="2438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800" b="1" dirty="0" smtClean="0"/>
              <a:t>Битва за Москву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/>
              <a:t>В битве под Москвой участвовало  </a:t>
            </a:r>
            <a:r>
              <a:rPr lang="ru-RU" sz="2400" b="1" dirty="0" smtClean="0"/>
              <a:t>2744 </a:t>
            </a:r>
            <a:r>
              <a:rPr lang="ru-RU" sz="2400" dirty="0" smtClean="0"/>
              <a:t>танка, причём советских было </a:t>
            </a:r>
            <a:r>
              <a:rPr lang="ru-RU" sz="2400" b="1" dirty="0" smtClean="0"/>
              <a:t>на 656 меньше</a:t>
            </a:r>
            <a:r>
              <a:rPr lang="ru-RU" sz="2400" dirty="0" smtClean="0"/>
              <a:t>, чем немецких. Сколько танков принимали участие в битве с каждой стороны?</a:t>
            </a:r>
          </a:p>
          <a:p>
            <a:pPr algn="ctr">
              <a:buNone/>
            </a:pPr>
            <a:endParaRPr lang="ru-RU" sz="2400" dirty="0" smtClean="0"/>
          </a:p>
          <a:p>
            <a:pPr algn="just">
              <a:buNone/>
            </a:pPr>
            <a:endParaRPr lang="ru-RU" sz="2400" dirty="0"/>
          </a:p>
        </p:txBody>
      </p:sp>
      <p:pic>
        <p:nvPicPr>
          <p:cNvPr id="5" name="Рисунок 4" descr="69787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2204864"/>
            <a:ext cx="6135711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800" b="1" dirty="0" smtClean="0"/>
              <a:t>Ответ задачи</a:t>
            </a:r>
            <a:endParaRPr lang="ru-RU" sz="28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900332"/>
            <a:ext cx="8229600" cy="5225831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/>
              <a:t>1044 танка советских войск,</a:t>
            </a:r>
          </a:p>
          <a:p>
            <a:pPr algn="ctr">
              <a:buNone/>
            </a:pPr>
            <a:r>
              <a:rPr lang="ru-RU" sz="2800" dirty="0" smtClean="0"/>
              <a:t>1700 танков немецких войск.</a:t>
            </a:r>
            <a:endParaRPr lang="ru-RU" sz="2800" dirty="0"/>
          </a:p>
        </p:txBody>
      </p:sp>
      <p:pic>
        <p:nvPicPr>
          <p:cNvPr id="6" name="Рисунок 5" descr="voennaya-tehnika-tanki-c76e62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916832"/>
            <a:ext cx="6876256" cy="4297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800" b="1" dirty="0" smtClean="0"/>
              <a:t>Завершение Московской битвы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В </a:t>
            </a:r>
            <a:r>
              <a:rPr lang="ru-RU" sz="2400" b="1" dirty="0" smtClean="0"/>
              <a:t>апреле 1942 </a:t>
            </a:r>
            <a:r>
              <a:rPr lang="ru-RU" sz="2400" dirty="0" smtClean="0"/>
              <a:t>года Московскую область удалось полностью освободить от немецких войск.</a:t>
            </a:r>
          </a:p>
          <a:p>
            <a:pPr>
              <a:buNone/>
            </a:pPr>
            <a:r>
              <a:rPr lang="ru-RU" sz="2400" dirty="0" smtClean="0"/>
              <a:t>Контрнаступление советских войск под Москвой переросло в общее наступление Красной Армии по всему  фронту. Это было началом коренного поворота событий в ходе Великой Отечественной войны.</a:t>
            </a:r>
          </a:p>
          <a:p>
            <a:pPr>
              <a:buNone/>
            </a:pPr>
            <a:r>
              <a:rPr lang="ru-RU" sz="2400" dirty="0" smtClean="0"/>
              <a:t>Разгром фашистских войск под Москвой стал решающим военно-политическим событием первого года Великой Отечественной войны. Одержав победу под Москвой, наши войска окончательно похоронили фашистский план «молниеносной войны» и развеяли миф о непобедимости германской армии.</a:t>
            </a: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4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6672"/>
            <a:ext cx="7740352" cy="580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 мая_07">
  <a:themeElements>
    <a:clrScheme name="9 мая_07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9 мая_07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 мая_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Урок про Курск</Template>
  <TotalTime>1076</TotalTime>
  <Words>733</Words>
  <Application>Microsoft Office PowerPoint</Application>
  <PresentationFormat>Экран (4:3)</PresentationFormat>
  <Paragraphs>67</Paragraphs>
  <Slides>29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9 мая_07</vt:lpstr>
      <vt:lpstr>Мир помнит о войне.</vt:lpstr>
      <vt:lpstr>Презентация PowerPoint</vt:lpstr>
      <vt:lpstr>Презентация PowerPoint</vt:lpstr>
      <vt:lpstr>Операция «Тайфун»(план захвата Москвы)  30.09.1941-20.04.1942</vt:lpstr>
      <vt:lpstr>Битва за Москву</vt:lpstr>
      <vt:lpstr>Презентация PowerPoint</vt:lpstr>
      <vt:lpstr>Ответ задачи</vt:lpstr>
      <vt:lpstr>Завершение Московской битвы</vt:lpstr>
      <vt:lpstr>Презентация PowerPoint</vt:lpstr>
      <vt:lpstr>Сталинградская битва (17.07.1942-02.02.1943)</vt:lpstr>
      <vt:lpstr>Задача</vt:lpstr>
      <vt:lpstr>Презентация PowerPoint</vt:lpstr>
      <vt:lpstr>Длительность Сталинградской битвы</vt:lpstr>
      <vt:lpstr>Двигательная пауза</vt:lpstr>
      <vt:lpstr>Мамаев курган («высота 102») </vt:lpstr>
      <vt:lpstr>Задача</vt:lpstr>
      <vt:lpstr>Презентация PowerPoint</vt:lpstr>
      <vt:lpstr>Презентация PowerPoint</vt:lpstr>
      <vt:lpstr>Значение Сталинградской битвы</vt:lpstr>
      <vt:lpstr>Презентация PowerPoint</vt:lpstr>
      <vt:lpstr>План немцев на Курской дуге.</vt:lpstr>
      <vt:lpstr>Курская битва (5 июля -23 августа 1943 года)</vt:lpstr>
      <vt:lpstr>Задача</vt:lpstr>
      <vt:lpstr>Презентация PowerPoint</vt:lpstr>
      <vt:lpstr>Ответ</vt:lpstr>
      <vt:lpstr>Значение Курской битвы</vt:lpstr>
      <vt:lpstr>Гимнастика для глаз</vt:lpstr>
      <vt:lpstr>Домашнее задание</vt:lpstr>
      <vt:lpstr>И всё-таки мы ПОБЕДИЛИ!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помнит о войне.</dc:title>
  <dc:creator>Наташа</dc:creator>
  <cp:lastModifiedBy>Надежда</cp:lastModifiedBy>
  <cp:revision>101</cp:revision>
  <dcterms:created xsi:type="dcterms:W3CDTF">2020-03-13T19:54:24Z</dcterms:created>
  <dcterms:modified xsi:type="dcterms:W3CDTF">2020-05-26T08:52:50Z</dcterms:modified>
</cp:coreProperties>
</file>