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1068" r:id="rId2"/>
    <p:sldId id="1188" r:id="rId3"/>
    <p:sldId id="1195" r:id="rId4"/>
    <p:sldId id="1210" r:id="rId5"/>
    <p:sldId id="1212" r:id="rId6"/>
    <p:sldId id="1214" r:id="rId7"/>
    <p:sldId id="1211" r:id="rId8"/>
    <p:sldId id="1221" r:id="rId9"/>
    <p:sldId id="1241" r:id="rId10"/>
    <p:sldId id="1222" r:id="rId11"/>
    <p:sldId id="1231" r:id="rId12"/>
    <p:sldId id="1229" r:id="rId13"/>
    <p:sldId id="1238" r:id="rId14"/>
    <p:sldId id="1240" r:id="rId15"/>
    <p:sldId id="10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FBF"/>
    <a:srgbClr val="E600E6"/>
    <a:srgbClr val="D6A300"/>
    <a:srgbClr val="FFFF00"/>
    <a:srgbClr val="7DF7F1"/>
    <a:srgbClr val="3BB346"/>
    <a:srgbClr val="FF6699"/>
    <a:srgbClr val="33CC33"/>
    <a:srgbClr val="FFF185"/>
    <a:srgbClr val="00C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1" autoAdjust="0"/>
    <p:restoredTop sz="94605" autoAdjust="0"/>
  </p:normalViewPr>
  <p:slideViewPr>
    <p:cSldViewPr>
      <p:cViewPr>
        <p:scale>
          <a:sx n="43" d="100"/>
          <a:sy n="43" d="100"/>
        </p:scale>
        <p:origin x="-2436" y="-15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D96CA-767B-4A32-9F28-E2E4CE6D88E6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4A05C-132A-48F8-88B2-D4372ABB7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496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05C-132A-48F8-88B2-D4372ABB71C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147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05C-132A-48F8-88B2-D4372ABB71C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147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05C-132A-48F8-88B2-D4372ABB71C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147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05C-132A-48F8-88B2-D4372ABB71C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147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05C-132A-48F8-88B2-D4372ABB71C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147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05C-132A-48F8-88B2-D4372ABB71C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147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05C-132A-48F8-88B2-D4372ABB71C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147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05C-132A-48F8-88B2-D4372ABB71C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147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05C-132A-48F8-88B2-D4372ABB71C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147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microsoft.com/office/2007/relationships/hdphoto" Target="../media/hdphoto4.wdp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microsoft.com/office/2007/relationships/hdphoto" Target="../media/hdphoto4.wdp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2.wdp"/><Relationship Id="rId5" Type="http://schemas.openxmlformats.org/officeDocument/2006/relationships/image" Target="../media/image16.png"/><Relationship Id="rId1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956" y="119302"/>
            <a:ext cx="349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Математика </a:t>
            </a:r>
            <a:endParaRPr lang="ru-RU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46744" y="77324"/>
            <a:ext cx="1605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класс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24726" y="4415483"/>
            <a:ext cx="8650168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задания можно выполнять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интерактивно: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в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режиме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редактирования. </a:t>
            </a:r>
            <a:endParaRPr lang="ru-RU" dirty="0">
              <a:solidFill>
                <a:srgbClr val="FF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Например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продолжить ряд, сравнить или вставить пропущенные числа.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4726" y="5340554"/>
            <a:ext cx="8599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во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время демонстрации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Нужный предмет переместиться.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4726" y="5988626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во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время демонстрации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использовать инструмент перо или ручка.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64288" y="44624"/>
            <a:ext cx="1867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2.38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4726" y="3767411"/>
            <a:ext cx="879071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уроку составлена на основе заданий, расположенных в учебнике.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9135" y="591188"/>
            <a:ext cx="53929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 урока: «Множитель, произведение»</a:t>
            </a:r>
            <a:endParaRPr lang="ru-RU" sz="2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76652" y="1196762"/>
            <a:ext cx="378621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презентации</a:t>
            </a: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Никитина Елена Владимировна</a:t>
            </a:r>
            <a:endParaRPr lang="ru-RU" sz="24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начальных классов </a:t>
            </a: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Екатеринбург</a:t>
            </a:r>
            <a:endParaRPr lang="ru-RU" sz="26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16" y="1065620"/>
            <a:ext cx="4197794" cy="270179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46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140"/>
          <p:cNvSpPr txBox="1"/>
          <p:nvPr/>
        </p:nvSpPr>
        <p:spPr>
          <a:xfrm>
            <a:off x="7596336" y="166606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1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923" y="71075"/>
            <a:ext cx="4283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2.38. Множитель, произведение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646284" y="2192855"/>
            <a:ext cx="3497352" cy="517276"/>
          </a:xfrm>
          <a:prstGeom prst="roundRect">
            <a:avLst>
              <a:gd name="adj" fmla="val 50000"/>
            </a:avLst>
          </a:prstGeom>
          <a:solidFill>
            <a:srgbClr val="FFFF00">
              <a:alpha val="25098"/>
            </a:srgbClr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9512" y="980728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б)  Для ремонта класса купили 9 банок краски по 2 кг в каждой. За первый день работы израсходовали 4 кг краски. Сколько килограммов краски осталось?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4481" y="2276872"/>
            <a:ext cx="3901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smtClean="0">
                <a:solidFill>
                  <a:srgbClr val="D6A3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Купили </a:t>
            </a:r>
            <a:r>
              <a:rPr lang="ru-RU" sz="2400" i="1" dirty="0">
                <a:solidFill>
                  <a:srgbClr val="D6A3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9 банок краски по 2 кг </a:t>
            </a:r>
            <a:endParaRPr lang="ru-RU" i="1" dirty="0">
              <a:solidFill>
                <a:srgbClr val="D6A3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55776" y="2259130"/>
            <a:ext cx="2712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  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Купили </a:t>
            </a:r>
            <a:r>
              <a:rPr lang="ru-RU" sz="240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    (2  </a:t>
            </a:r>
            <a:r>
              <a:rPr lang="ru-RU" sz="2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· </a:t>
            </a:r>
            <a:r>
              <a:rPr lang="ru-RU" sz="240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 9) кг 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1560" y="548680"/>
            <a:ext cx="2390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Решите задачи.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548680"/>
            <a:ext cx="32573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4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81718" y="3297363"/>
            <a:ext cx="7318674" cy="238018"/>
            <a:chOff x="781718" y="3297363"/>
            <a:chExt cx="7318674" cy="238018"/>
          </a:xfrm>
        </p:grpSpPr>
        <p:cxnSp>
          <p:nvCxnSpPr>
            <p:cNvPr id="79" name="Прямая соединительная линия 78"/>
            <p:cNvCxnSpPr/>
            <p:nvPr/>
          </p:nvCxnSpPr>
          <p:spPr>
            <a:xfrm>
              <a:off x="781718" y="3404096"/>
              <a:ext cx="7318674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>
              <a:off x="782614" y="3297363"/>
              <a:ext cx="0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>
              <a:off x="8100392" y="3319357"/>
              <a:ext cx="0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Прямоугольник 93"/>
          <p:cNvSpPr/>
          <p:nvPr/>
        </p:nvSpPr>
        <p:spPr>
          <a:xfrm>
            <a:off x="1829527" y="2996952"/>
            <a:ext cx="1996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Израсходовали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5292080" y="2370366"/>
            <a:ext cx="7777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rgbClr val="C00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ЦЕЛОЕ</a:t>
            </a:r>
            <a:endParaRPr lang="ru-RU" sz="1600" b="1" i="1" dirty="0">
              <a:solidFill>
                <a:srgbClr val="C00060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2987824" y="3513387"/>
            <a:ext cx="7681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rgbClr val="C00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ЧАСТЬ</a:t>
            </a:r>
            <a:endParaRPr lang="ru-RU" sz="1600" b="1" i="1" dirty="0">
              <a:solidFill>
                <a:srgbClr val="C00060"/>
              </a:solidFill>
            </a:endParaRPr>
          </a:p>
        </p:txBody>
      </p:sp>
      <p:sp>
        <p:nvSpPr>
          <p:cNvPr id="100" name="Правая круглая скобка 99"/>
          <p:cNvSpPr/>
          <p:nvPr/>
        </p:nvSpPr>
        <p:spPr>
          <a:xfrm rot="16200000">
            <a:off x="4201200" y="-668225"/>
            <a:ext cx="477549" cy="7300585"/>
          </a:xfrm>
          <a:prstGeom prst="rightBracket">
            <a:avLst>
              <a:gd name="adj" fmla="val 246207"/>
            </a:avLst>
          </a:prstGeom>
          <a:ln w="12700">
            <a:solidFill>
              <a:srgbClr val="E600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6127461" y="3437018"/>
            <a:ext cx="8208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? кг</a:t>
            </a:r>
            <a:endParaRPr lang="ru-RU" sz="2400" i="1" dirty="0"/>
          </a:p>
        </p:txBody>
      </p:sp>
      <p:sp>
        <p:nvSpPr>
          <p:cNvPr id="103" name="32-конечная звезда 102"/>
          <p:cNvSpPr/>
          <p:nvPr/>
        </p:nvSpPr>
        <p:spPr>
          <a:xfrm>
            <a:off x="6117487" y="3388320"/>
            <a:ext cx="624548" cy="624548"/>
          </a:xfrm>
          <a:prstGeom prst="star32">
            <a:avLst/>
          </a:prstGeom>
          <a:solidFill>
            <a:srgbClr val="FFFF00">
              <a:alpha val="14902"/>
            </a:srgbClr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4" name="Прямая соединительная линия 103"/>
          <p:cNvCxnSpPr/>
          <p:nvPr/>
        </p:nvCxnSpPr>
        <p:spPr>
          <a:xfrm>
            <a:off x="4701026" y="3284984"/>
            <a:ext cx="0" cy="21602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Прямоугольник 105"/>
          <p:cNvSpPr/>
          <p:nvPr/>
        </p:nvSpPr>
        <p:spPr>
          <a:xfrm>
            <a:off x="2306354" y="3413892"/>
            <a:ext cx="639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4</a:t>
            </a:r>
            <a:r>
              <a:rPr lang="en-US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кг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6722437" y="3513387"/>
            <a:ext cx="7681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rgbClr val="C00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ЧАСТЬ</a:t>
            </a:r>
            <a:endParaRPr lang="ru-RU" sz="1600" b="1" i="1" dirty="0">
              <a:solidFill>
                <a:srgbClr val="C0006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669382" y="2996952"/>
            <a:ext cx="1402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Осталось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2910" y="1062000"/>
            <a:ext cx="7858180" cy="360000"/>
          </a:xfrm>
          <a:prstGeom prst="rect">
            <a:avLst/>
          </a:prstGeom>
          <a:solidFill>
            <a:srgbClr val="4FD1FF">
              <a:alpha val="14902"/>
            </a:srgbClr>
          </a:solidFill>
          <a:ln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501090" y="1062000"/>
            <a:ext cx="428628" cy="360000"/>
          </a:xfrm>
          <a:prstGeom prst="rect">
            <a:avLst/>
          </a:prstGeom>
          <a:solidFill>
            <a:srgbClr val="4FD1FF">
              <a:alpha val="14902"/>
            </a:srgbClr>
          </a:solidFill>
          <a:ln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05144" y="1422000"/>
            <a:ext cx="6009929" cy="360000"/>
          </a:xfrm>
          <a:prstGeom prst="rect">
            <a:avLst/>
          </a:prstGeom>
          <a:solidFill>
            <a:srgbClr val="4FD1FF">
              <a:alpha val="14902"/>
            </a:srgbClr>
          </a:solidFill>
          <a:ln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571604" y="4127114"/>
            <a:ext cx="4500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=  2 + 2 + 2 + 2 + 2 + 2 + 2 + 2 + 2   =  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51520" y="5271591"/>
            <a:ext cx="5509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Ответ: 14  килограммов  краски  осталось.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57726" y="4135300"/>
            <a:ext cx="1036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2  </a:t>
            </a:r>
            <a:r>
              <a:rPr lang="ru-RU" sz="24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· 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 9</a:t>
            </a:r>
            <a:endParaRPr lang="ru-RU" sz="2400" i="1" dirty="0">
              <a:solidFill>
                <a:srgbClr val="7030A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17144" y="4140685"/>
            <a:ext cx="479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1) 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17144" y="4668514"/>
            <a:ext cx="479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2) 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57726" y="4668514"/>
            <a:ext cx="1672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18   –   4   =  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201353" y="4668514"/>
            <a:ext cx="94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14 (кг)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5890103" y="4127114"/>
            <a:ext cx="3039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18 (кг)   краски купили  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065618" y="2282880"/>
            <a:ext cx="780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18 кг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215074" y="1422000"/>
            <a:ext cx="2714644" cy="360000"/>
          </a:xfrm>
          <a:prstGeom prst="rect">
            <a:avLst/>
          </a:prstGeom>
          <a:solidFill>
            <a:srgbClr val="C202C2">
              <a:alpha val="14902"/>
            </a:srgbClr>
          </a:solidFill>
          <a:ln>
            <a:solidFill>
              <a:srgbClr val="C202C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93639" y="1782000"/>
            <a:ext cx="2235222" cy="360000"/>
          </a:xfrm>
          <a:prstGeom prst="rect">
            <a:avLst/>
          </a:prstGeom>
          <a:solidFill>
            <a:srgbClr val="C202C2">
              <a:alpha val="14902"/>
            </a:srgbClr>
          </a:solidFill>
          <a:ln>
            <a:solidFill>
              <a:srgbClr val="C202C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36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0111E-6 L 0.32917 -0.26226 " pathEditMode="relative" rAng="0" ptsTypes="AA">
                                      <p:cBhvr>
                                        <p:cTn id="122" dur="20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-13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9704E-6 L -0.11823 0.26226 " pathEditMode="relative" rAng="0" ptsTypes="AA">
                                      <p:cBhvr>
                                        <p:cTn id="145" dur="20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13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2" grpId="0"/>
      <p:bldP spid="2" grpId="1"/>
      <p:bldP spid="22" grpId="0"/>
      <p:bldP spid="22" grpId="1"/>
      <p:bldP spid="94" grpId="0"/>
      <p:bldP spid="96" grpId="0"/>
      <p:bldP spid="97" grpId="0"/>
      <p:bldP spid="100" grpId="0" animBg="1"/>
      <p:bldP spid="102" grpId="0"/>
      <p:bldP spid="103" grpId="0" animBg="1"/>
      <p:bldP spid="106" grpId="0"/>
      <p:bldP spid="108" grpId="0"/>
      <p:bldP spid="31" grpId="0"/>
      <p:bldP spid="23" grpId="0" animBg="1"/>
      <p:bldP spid="27" grpId="0" animBg="1"/>
      <p:bldP spid="28" grpId="0" animBg="1"/>
      <p:bldP spid="30" grpId="0"/>
      <p:bldP spid="38" grpId="0"/>
      <p:bldP spid="39" grpId="0"/>
      <p:bldP spid="39" grpId="1"/>
      <p:bldP spid="40" grpId="0"/>
      <p:bldP spid="41" grpId="0"/>
      <p:bldP spid="42" grpId="0"/>
      <p:bldP spid="43" grpId="0"/>
      <p:bldP spid="44" grpId="0"/>
      <p:bldP spid="45" grpId="0"/>
      <p:bldP spid="45" grpId="1"/>
      <p:bldP spid="29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7596336" y="166606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1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923" y="71075"/>
            <a:ext cx="4283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2.38. Множитель, произведение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3" name="Прямоугольник 242"/>
          <p:cNvSpPr/>
          <p:nvPr/>
        </p:nvSpPr>
        <p:spPr>
          <a:xfrm>
            <a:off x="505242" y="548680"/>
            <a:ext cx="8459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B05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Выразите площадь фигуры: </a:t>
            </a:r>
            <a:r>
              <a:rPr lang="ru-RU" sz="2400" dirty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а) в больших квадратах</a:t>
            </a:r>
            <a:r>
              <a:rPr lang="ru-RU" sz="2400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; </a:t>
            </a:r>
            <a:r>
              <a:rPr lang="ru-RU" sz="2400" dirty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б) в маленьких </a:t>
            </a:r>
            <a:r>
              <a:rPr lang="ru-RU" sz="2400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квадратах. Запишите суммы, замените сложение умножением.</a:t>
            </a:r>
            <a:r>
              <a:rPr lang="ru-RU" sz="2400" dirty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  </a:t>
            </a:r>
            <a:endParaRPr lang="ru-RU" sz="2400" dirty="0"/>
          </a:p>
        </p:txBody>
      </p:sp>
      <p:sp>
        <p:nvSpPr>
          <p:cNvPr id="242" name="Прямоугольник 241"/>
          <p:cNvSpPr/>
          <p:nvPr/>
        </p:nvSpPr>
        <p:spPr>
          <a:xfrm>
            <a:off x="179512" y="548680"/>
            <a:ext cx="325730" cy="461665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rPr>
              <a:t>5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96690" y="3555161"/>
            <a:ext cx="3050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а) в больших квадратах;</a:t>
            </a:r>
            <a:endParaRPr lang="ru-RU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3246835" y="1571531"/>
            <a:ext cx="576000" cy="576000"/>
          </a:xfrm>
          <a:prstGeom prst="rect">
            <a:avLst/>
          </a:prstGeom>
          <a:solidFill>
            <a:srgbClr val="7DF7F1">
              <a:alpha val="50196"/>
            </a:srgbClr>
          </a:solidFill>
          <a:ln w="28575">
            <a:solidFill>
              <a:srgbClr val="7DF7F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>
            <a:off x="3278307" y="2153992"/>
            <a:ext cx="576000" cy="4701"/>
          </a:xfrm>
          <a:prstGeom prst="line">
            <a:avLst/>
          </a:prstGeom>
          <a:solidFill>
            <a:srgbClr val="7DF7F1">
              <a:alpha val="50196"/>
            </a:srgbClr>
          </a:solidFill>
          <a:ln w="28575">
            <a:solidFill>
              <a:srgbClr val="7DF7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4430307" y="2172341"/>
            <a:ext cx="0" cy="562352"/>
          </a:xfrm>
          <a:prstGeom prst="line">
            <a:avLst/>
          </a:prstGeom>
          <a:solidFill>
            <a:srgbClr val="7DF7F1">
              <a:alpha val="50196"/>
            </a:srgbClr>
          </a:solidFill>
          <a:ln w="28575">
            <a:solidFill>
              <a:srgbClr val="7DF7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Прямоугольник 107"/>
          <p:cNvSpPr/>
          <p:nvPr/>
        </p:nvSpPr>
        <p:spPr>
          <a:xfrm>
            <a:off x="3841731" y="2154757"/>
            <a:ext cx="576000" cy="576000"/>
          </a:xfrm>
          <a:prstGeom prst="rect">
            <a:avLst/>
          </a:prstGeom>
          <a:solidFill>
            <a:srgbClr val="7DF7F1">
              <a:alpha val="50196"/>
            </a:srgbClr>
          </a:solidFill>
          <a:ln w="28575">
            <a:solidFill>
              <a:srgbClr val="7DF7F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3246835" y="2154757"/>
            <a:ext cx="576000" cy="576000"/>
          </a:xfrm>
          <a:prstGeom prst="rect">
            <a:avLst/>
          </a:prstGeom>
          <a:solidFill>
            <a:srgbClr val="7DF7F1">
              <a:alpha val="50196"/>
            </a:srgbClr>
          </a:solidFill>
          <a:ln w="28575">
            <a:solidFill>
              <a:srgbClr val="7DF7F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3825608" y="2737032"/>
            <a:ext cx="576000" cy="576000"/>
          </a:xfrm>
          <a:prstGeom prst="rect">
            <a:avLst/>
          </a:prstGeom>
          <a:solidFill>
            <a:srgbClr val="7DF7F1">
              <a:alpha val="50196"/>
            </a:srgbClr>
          </a:solidFill>
          <a:ln w="28575">
            <a:solidFill>
              <a:srgbClr val="7DF7F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3246835" y="2737032"/>
            <a:ext cx="576000" cy="576000"/>
          </a:xfrm>
          <a:prstGeom prst="rect">
            <a:avLst/>
          </a:prstGeom>
          <a:solidFill>
            <a:srgbClr val="7DF7F1">
              <a:alpha val="50196"/>
            </a:srgbClr>
          </a:solidFill>
          <a:ln w="28575">
            <a:solidFill>
              <a:srgbClr val="7DF7F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392816" y="2154757"/>
            <a:ext cx="576000" cy="576000"/>
          </a:xfrm>
          <a:prstGeom prst="rect">
            <a:avLst/>
          </a:prstGeom>
          <a:solidFill>
            <a:srgbClr val="7DF7F1">
              <a:alpha val="50196"/>
            </a:srgbClr>
          </a:solidFill>
          <a:ln w="28575">
            <a:solidFill>
              <a:srgbClr val="7DF7F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78" y="1556792"/>
            <a:ext cx="17557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" name="Прямоугольник 124"/>
          <p:cNvSpPr/>
          <p:nvPr/>
        </p:nvSpPr>
        <p:spPr>
          <a:xfrm>
            <a:off x="3367320" y="1728856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1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3382174" y="2319263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1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3958238" y="2319263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1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4534302" y="2319263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1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3382174" y="2895327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1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3958238" y="2895327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1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353233" y="4149079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1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1005910" y="4149079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1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1757768" y="4149079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1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2446070" y="4149079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1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240231" y="4149077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1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3928533" y="4149079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1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73768" y="4149077"/>
            <a:ext cx="332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+</a:t>
            </a:r>
            <a:endParaRPr lang="ru-RU" dirty="0"/>
          </a:p>
        </p:txBody>
      </p:sp>
      <p:sp>
        <p:nvSpPr>
          <p:cNvPr id="137" name="Прямоугольник 136"/>
          <p:cNvSpPr/>
          <p:nvPr/>
        </p:nvSpPr>
        <p:spPr>
          <a:xfrm>
            <a:off x="1408903" y="4149077"/>
            <a:ext cx="332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+</a:t>
            </a:r>
            <a:endParaRPr lang="ru-RU" dirty="0"/>
          </a:p>
        </p:txBody>
      </p:sp>
      <p:sp>
        <p:nvSpPr>
          <p:cNvPr id="138" name="Прямоугольник 137"/>
          <p:cNvSpPr/>
          <p:nvPr/>
        </p:nvSpPr>
        <p:spPr>
          <a:xfrm>
            <a:off x="2144038" y="4149077"/>
            <a:ext cx="332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+</a:t>
            </a:r>
            <a:endParaRPr lang="ru-RU" dirty="0"/>
          </a:p>
        </p:txBody>
      </p:sp>
      <p:sp>
        <p:nvSpPr>
          <p:cNvPr id="139" name="Прямоугольник 138"/>
          <p:cNvSpPr/>
          <p:nvPr/>
        </p:nvSpPr>
        <p:spPr>
          <a:xfrm>
            <a:off x="2855423" y="4149077"/>
            <a:ext cx="332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+</a:t>
            </a:r>
            <a:endParaRPr lang="ru-RU" dirty="0"/>
          </a:p>
        </p:txBody>
      </p:sp>
      <p:sp>
        <p:nvSpPr>
          <p:cNvPr id="140" name="Прямоугольник 139"/>
          <p:cNvSpPr/>
          <p:nvPr/>
        </p:nvSpPr>
        <p:spPr>
          <a:xfrm>
            <a:off x="3614309" y="4149077"/>
            <a:ext cx="332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+</a:t>
            </a:r>
            <a:endParaRPr lang="ru-RU" dirty="0"/>
          </a:p>
        </p:txBody>
      </p:sp>
      <p:sp>
        <p:nvSpPr>
          <p:cNvPr id="141" name="Прямоугольник 140"/>
          <p:cNvSpPr/>
          <p:nvPr/>
        </p:nvSpPr>
        <p:spPr>
          <a:xfrm>
            <a:off x="4372694" y="4149077"/>
            <a:ext cx="2863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=  1  </a:t>
            </a:r>
            <a:r>
              <a:rPr lang="ru-RU" sz="24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· 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  6   =  6 (б. кв.)   </a:t>
            </a:r>
            <a:endParaRPr lang="ru-RU" sz="2400" i="1" dirty="0">
              <a:solidFill>
                <a:srgbClr val="7030A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85786" y="626400"/>
            <a:ext cx="6286544" cy="360000"/>
          </a:xfrm>
          <a:prstGeom prst="rect">
            <a:avLst/>
          </a:prstGeom>
          <a:solidFill>
            <a:srgbClr val="4FD1FF">
              <a:alpha val="14902"/>
            </a:srgbClr>
          </a:solidFill>
          <a:ln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857357" y="986400"/>
            <a:ext cx="6215105" cy="360000"/>
          </a:xfrm>
          <a:prstGeom prst="rect">
            <a:avLst/>
          </a:prstGeom>
          <a:solidFill>
            <a:srgbClr val="E600E6">
              <a:alpha val="14902"/>
            </a:srgbClr>
          </a:solidFill>
          <a:ln>
            <a:solidFill>
              <a:srgbClr val="E600E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69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95E-6 L 0.08073 -0.20144 " pathEditMode="relative" rAng="0" ptsTypes="AA">
                                      <p:cBhvr>
                                        <p:cTn id="115" dur="2000" spd="-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" y="-10083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95E-6 L 0.32552 -0.36934 " pathEditMode="relative" rAng="0" ptsTypes="AA">
                                      <p:cBhvr>
                                        <p:cTn id="117" dur="2000" spd="-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7" y="-18478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95E-6 L 0.26198 -0.28539 " pathEditMode="relative" rAng="0" ptsTypes="AA">
                                      <p:cBhvr>
                                        <p:cTn id="119" dur="2000" spd="-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0" y="-14269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95E-6 L 0.17986 -0.19103 " pathEditMode="relative" rAng="0" ptsTypes="AA">
                                      <p:cBhvr>
                                        <p:cTn id="121" dur="2000" spd="-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3" y="-9551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95E-6 L 0.16754 -0.28539 " pathEditMode="relative" rAng="0" ptsTypes="AA">
                                      <p:cBhvr>
                                        <p:cTn id="123" dur="2000" spd="-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68" y="-14269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95E-6 L 0.0684 -0.27498 " pathEditMode="relative" rAng="0" ptsTypes="AA">
                                      <p:cBhvr>
                                        <p:cTn id="125" dur="2000" spd="-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" y="-1376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97" grpId="0" animBg="1"/>
      <p:bldP spid="108" grpId="0" animBg="1"/>
      <p:bldP spid="109" grpId="0" animBg="1"/>
      <p:bldP spid="110" grpId="0" animBg="1"/>
      <p:bldP spid="111" grpId="0" animBg="1"/>
      <p:bldP spid="89" grpId="0" animBg="1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1" grpId="1"/>
      <p:bldP spid="132" grpId="0"/>
      <p:bldP spid="132" grpId="1"/>
      <p:bldP spid="133" grpId="0"/>
      <p:bldP spid="133" grpId="1"/>
      <p:bldP spid="134" grpId="0"/>
      <p:bldP spid="134" grpId="1"/>
      <p:bldP spid="135" grpId="0"/>
      <p:bldP spid="135" grpId="1"/>
      <p:bldP spid="136" grpId="0"/>
      <p:bldP spid="136" grpId="1"/>
      <p:bldP spid="38" grpId="0"/>
      <p:bldP spid="137" grpId="0"/>
      <p:bldP spid="138" grpId="0"/>
      <p:bldP spid="139" grpId="0"/>
      <p:bldP spid="140" grpId="0"/>
      <p:bldP spid="141" grpId="0"/>
      <p:bldP spid="57" grpId="0" animBg="1"/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7596336" y="166606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1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7923" y="71075"/>
            <a:ext cx="4283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2.38. Множитель, произведение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3246835" y="1571531"/>
            <a:ext cx="576000" cy="576000"/>
          </a:xfrm>
          <a:prstGeom prst="rect">
            <a:avLst/>
          </a:prstGeom>
          <a:solidFill>
            <a:srgbClr val="FFFF00">
              <a:alpha val="20000"/>
            </a:srgbClr>
          </a:solidFill>
          <a:ln w="285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3841731" y="2154757"/>
            <a:ext cx="576000" cy="576000"/>
          </a:xfrm>
          <a:prstGeom prst="rect">
            <a:avLst/>
          </a:prstGeom>
          <a:solidFill>
            <a:srgbClr val="FFFF00">
              <a:alpha val="20000"/>
            </a:srgbClr>
          </a:solidFill>
          <a:ln w="285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3246835" y="2154757"/>
            <a:ext cx="576000" cy="576000"/>
          </a:xfrm>
          <a:prstGeom prst="rect">
            <a:avLst/>
          </a:prstGeom>
          <a:solidFill>
            <a:srgbClr val="FFFF00">
              <a:alpha val="20000"/>
            </a:srgbClr>
          </a:solidFill>
          <a:ln w="285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3825608" y="2737032"/>
            <a:ext cx="576000" cy="576000"/>
          </a:xfrm>
          <a:prstGeom prst="rect">
            <a:avLst/>
          </a:prstGeom>
          <a:solidFill>
            <a:srgbClr val="FFFF00">
              <a:alpha val="20000"/>
            </a:srgbClr>
          </a:solidFill>
          <a:ln w="285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3246835" y="2737032"/>
            <a:ext cx="576000" cy="576000"/>
          </a:xfrm>
          <a:prstGeom prst="rect">
            <a:avLst/>
          </a:prstGeom>
          <a:solidFill>
            <a:srgbClr val="FFFF00">
              <a:alpha val="20000"/>
            </a:srgbClr>
          </a:solidFill>
          <a:ln w="285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392816" y="2154757"/>
            <a:ext cx="576000" cy="576000"/>
          </a:xfrm>
          <a:prstGeom prst="rect">
            <a:avLst/>
          </a:prstGeom>
          <a:solidFill>
            <a:srgbClr val="FFFF00">
              <a:alpha val="20000"/>
            </a:srgbClr>
          </a:solidFill>
          <a:ln w="285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78" y="1556792"/>
            <a:ext cx="17557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" name="Прямоугольник 124"/>
          <p:cNvSpPr/>
          <p:nvPr/>
        </p:nvSpPr>
        <p:spPr>
          <a:xfrm>
            <a:off x="3367320" y="1728856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4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3382174" y="2319263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4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3958238" y="2319263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4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4534302" y="2319263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4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3382174" y="2895327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4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3958238" y="2895327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4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42" name="Прямоугольник 241"/>
          <p:cNvSpPr/>
          <p:nvPr/>
        </p:nvSpPr>
        <p:spPr>
          <a:xfrm>
            <a:off x="179512" y="548680"/>
            <a:ext cx="325730" cy="461665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rPr>
              <a:t>5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43" name="Прямоугольник 242"/>
          <p:cNvSpPr/>
          <p:nvPr/>
        </p:nvSpPr>
        <p:spPr>
          <a:xfrm>
            <a:off x="505242" y="548680"/>
            <a:ext cx="8459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B05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Выразите площадь фигуры: </a:t>
            </a:r>
            <a:r>
              <a:rPr lang="ru-RU" sz="2400" dirty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а) в больших квадратах</a:t>
            </a:r>
            <a:r>
              <a:rPr lang="ru-RU" sz="2400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; </a:t>
            </a:r>
            <a:r>
              <a:rPr lang="ru-RU" sz="2400" dirty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б) в маленьких </a:t>
            </a:r>
            <a:r>
              <a:rPr lang="ru-RU" sz="2400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квадратах. Запишите суммы, замените сложение умножением.</a:t>
            </a:r>
            <a:endParaRPr lang="ru-RU" sz="2400" dirty="0"/>
          </a:p>
          <a:p>
            <a:pPr algn="just"/>
            <a:endParaRPr lang="ru-RU" sz="2400" dirty="0">
              <a:solidFill>
                <a:srgbClr val="7030A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79512" y="4725144"/>
            <a:ext cx="3273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б) в маленьких квадратах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196690" y="3555161"/>
            <a:ext cx="3050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а) в больших квадратах</a:t>
            </a:r>
            <a:endParaRPr lang="ru-RU" dirty="0"/>
          </a:p>
        </p:txBody>
      </p:sp>
      <p:sp>
        <p:nvSpPr>
          <p:cNvPr id="131" name="Прямоугольник 130"/>
          <p:cNvSpPr/>
          <p:nvPr/>
        </p:nvSpPr>
        <p:spPr>
          <a:xfrm>
            <a:off x="353233" y="5199583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4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1005910" y="5199583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4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1757768" y="5199583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4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2446070" y="5199583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4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240231" y="5199581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4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3928533" y="5199583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4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73768" y="5199581"/>
            <a:ext cx="332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+</a:t>
            </a:r>
            <a:endParaRPr lang="ru-RU" dirty="0"/>
          </a:p>
        </p:txBody>
      </p:sp>
      <p:sp>
        <p:nvSpPr>
          <p:cNvPr id="137" name="Прямоугольник 136"/>
          <p:cNvSpPr/>
          <p:nvPr/>
        </p:nvSpPr>
        <p:spPr>
          <a:xfrm>
            <a:off x="1408903" y="5199581"/>
            <a:ext cx="332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+</a:t>
            </a:r>
            <a:endParaRPr lang="ru-RU" dirty="0"/>
          </a:p>
        </p:txBody>
      </p:sp>
      <p:sp>
        <p:nvSpPr>
          <p:cNvPr id="138" name="Прямоугольник 137"/>
          <p:cNvSpPr/>
          <p:nvPr/>
        </p:nvSpPr>
        <p:spPr>
          <a:xfrm>
            <a:off x="2144038" y="5199581"/>
            <a:ext cx="332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+</a:t>
            </a:r>
            <a:endParaRPr lang="ru-RU" dirty="0"/>
          </a:p>
        </p:txBody>
      </p:sp>
      <p:sp>
        <p:nvSpPr>
          <p:cNvPr id="139" name="Прямоугольник 138"/>
          <p:cNvSpPr/>
          <p:nvPr/>
        </p:nvSpPr>
        <p:spPr>
          <a:xfrm>
            <a:off x="2855423" y="5199581"/>
            <a:ext cx="332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+</a:t>
            </a:r>
            <a:endParaRPr lang="ru-RU" dirty="0"/>
          </a:p>
        </p:txBody>
      </p:sp>
      <p:sp>
        <p:nvSpPr>
          <p:cNvPr id="140" name="Прямоугольник 139"/>
          <p:cNvSpPr/>
          <p:nvPr/>
        </p:nvSpPr>
        <p:spPr>
          <a:xfrm>
            <a:off x="3614309" y="5199581"/>
            <a:ext cx="332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+</a:t>
            </a:r>
            <a:endParaRPr lang="ru-RU" dirty="0"/>
          </a:p>
        </p:txBody>
      </p:sp>
      <p:sp>
        <p:nvSpPr>
          <p:cNvPr id="141" name="Прямоугольник 140"/>
          <p:cNvSpPr/>
          <p:nvPr/>
        </p:nvSpPr>
        <p:spPr>
          <a:xfrm>
            <a:off x="4372694" y="5199581"/>
            <a:ext cx="2863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=  4  </a:t>
            </a:r>
            <a:r>
              <a:rPr lang="ru-RU" sz="24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· 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  6   =  24 (м. кв.)   </a:t>
            </a:r>
            <a:endParaRPr lang="ru-RU" sz="2400" i="1" dirty="0">
              <a:solidFill>
                <a:srgbClr val="7030A0"/>
              </a:solidFill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353233" y="4149080"/>
            <a:ext cx="6883063" cy="461667"/>
            <a:chOff x="505633" y="4301477"/>
            <a:chExt cx="6883063" cy="461667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505633" y="4301479"/>
              <a:ext cx="3257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i="1" dirty="0" smtClean="0">
                  <a:solidFill>
                    <a:srgbClr val="FF0000"/>
                  </a:solidFill>
                  <a:latin typeface="Arial Narrow" panose="020B0606020202030204" pitchFamily="34" charset="0"/>
                  <a:cs typeface="Arial" pitchFamily="34" charset="0"/>
                  <a:sym typeface="Symbol"/>
                </a:rPr>
                <a:t>1</a:t>
              </a:r>
              <a:endParaRPr lang="ru-RU" i="1" dirty="0">
                <a:solidFill>
                  <a:srgbClr val="FF0000"/>
                </a:solidFill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1158310" y="4301479"/>
              <a:ext cx="3257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i="1" dirty="0" smtClean="0">
                  <a:solidFill>
                    <a:srgbClr val="FF0000"/>
                  </a:solidFill>
                  <a:latin typeface="Arial Narrow" panose="020B0606020202030204" pitchFamily="34" charset="0"/>
                  <a:cs typeface="Arial" pitchFamily="34" charset="0"/>
                  <a:sym typeface="Symbol"/>
                </a:rPr>
                <a:t>1</a:t>
              </a:r>
              <a:endParaRPr lang="ru-RU" i="1" dirty="0">
                <a:solidFill>
                  <a:srgbClr val="FF0000"/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910168" y="4301479"/>
              <a:ext cx="3257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i="1" dirty="0" smtClean="0">
                  <a:solidFill>
                    <a:srgbClr val="FF0000"/>
                  </a:solidFill>
                  <a:latin typeface="Arial Narrow" panose="020B0606020202030204" pitchFamily="34" charset="0"/>
                  <a:cs typeface="Arial" pitchFamily="34" charset="0"/>
                  <a:sym typeface="Symbol"/>
                </a:rPr>
                <a:t>1</a:t>
              </a:r>
              <a:endParaRPr lang="ru-RU" i="1" dirty="0">
                <a:solidFill>
                  <a:srgbClr val="FF0000"/>
                </a:solidFill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2598470" y="4301479"/>
              <a:ext cx="3257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i="1" dirty="0" smtClean="0">
                  <a:solidFill>
                    <a:srgbClr val="FF0000"/>
                  </a:solidFill>
                  <a:latin typeface="Arial Narrow" panose="020B0606020202030204" pitchFamily="34" charset="0"/>
                  <a:cs typeface="Arial" pitchFamily="34" charset="0"/>
                  <a:sym typeface="Symbol"/>
                </a:rPr>
                <a:t>1</a:t>
              </a:r>
              <a:endParaRPr lang="ru-RU" i="1" dirty="0">
                <a:solidFill>
                  <a:srgbClr val="FF0000"/>
                </a:solidFill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3392631" y="4301477"/>
              <a:ext cx="3257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i="1" dirty="0" smtClean="0">
                  <a:solidFill>
                    <a:srgbClr val="FF0000"/>
                  </a:solidFill>
                  <a:latin typeface="Arial Narrow" panose="020B0606020202030204" pitchFamily="34" charset="0"/>
                  <a:cs typeface="Arial" pitchFamily="34" charset="0"/>
                  <a:sym typeface="Symbol"/>
                </a:rPr>
                <a:t>1</a:t>
              </a:r>
              <a:endParaRPr lang="ru-RU" i="1" dirty="0">
                <a:solidFill>
                  <a:srgbClr val="FF0000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4080933" y="4301479"/>
              <a:ext cx="3257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i="1" dirty="0" smtClean="0">
                  <a:solidFill>
                    <a:srgbClr val="FF0000"/>
                  </a:solidFill>
                  <a:latin typeface="Arial Narrow" panose="020B0606020202030204" pitchFamily="34" charset="0"/>
                  <a:cs typeface="Arial" pitchFamily="34" charset="0"/>
                  <a:sym typeface="Symbol"/>
                </a:rPr>
                <a:t>1</a:t>
              </a:r>
              <a:endParaRPr lang="ru-RU" i="1" dirty="0">
                <a:solidFill>
                  <a:srgbClr val="FF0000"/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826168" y="4301477"/>
              <a:ext cx="33214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i="1" dirty="0">
                  <a:solidFill>
                    <a:srgbClr val="7030A0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Symbol"/>
                </a:rPr>
                <a:t>+</a:t>
              </a:r>
              <a:endParaRPr lang="ru-RU" dirty="0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561303" y="4301477"/>
              <a:ext cx="33214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i="1" dirty="0">
                  <a:solidFill>
                    <a:srgbClr val="7030A0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Symbol"/>
                </a:rPr>
                <a:t>+</a:t>
              </a:r>
              <a:endParaRPr lang="ru-RU" dirty="0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296438" y="4301477"/>
              <a:ext cx="33214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i="1" dirty="0">
                  <a:solidFill>
                    <a:srgbClr val="7030A0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Symbol"/>
                </a:rPr>
                <a:t>+</a:t>
              </a:r>
              <a:endParaRPr lang="ru-RU" dirty="0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3007823" y="4301477"/>
              <a:ext cx="33214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i="1" dirty="0">
                  <a:solidFill>
                    <a:srgbClr val="7030A0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Symbol"/>
                </a:rPr>
                <a:t>+</a:t>
              </a:r>
              <a:endParaRPr lang="ru-RU" dirty="0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3766709" y="4301477"/>
              <a:ext cx="33214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i="1" dirty="0">
                  <a:solidFill>
                    <a:srgbClr val="7030A0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Symbol"/>
                </a:rPr>
                <a:t>+</a:t>
              </a:r>
              <a:endParaRPr lang="ru-RU" dirty="0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4525094" y="4301477"/>
              <a:ext cx="286360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i="1" dirty="0" smtClean="0">
                  <a:solidFill>
                    <a:srgbClr val="7030A0"/>
                  </a:solidFill>
                  <a:latin typeface="Arial Narrow" panose="020B0606020202030204" pitchFamily="34" charset="0"/>
                  <a:cs typeface="Arial" pitchFamily="34" charset="0"/>
                  <a:sym typeface="Symbol"/>
                </a:rPr>
                <a:t>=  1  </a:t>
              </a:r>
              <a:r>
                <a:rPr lang="ru-RU" sz="2400" b="1" dirty="0" smtClean="0">
                  <a:solidFill>
                    <a:srgbClr val="7030A0"/>
                  </a:solidFill>
                  <a:latin typeface="Arial Narrow" panose="020B0606020202030204" pitchFamily="34" charset="0"/>
                  <a:cs typeface="Arial" pitchFamily="34" charset="0"/>
                  <a:sym typeface="Symbol"/>
                </a:rPr>
                <a:t>· </a:t>
              </a:r>
              <a:r>
                <a:rPr lang="ru-RU" sz="2400" i="1" dirty="0" smtClean="0">
                  <a:solidFill>
                    <a:srgbClr val="7030A0"/>
                  </a:solidFill>
                  <a:latin typeface="Arial Narrow" panose="020B0606020202030204" pitchFamily="34" charset="0"/>
                  <a:cs typeface="Arial" pitchFamily="34" charset="0"/>
                  <a:sym typeface="Symbol"/>
                </a:rPr>
                <a:t>  6   =  6 (б. кв.)   </a:t>
              </a:r>
              <a:endParaRPr lang="ru-RU" sz="2400" i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785786" y="626400"/>
            <a:ext cx="6286544" cy="360000"/>
          </a:xfrm>
          <a:prstGeom prst="rect">
            <a:avLst/>
          </a:prstGeom>
          <a:solidFill>
            <a:srgbClr val="4FD1FF">
              <a:alpha val="14902"/>
            </a:srgbClr>
          </a:solidFill>
          <a:ln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7072330" y="626400"/>
            <a:ext cx="1857388" cy="360000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571472" y="986400"/>
            <a:ext cx="1285884" cy="360000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1857357" y="986400"/>
            <a:ext cx="6215105" cy="360000"/>
          </a:xfrm>
          <a:prstGeom prst="rect">
            <a:avLst/>
          </a:prstGeom>
          <a:solidFill>
            <a:srgbClr val="E600E6">
              <a:alpha val="14902"/>
            </a:srgbClr>
          </a:solidFill>
          <a:ln>
            <a:solidFill>
              <a:srgbClr val="E600E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63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0.08073 -0.35463 " pathEditMode="relative" rAng="0" ptsTypes="AA">
                                      <p:cBhvr>
                                        <p:cTn id="113" dur="2000" spd="-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" y="-17731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0.33334 -0.52269 " pathEditMode="relative" rAng="0" ptsTypes="AA">
                                      <p:cBhvr>
                                        <p:cTn id="115" dur="2000" spd="-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-26134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26198 -0.43866 " pathEditMode="relative" rAng="0" ptsTypes="AA">
                                      <p:cBhvr>
                                        <p:cTn id="117" dur="2000" spd="-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0" y="-21944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17986 -0.35463 " pathEditMode="relative" rAng="0" ptsTypes="AA">
                                      <p:cBhvr>
                                        <p:cTn id="119" dur="2000" spd="-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3" y="-1773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0.16545 -0.42801 " pathEditMode="relative" rAng="0" ptsTypes="AA">
                                      <p:cBhvr>
                                        <p:cTn id="121" dur="2000" spd="-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-21412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0684 -0.42824 " pathEditMode="relative" rAng="0" ptsTypes="AA">
                                      <p:cBhvr>
                                        <p:cTn id="123" dur="2000" spd="-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" y="-21412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08" grpId="0" animBg="1"/>
      <p:bldP spid="109" grpId="0" animBg="1"/>
      <p:bldP spid="110" grpId="0" animBg="1"/>
      <p:bldP spid="111" grpId="0" animBg="1"/>
      <p:bldP spid="89" grpId="0" animBg="1"/>
      <p:bldP spid="125" grpId="0"/>
      <p:bldP spid="126" grpId="0"/>
      <p:bldP spid="127" grpId="0"/>
      <p:bldP spid="128" grpId="0"/>
      <p:bldP spid="129" grpId="0"/>
      <p:bldP spid="130" grpId="0"/>
      <p:bldP spid="41" grpId="0"/>
      <p:bldP spid="131" grpId="0"/>
      <p:bldP spid="131" grpId="1"/>
      <p:bldP spid="132" grpId="0"/>
      <p:bldP spid="132" grpId="1"/>
      <p:bldP spid="133" grpId="0"/>
      <p:bldP spid="133" grpId="1"/>
      <p:bldP spid="134" grpId="0"/>
      <p:bldP spid="134" grpId="1"/>
      <p:bldP spid="135" grpId="0"/>
      <p:bldP spid="135" grpId="1"/>
      <p:bldP spid="136" grpId="0"/>
      <p:bldP spid="136" grpId="1"/>
      <p:bldP spid="38" grpId="0"/>
      <p:bldP spid="137" grpId="0"/>
      <p:bldP spid="138" grpId="0"/>
      <p:bldP spid="139" grpId="0"/>
      <p:bldP spid="140" grpId="0"/>
      <p:bldP spid="141" grpId="0"/>
      <p:bldP spid="61" grpId="0" animBg="1"/>
      <p:bldP spid="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7596336" y="166606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1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7923" y="71075"/>
            <a:ext cx="4283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2.38. Множитель, произведение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694009" y="2150439"/>
            <a:ext cx="4120630" cy="1659840"/>
          </a:xfrm>
          <a:prstGeom prst="rect">
            <a:avLst/>
          </a:prstGeom>
          <a:solidFill>
            <a:srgbClr val="4FD1FF">
              <a:alpha val="14902"/>
            </a:srgbClr>
          </a:solidFill>
          <a:ln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637018" y="2068398"/>
            <a:ext cx="3437106" cy="1288594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92D050"/>
            </a:solidFill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77" y="2068398"/>
            <a:ext cx="864257" cy="107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974063" cy="105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179512" y="594846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  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На рисунке точками 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А, В, С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обозначены три города. Линиями изображены дороги, которые соединяют эти города. Расскажите, сколько </a:t>
            </a:r>
            <a:r>
              <a:rPr lang="ru-RU" sz="240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есть способов 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попасть из города 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А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в город 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С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.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79512" y="548680"/>
            <a:ext cx="325730" cy="461665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7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838200" y="2988211"/>
            <a:ext cx="1371600" cy="244197"/>
          </a:xfrm>
          <a:custGeom>
            <a:avLst/>
            <a:gdLst>
              <a:gd name="connsiteX0" fmla="*/ 0 w 1371600"/>
              <a:gd name="connsiteY0" fmla="*/ 244197 h 244197"/>
              <a:gd name="connsiteX1" fmla="*/ 106680 w 1371600"/>
              <a:gd name="connsiteY1" fmla="*/ 122277 h 244197"/>
              <a:gd name="connsiteX2" fmla="*/ 457200 w 1371600"/>
              <a:gd name="connsiteY2" fmla="*/ 76557 h 244197"/>
              <a:gd name="connsiteX3" fmla="*/ 929640 w 1371600"/>
              <a:gd name="connsiteY3" fmla="*/ 357 h 244197"/>
              <a:gd name="connsiteX4" fmla="*/ 1371600 w 1371600"/>
              <a:gd name="connsiteY4" fmla="*/ 46077 h 244197"/>
              <a:gd name="connsiteX5" fmla="*/ 1371600 w 1371600"/>
              <a:gd name="connsiteY5" fmla="*/ 46077 h 244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600" h="244197">
                <a:moveTo>
                  <a:pt x="0" y="244197"/>
                </a:moveTo>
                <a:cubicBezTo>
                  <a:pt x="15240" y="197207"/>
                  <a:pt x="30480" y="150217"/>
                  <a:pt x="106680" y="122277"/>
                </a:cubicBezTo>
                <a:cubicBezTo>
                  <a:pt x="182880" y="94337"/>
                  <a:pt x="320040" y="96877"/>
                  <a:pt x="457200" y="76557"/>
                </a:cubicBezTo>
                <a:cubicBezTo>
                  <a:pt x="594360" y="56237"/>
                  <a:pt x="777240" y="5437"/>
                  <a:pt x="929640" y="357"/>
                </a:cubicBezTo>
                <a:cubicBezTo>
                  <a:pt x="1082040" y="-4723"/>
                  <a:pt x="1371600" y="46077"/>
                  <a:pt x="1371600" y="46077"/>
                </a:cubicBezTo>
                <a:lnTo>
                  <a:pt x="1371600" y="46077"/>
                </a:ln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853440" y="2927608"/>
            <a:ext cx="1280769" cy="643601"/>
          </a:xfrm>
          <a:custGeom>
            <a:avLst/>
            <a:gdLst>
              <a:gd name="connsiteX0" fmla="*/ 0 w 1280769"/>
              <a:gd name="connsiteY0" fmla="*/ 335280 h 643601"/>
              <a:gd name="connsiteX1" fmla="*/ 121920 w 1280769"/>
              <a:gd name="connsiteY1" fmla="*/ 518160 h 643601"/>
              <a:gd name="connsiteX2" fmla="*/ 548640 w 1280769"/>
              <a:gd name="connsiteY2" fmla="*/ 640080 h 643601"/>
              <a:gd name="connsiteX3" fmla="*/ 1173480 w 1280769"/>
              <a:gd name="connsiteY3" fmla="*/ 381000 h 643601"/>
              <a:gd name="connsiteX4" fmla="*/ 1280160 w 1280769"/>
              <a:gd name="connsiteY4" fmla="*/ 0 h 643601"/>
              <a:gd name="connsiteX5" fmla="*/ 1280160 w 1280769"/>
              <a:gd name="connsiteY5" fmla="*/ 0 h 64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0769" h="643601">
                <a:moveTo>
                  <a:pt x="0" y="335280"/>
                </a:moveTo>
                <a:cubicBezTo>
                  <a:pt x="15240" y="401320"/>
                  <a:pt x="30480" y="467360"/>
                  <a:pt x="121920" y="518160"/>
                </a:cubicBezTo>
                <a:cubicBezTo>
                  <a:pt x="213360" y="568960"/>
                  <a:pt x="373380" y="662940"/>
                  <a:pt x="548640" y="640080"/>
                </a:cubicBezTo>
                <a:cubicBezTo>
                  <a:pt x="723900" y="617220"/>
                  <a:pt x="1051560" y="487680"/>
                  <a:pt x="1173480" y="381000"/>
                </a:cubicBezTo>
                <a:cubicBezTo>
                  <a:pt x="1295400" y="274320"/>
                  <a:pt x="1280160" y="0"/>
                  <a:pt x="1280160" y="0"/>
                </a:cubicBezTo>
                <a:lnTo>
                  <a:pt x="1280160" y="0"/>
                </a:ln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179320" y="2711959"/>
            <a:ext cx="1447800" cy="352809"/>
          </a:xfrm>
          <a:custGeom>
            <a:avLst/>
            <a:gdLst>
              <a:gd name="connsiteX0" fmla="*/ 0 w 1447800"/>
              <a:gd name="connsiteY0" fmla="*/ 291849 h 352809"/>
              <a:gd name="connsiteX1" fmla="*/ 274320 w 1447800"/>
              <a:gd name="connsiteY1" fmla="*/ 63249 h 352809"/>
              <a:gd name="connsiteX2" fmla="*/ 594360 w 1447800"/>
              <a:gd name="connsiteY2" fmla="*/ 2289 h 352809"/>
              <a:gd name="connsiteX3" fmla="*/ 1036320 w 1447800"/>
              <a:gd name="connsiteY3" fmla="*/ 48009 h 352809"/>
              <a:gd name="connsiteX4" fmla="*/ 1447800 w 1447800"/>
              <a:gd name="connsiteY4" fmla="*/ 352809 h 352809"/>
              <a:gd name="connsiteX5" fmla="*/ 1447800 w 1447800"/>
              <a:gd name="connsiteY5" fmla="*/ 352809 h 352809"/>
              <a:gd name="connsiteX6" fmla="*/ 1447800 w 1447800"/>
              <a:gd name="connsiteY6" fmla="*/ 352809 h 35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800" h="352809">
                <a:moveTo>
                  <a:pt x="0" y="291849"/>
                </a:moveTo>
                <a:cubicBezTo>
                  <a:pt x="87630" y="201679"/>
                  <a:pt x="175260" y="111509"/>
                  <a:pt x="274320" y="63249"/>
                </a:cubicBezTo>
                <a:cubicBezTo>
                  <a:pt x="373380" y="14989"/>
                  <a:pt x="467360" y="4829"/>
                  <a:pt x="594360" y="2289"/>
                </a:cubicBezTo>
                <a:cubicBezTo>
                  <a:pt x="721360" y="-251"/>
                  <a:pt x="894080" y="-10411"/>
                  <a:pt x="1036320" y="48009"/>
                </a:cubicBezTo>
                <a:cubicBezTo>
                  <a:pt x="1178560" y="106429"/>
                  <a:pt x="1447800" y="352809"/>
                  <a:pt x="1447800" y="352809"/>
                </a:cubicBezTo>
                <a:lnTo>
                  <a:pt x="1447800" y="352809"/>
                </a:lnTo>
                <a:lnTo>
                  <a:pt x="1447800" y="352809"/>
                </a:ln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164080" y="2988568"/>
            <a:ext cx="1447800" cy="368204"/>
          </a:xfrm>
          <a:custGeom>
            <a:avLst/>
            <a:gdLst>
              <a:gd name="connsiteX0" fmla="*/ 0 w 1447800"/>
              <a:gd name="connsiteY0" fmla="*/ 60960 h 368204"/>
              <a:gd name="connsiteX1" fmla="*/ 198120 w 1447800"/>
              <a:gd name="connsiteY1" fmla="*/ 289560 h 368204"/>
              <a:gd name="connsiteX2" fmla="*/ 624840 w 1447800"/>
              <a:gd name="connsiteY2" fmla="*/ 350520 h 368204"/>
              <a:gd name="connsiteX3" fmla="*/ 1005840 w 1447800"/>
              <a:gd name="connsiteY3" fmla="*/ 335280 h 368204"/>
              <a:gd name="connsiteX4" fmla="*/ 1447800 w 1447800"/>
              <a:gd name="connsiteY4" fmla="*/ 0 h 368204"/>
              <a:gd name="connsiteX5" fmla="*/ 1447800 w 1447800"/>
              <a:gd name="connsiteY5" fmla="*/ 0 h 36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800" h="368204">
                <a:moveTo>
                  <a:pt x="0" y="60960"/>
                </a:moveTo>
                <a:cubicBezTo>
                  <a:pt x="46990" y="151130"/>
                  <a:pt x="93980" y="241300"/>
                  <a:pt x="198120" y="289560"/>
                </a:cubicBezTo>
                <a:cubicBezTo>
                  <a:pt x="302260" y="337820"/>
                  <a:pt x="490220" y="342900"/>
                  <a:pt x="624840" y="350520"/>
                </a:cubicBezTo>
                <a:cubicBezTo>
                  <a:pt x="759460" y="358140"/>
                  <a:pt x="868680" y="393700"/>
                  <a:pt x="1005840" y="335280"/>
                </a:cubicBezTo>
                <a:cubicBezTo>
                  <a:pt x="1143000" y="276860"/>
                  <a:pt x="1447800" y="0"/>
                  <a:pt x="1447800" y="0"/>
                </a:cubicBezTo>
                <a:lnTo>
                  <a:pt x="1447800" y="0"/>
                </a:ln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2179320" y="2988568"/>
            <a:ext cx="1417320" cy="122482"/>
          </a:xfrm>
          <a:custGeom>
            <a:avLst/>
            <a:gdLst>
              <a:gd name="connsiteX0" fmla="*/ 0 w 1417320"/>
              <a:gd name="connsiteY0" fmla="*/ 0 h 122482"/>
              <a:gd name="connsiteX1" fmla="*/ 228600 w 1417320"/>
              <a:gd name="connsiteY1" fmla="*/ 76200 h 122482"/>
              <a:gd name="connsiteX2" fmla="*/ 533400 w 1417320"/>
              <a:gd name="connsiteY2" fmla="*/ 121920 h 122482"/>
              <a:gd name="connsiteX3" fmla="*/ 929640 w 1417320"/>
              <a:gd name="connsiteY3" fmla="*/ 45720 h 122482"/>
              <a:gd name="connsiteX4" fmla="*/ 1234440 w 1417320"/>
              <a:gd name="connsiteY4" fmla="*/ 45720 h 122482"/>
              <a:gd name="connsiteX5" fmla="*/ 1417320 w 1417320"/>
              <a:gd name="connsiteY5" fmla="*/ 45720 h 122482"/>
              <a:gd name="connsiteX6" fmla="*/ 1417320 w 1417320"/>
              <a:gd name="connsiteY6" fmla="*/ 45720 h 12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7320" h="122482">
                <a:moveTo>
                  <a:pt x="0" y="0"/>
                </a:moveTo>
                <a:cubicBezTo>
                  <a:pt x="69850" y="27940"/>
                  <a:pt x="139700" y="55880"/>
                  <a:pt x="228600" y="76200"/>
                </a:cubicBezTo>
                <a:cubicBezTo>
                  <a:pt x="317500" y="96520"/>
                  <a:pt x="416560" y="127000"/>
                  <a:pt x="533400" y="121920"/>
                </a:cubicBezTo>
                <a:cubicBezTo>
                  <a:pt x="650240" y="116840"/>
                  <a:pt x="812800" y="58420"/>
                  <a:pt x="929640" y="45720"/>
                </a:cubicBezTo>
                <a:cubicBezTo>
                  <a:pt x="1046480" y="33020"/>
                  <a:pt x="1234440" y="45720"/>
                  <a:pt x="1234440" y="45720"/>
                </a:cubicBezTo>
                <a:lnTo>
                  <a:pt x="1417320" y="45720"/>
                </a:lnTo>
                <a:lnTo>
                  <a:pt x="1417320" y="45720"/>
                </a:ln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564569" y="299695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100794" y="291973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74505" y="3143721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5497563" y="2918761"/>
            <a:ext cx="1371600" cy="244197"/>
          </a:xfrm>
          <a:custGeom>
            <a:avLst/>
            <a:gdLst>
              <a:gd name="connsiteX0" fmla="*/ 0 w 1371600"/>
              <a:gd name="connsiteY0" fmla="*/ 244197 h 244197"/>
              <a:gd name="connsiteX1" fmla="*/ 106680 w 1371600"/>
              <a:gd name="connsiteY1" fmla="*/ 122277 h 244197"/>
              <a:gd name="connsiteX2" fmla="*/ 457200 w 1371600"/>
              <a:gd name="connsiteY2" fmla="*/ 76557 h 244197"/>
              <a:gd name="connsiteX3" fmla="*/ 929640 w 1371600"/>
              <a:gd name="connsiteY3" fmla="*/ 357 h 244197"/>
              <a:gd name="connsiteX4" fmla="*/ 1371600 w 1371600"/>
              <a:gd name="connsiteY4" fmla="*/ 46077 h 244197"/>
              <a:gd name="connsiteX5" fmla="*/ 1371600 w 1371600"/>
              <a:gd name="connsiteY5" fmla="*/ 46077 h 244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600" h="244197">
                <a:moveTo>
                  <a:pt x="0" y="244197"/>
                </a:moveTo>
                <a:cubicBezTo>
                  <a:pt x="15240" y="197207"/>
                  <a:pt x="30480" y="150217"/>
                  <a:pt x="106680" y="122277"/>
                </a:cubicBezTo>
                <a:cubicBezTo>
                  <a:pt x="182880" y="94337"/>
                  <a:pt x="320040" y="96877"/>
                  <a:pt x="457200" y="76557"/>
                </a:cubicBezTo>
                <a:cubicBezTo>
                  <a:pt x="594360" y="56237"/>
                  <a:pt x="777240" y="5437"/>
                  <a:pt x="929640" y="357"/>
                </a:cubicBezTo>
                <a:cubicBezTo>
                  <a:pt x="1082040" y="-4723"/>
                  <a:pt x="1371600" y="46077"/>
                  <a:pt x="1371600" y="46077"/>
                </a:cubicBezTo>
                <a:lnTo>
                  <a:pt x="1371600" y="46077"/>
                </a:lnTo>
              </a:path>
            </a:pathLst>
          </a:cu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5512803" y="2858158"/>
            <a:ext cx="1280769" cy="643601"/>
          </a:xfrm>
          <a:custGeom>
            <a:avLst/>
            <a:gdLst>
              <a:gd name="connsiteX0" fmla="*/ 0 w 1280769"/>
              <a:gd name="connsiteY0" fmla="*/ 335280 h 643601"/>
              <a:gd name="connsiteX1" fmla="*/ 121920 w 1280769"/>
              <a:gd name="connsiteY1" fmla="*/ 518160 h 643601"/>
              <a:gd name="connsiteX2" fmla="*/ 548640 w 1280769"/>
              <a:gd name="connsiteY2" fmla="*/ 640080 h 643601"/>
              <a:gd name="connsiteX3" fmla="*/ 1173480 w 1280769"/>
              <a:gd name="connsiteY3" fmla="*/ 381000 h 643601"/>
              <a:gd name="connsiteX4" fmla="*/ 1280160 w 1280769"/>
              <a:gd name="connsiteY4" fmla="*/ 0 h 643601"/>
              <a:gd name="connsiteX5" fmla="*/ 1280160 w 1280769"/>
              <a:gd name="connsiteY5" fmla="*/ 0 h 64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0769" h="643601">
                <a:moveTo>
                  <a:pt x="0" y="335280"/>
                </a:moveTo>
                <a:cubicBezTo>
                  <a:pt x="15240" y="401320"/>
                  <a:pt x="30480" y="467360"/>
                  <a:pt x="121920" y="518160"/>
                </a:cubicBezTo>
                <a:cubicBezTo>
                  <a:pt x="213360" y="568960"/>
                  <a:pt x="373380" y="662940"/>
                  <a:pt x="548640" y="640080"/>
                </a:cubicBezTo>
                <a:cubicBezTo>
                  <a:pt x="723900" y="617220"/>
                  <a:pt x="1051560" y="487680"/>
                  <a:pt x="1173480" y="381000"/>
                </a:cubicBezTo>
                <a:cubicBezTo>
                  <a:pt x="1295400" y="274320"/>
                  <a:pt x="1280160" y="0"/>
                  <a:pt x="1280160" y="0"/>
                </a:cubicBezTo>
                <a:lnTo>
                  <a:pt x="1280160" y="0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6838683" y="2642509"/>
            <a:ext cx="1447800" cy="352809"/>
          </a:xfrm>
          <a:custGeom>
            <a:avLst/>
            <a:gdLst>
              <a:gd name="connsiteX0" fmla="*/ 0 w 1447800"/>
              <a:gd name="connsiteY0" fmla="*/ 291849 h 352809"/>
              <a:gd name="connsiteX1" fmla="*/ 274320 w 1447800"/>
              <a:gd name="connsiteY1" fmla="*/ 63249 h 352809"/>
              <a:gd name="connsiteX2" fmla="*/ 594360 w 1447800"/>
              <a:gd name="connsiteY2" fmla="*/ 2289 h 352809"/>
              <a:gd name="connsiteX3" fmla="*/ 1036320 w 1447800"/>
              <a:gd name="connsiteY3" fmla="*/ 48009 h 352809"/>
              <a:gd name="connsiteX4" fmla="*/ 1447800 w 1447800"/>
              <a:gd name="connsiteY4" fmla="*/ 352809 h 352809"/>
              <a:gd name="connsiteX5" fmla="*/ 1447800 w 1447800"/>
              <a:gd name="connsiteY5" fmla="*/ 352809 h 352809"/>
              <a:gd name="connsiteX6" fmla="*/ 1447800 w 1447800"/>
              <a:gd name="connsiteY6" fmla="*/ 352809 h 35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800" h="352809">
                <a:moveTo>
                  <a:pt x="0" y="291849"/>
                </a:moveTo>
                <a:cubicBezTo>
                  <a:pt x="87630" y="201679"/>
                  <a:pt x="175260" y="111509"/>
                  <a:pt x="274320" y="63249"/>
                </a:cubicBezTo>
                <a:cubicBezTo>
                  <a:pt x="373380" y="14989"/>
                  <a:pt x="467360" y="4829"/>
                  <a:pt x="594360" y="2289"/>
                </a:cubicBezTo>
                <a:cubicBezTo>
                  <a:pt x="721360" y="-251"/>
                  <a:pt x="894080" y="-10411"/>
                  <a:pt x="1036320" y="48009"/>
                </a:cubicBezTo>
                <a:cubicBezTo>
                  <a:pt x="1178560" y="106429"/>
                  <a:pt x="1447800" y="352809"/>
                  <a:pt x="1447800" y="352809"/>
                </a:cubicBezTo>
                <a:lnTo>
                  <a:pt x="1447800" y="352809"/>
                </a:lnTo>
                <a:lnTo>
                  <a:pt x="1447800" y="352809"/>
                </a:lnTo>
              </a:path>
            </a:pathLst>
          </a:custGeom>
          <a:noFill/>
          <a:ln w="285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6823443" y="2919118"/>
            <a:ext cx="1447800" cy="368204"/>
          </a:xfrm>
          <a:custGeom>
            <a:avLst/>
            <a:gdLst>
              <a:gd name="connsiteX0" fmla="*/ 0 w 1447800"/>
              <a:gd name="connsiteY0" fmla="*/ 60960 h 368204"/>
              <a:gd name="connsiteX1" fmla="*/ 198120 w 1447800"/>
              <a:gd name="connsiteY1" fmla="*/ 289560 h 368204"/>
              <a:gd name="connsiteX2" fmla="*/ 624840 w 1447800"/>
              <a:gd name="connsiteY2" fmla="*/ 350520 h 368204"/>
              <a:gd name="connsiteX3" fmla="*/ 1005840 w 1447800"/>
              <a:gd name="connsiteY3" fmla="*/ 335280 h 368204"/>
              <a:gd name="connsiteX4" fmla="*/ 1447800 w 1447800"/>
              <a:gd name="connsiteY4" fmla="*/ 0 h 368204"/>
              <a:gd name="connsiteX5" fmla="*/ 1447800 w 1447800"/>
              <a:gd name="connsiteY5" fmla="*/ 0 h 36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800" h="368204">
                <a:moveTo>
                  <a:pt x="0" y="60960"/>
                </a:moveTo>
                <a:cubicBezTo>
                  <a:pt x="46990" y="151130"/>
                  <a:pt x="93980" y="241300"/>
                  <a:pt x="198120" y="289560"/>
                </a:cubicBezTo>
                <a:cubicBezTo>
                  <a:pt x="302260" y="337820"/>
                  <a:pt x="490220" y="342900"/>
                  <a:pt x="624840" y="350520"/>
                </a:cubicBezTo>
                <a:cubicBezTo>
                  <a:pt x="759460" y="358140"/>
                  <a:pt x="868680" y="393700"/>
                  <a:pt x="1005840" y="335280"/>
                </a:cubicBezTo>
                <a:cubicBezTo>
                  <a:pt x="1143000" y="276860"/>
                  <a:pt x="1447800" y="0"/>
                  <a:pt x="1447800" y="0"/>
                </a:cubicBezTo>
                <a:lnTo>
                  <a:pt x="1447800" y="0"/>
                </a:lnTo>
              </a:path>
            </a:pathLst>
          </a:custGeom>
          <a:noFill/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6838683" y="2919118"/>
            <a:ext cx="1417320" cy="122482"/>
          </a:xfrm>
          <a:custGeom>
            <a:avLst/>
            <a:gdLst>
              <a:gd name="connsiteX0" fmla="*/ 0 w 1417320"/>
              <a:gd name="connsiteY0" fmla="*/ 0 h 122482"/>
              <a:gd name="connsiteX1" fmla="*/ 228600 w 1417320"/>
              <a:gd name="connsiteY1" fmla="*/ 76200 h 122482"/>
              <a:gd name="connsiteX2" fmla="*/ 533400 w 1417320"/>
              <a:gd name="connsiteY2" fmla="*/ 121920 h 122482"/>
              <a:gd name="connsiteX3" fmla="*/ 929640 w 1417320"/>
              <a:gd name="connsiteY3" fmla="*/ 45720 h 122482"/>
              <a:gd name="connsiteX4" fmla="*/ 1234440 w 1417320"/>
              <a:gd name="connsiteY4" fmla="*/ 45720 h 122482"/>
              <a:gd name="connsiteX5" fmla="*/ 1417320 w 1417320"/>
              <a:gd name="connsiteY5" fmla="*/ 45720 h 122482"/>
              <a:gd name="connsiteX6" fmla="*/ 1417320 w 1417320"/>
              <a:gd name="connsiteY6" fmla="*/ 45720 h 12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7320" h="122482">
                <a:moveTo>
                  <a:pt x="0" y="0"/>
                </a:moveTo>
                <a:cubicBezTo>
                  <a:pt x="69850" y="27940"/>
                  <a:pt x="139700" y="55880"/>
                  <a:pt x="228600" y="76200"/>
                </a:cubicBezTo>
                <a:cubicBezTo>
                  <a:pt x="317500" y="96520"/>
                  <a:pt x="416560" y="127000"/>
                  <a:pt x="533400" y="121920"/>
                </a:cubicBezTo>
                <a:cubicBezTo>
                  <a:pt x="650240" y="116840"/>
                  <a:pt x="812800" y="58420"/>
                  <a:pt x="929640" y="45720"/>
                </a:cubicBezTo>
                <a:cubicBezTo>
                  <a:pt x="1046480" y="33020"/>
                  <a:pt x="1234440" y="45720"/>
                  <a:pt x="1234440" y="45720"/>
                </a:cubicBezTo>
                <a:lnTo>
                  <a:pt x="1417320" y="45720"/>
                </a:lnTo>
                <a:lnTo>
                  <a:pt x="1417320" y="45720"/>
                </a:lnTo>
              </a:path>
            </a:pathLst>
          </a:custGeom>
          <a:noFill/>
          <a:ln w="28575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223932" y="292750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760157" y="285028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433868" y="314096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152894" y="2597133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А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516181" y="2300739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В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8170172" y="2492896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С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85515" y="3824957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1 способ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385515" y="4671095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2 способ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385515" y="5517232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3 способ</a:t>
            </a:r>
            <a:endParaRPr lang="ru-RU" i="1" dirty="0">
              <a:solidFill>
                <a:srgbClr val="7030A0"/>
              </a:solidFill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3385515" y="4437112"/>
            <a:ext cx="1940980" cy="0"/>
            <a:chOff x="5024083" y="4143672"/>
            <a:chExt cx="1940980" cy="0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5024083" y="4143672"/>
              <a:ext cx="988077" cy="0"/>
            </a:xfrm>
            <a:prstGeom prst="line">
              <a:avLst/>
            </a:prstGeom>
            <a:ln w="28575">
              <a:solidFill>
                <a:srgbClr val="0070C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6020248" y="4143672"/>
              <a:ext cx="944815" cy="0"/>
            </a:xfrm>
            <a:prstGeom prst="line">
              <a:avLst/>
            </a:prstGeom>
            <a:ln w="28575">
              <a:solidFill>
                <a:srgbClr val="FFC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29"/>
          <p:cNvGrpSpPr/>
          <p:nvPr/>
        </p:nvGrpSpPr>
        <p:grpSpPr>
          <a:xfrm>
            <a:off x="3385515" y="5301208"/>
            <a:ext cx="1932228" cy="0"/>
            <a:chOff x="5176483" y="4296072"/>
            <a:chExt cx="1932228" cy="0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>
              <a:off x="5176483" y="4296072"/>
              <a:ext cx="988077" cy="0"/>
            </a:xfrm>
            <a:prstGeom prst="line">
              <a:avLst/>
            </a:prstGeom>
            <a:ln w="28575">
              <a:solidFill>
                <a:srgbClr val="0070C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6163896" y="4296072"/>
              <a:ext cx="944815" cy="0"/>
            </a:xfrm>
            <a:prstGeom prst="line">
              <a:avLst/>
            </a:prstGeom>
            <a:ln w="28575">
              <a:solidFill>
                <a:srgbClr val="FFFF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26"/>
          <p:cNvGrpSpPr/>
          <p:nvPr/>
        </p:nvGrpSpPr>
        <p:grpSpPr>
          <a:xfrm>
            <a:off x="3385515" y="6165304"/>
            <a:ext cx="1935664" cy="0"/>
            <a:chOff x="5328883" y="4448472"/>
            <a:chExt cx="1935664" cy="0"/>
          </a:xfrm>
        </p:grpSpPr>
        <p:cxnSp>
          <p:nvCxnSpPr>
            <p:cNvPr id="53" name="Прямая соединительная линия 52"/>
            <p:cNvCxnSpPr/>
            <p:nvPr/>
          </p:nvCxnSpPr>
          <p:spPr>
            <a:xfrm>
              <a:off x="5328883" y="4448472"/>
              <a:ext cx="988077" cy="0"/>
            </a:xfrm>
            <a:prstGeom prst="line">
              <a:avLst/>
            </a:prstGeom>
            <a:ln w="28575">
              <a:solidFill>
                <a:srgbClr val="0070C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6319732" y="4448472"/>
              <a:ext cx="944815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32-конечная звезда 70"/>
          <p:cNvSpPr/>
          <p:nvPr/>
        </p:nvSpPr>
        <p:spPr>
          <a:xfrm>
            <a:off x="5065953" y="2588514"/>
            <a:ext cx="516155" cy="469232"/>
          </a:xfrm>
          <a:prstGeom prst="star32">
            <a:avLst/>
          </a:prstGeom>
          <a:solidFill>
            <a:srgbClr val="FFFF00">
              <a:alpha val="14902"/>
            </a:srgbClr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32-конечная звезда 71"/>
          <p:cNvSpPr/>
          <p:nvPr/>
        </p:nvSpPr>
        <p:spPr>
          <a:xfrm>
            <a:off x="6434594" y="2292383"/>
            <a:ext cx="516155" cy="469232"/>
          </a:xfrm>
          <a:prstGeom prst="star32">
            <a:avLst/>
          </a:prstGeom>
          <a:solidFill>
            <a:srgbClr val="FFFF00">
              <a:alpha val="14902"/>
            </a:srgbClr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32-конечная звезда 72"/>
          <p:cNvSpPr/>
          <p:nvPr/>
        </p:nvSpPr>
        <p:spPr>
          <a:xfrm>
            <a:off x="8101958" y="2474546"/>
            <a:ext cx="516155" cy="469232"/>
          </a:xfrm>
          <a:prstGeom prst="star32">
            <a:avLst/>
          </a:prstGeom>
          <a:solidFill>
            <a:srgbClr val="FFFF00">
              <a:alpha val="14902"/>
            </a:srgbClr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573379" y="680656"/>
            <a:ext cx="7141893" cy="360000"/>
          </a:xfrm>
          <a:prstGeom prst="rect">
            <a:avLst/>
          </a:prstGeom>
          <a:solidFill>
            <a:srgbClr val="4FD1FF">
              <a:alpha val="14902"/>
            </a:srgbClr>
          </a:solidFill>
          <a:ln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7715273" y="680656"/>
            <a:ext cx="1214446" cy="360000"/>
          </a:xfrm>
          <a:prstGeom prst="rect">
            <a:avLst/>
          </a:prstGeom>
          <a:solidFill>
            <a:srgbClr val="4FD1FF">
              <a:alpha val="14902"/>
            </a:srgbClr>
          </a:solidFill>
          <a:ln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214281" y="1040838"/>
            <a:ext cx="7072363" cy="360000"/>
          </a:xfrm>
          <a:prstGeom prst="rect">
            <a:avLst/>
          </a:prstGeom>
          <a:solidFill>
            <a:srgbClr val="4FD1FF">
              <a:alpha val="14902"/>
            </a:srgbClr>
          </a:solidFill>
          <a:ln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916" y="2405912"/>
            <a:ext cx="996417" cy="62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верх 8"/>
          <p:cNvSpPr/>
          <p:nvPr/>
        </p:nvSpPr>
        <p:spPr>
          <a:xfrm>
            <a:off x="5310818" y="3241925"/>
            <a:ext cx="315219" cy="401180"/>
          </a:xfrm>
          <a:prstGeom prst="upArrow">
            <a:avLst>
              <a:gd name="adj1" fmla="val 20991"/>
              <a:gd name="adj2" fmla="val 50000"/>
            </a:avLst>
          </a:prstGeom>
          <a:solidFill>
            <a:srgbClr val="E600E6"/>
          </a:solidFill>
          <a:ln>
            <a:solidFill>
              <a:srgbClr val="FF9FB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трелка вверх 79"/>
          <p:cNvSpPr/>
          <p:nvPr/>
        </p:nvSpPr>
        <p:spPr>
          <a:xfrm>
            <a:off x="5310817" y="3241925"/>
            <a:ext cx="315219" cy="401180"/>
          </a:xfrm>
          <a:prstGeom prst="upArrow">
            <a:avLst>
              <a:gd name="adj1" fmla="val 20991"/>
              <a:gd name="adj2" fmla="val 50000"/>
            </a:avLst>
          </a:prstGeom>
          <a:solidFill>
            <a:srgbClr val="E600E6"/>
          </a:solidFill>
          <a:ln>
            <a:solidFill>
              <a:srgbClr val="FF9FB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Стрелка вверх 80"/>
          <p:cNvSpPr/>
          <p:nvPr/>
        </p:nvSpPr>
        <p:spPr>
          <a:xfrm>
            <a:off x="5303243" y="3249014"/>
            <a:ext cx="315219" cy="401180"/>
          </a:xfrm>
          <a:prstGeom prst="upArrow">
            <a:avLst>
              <a:gd name="adj1" fmla="val 20991"/>
              <a:gd name="adj2" fmla="val 50000"/>
            </a:avLst>
          </a:prstGeom>
          <a:solidFill>
            <a:srgbClr val="E600E6"/>
          </a:solidFill>
          <a:ln>
            <a:solidFill>
              <a:srgbClr val="FF9FB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32-конечная звезда 81"/>
          <p:cNvSpPr/>
          <p:nvPr/>
        </p:nvSpPr>
        <p:spPr>
          <a:xfrm>
            <a:off x="109934" y="2015342"/>
            <a:ext cx="1338773" cy="1217066"/>
          </a:xfrm>
          <a:prstGeom prst="star32">
            <a:avLst>
              <a:gd name="adj" fmla="val 44890"/>
            </a:avLst>
          </a:prstGeom>
          <a:solidFill>
            <a:srgbClr val="FFFF00">
              <a:alpha val="14902"/>
            </a:srgbClr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32-конечная звезда 82"/>
          <p:cNvSpPr/>
          <p:nvPr/>
        </p:nvSpPr>
        <p:spPr>
          <a:xfrm>
            <a:off x="1333334" y="1870176"/>
            <a:ext cx="1338773" cy="1217066"/>
          </a:xfrm>
          <a:prstGeom prst="star32">
            <a:avLst>
              <a:gd name="adj" fmla="val 44890"/>
            </a:avLst>
          </a:prstGeom>
          <a:solidFill>
            <a:srgbClr val="FFFF00">
              <a:alpha val="14902"/>
            </a:srgbClr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32-конечная звезда 83"/>
          <p:cNvSpPr/>
          <p:nvPr/>
        </p:nvSpPr>
        <p:spPr>
          <a:xfrm>
            <a:off x="3343914" y="2033976"/>
            <a:ext cx="1338773" cy="1217066"/>
          </a:xfrm>
          <a:prstGeom prst="star32">
            <a:avLst>
              <a:gd name="adj" fmla="val 44890"/>
            </a:avLst>
          </a:prstGeom>
          <a:solidFill>
            <a:srgbClr val="FFFF00">
              <a:alpha val="14902"/>
            </a:srgbClr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214282" y="1400400"/>
            <a:ext cx="6517958" cy="360000"/>
          </a:xfrm>
          <a:prstGeom prst="rect">
            <a:avLst/>
          </a:prstGeom>
          <a:solidFill>
            <a:srgbClr val="E600E6">
              <a:alpha val="14902"/>
            </a:srgbClr>
          </a:solidFill>
          <a:ln>
            <a:solidFill>
              <a:srgbClr val="E600E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7286644" y="1040838"/>
            <a:ext cx="1643073" cy="360000"/>
          </a:xfrm>
          <a:prstGeom prst="rect">
            <a:avLst/>
          </a:prstGeom>
          <a:solidFill>
            <a:srgbClr val="E600E6">
              <a:alpha val="14902"/>
            </a:srgbClr>
          </a:solidFill>
          <a:ln>
            <a:solidFill>
              <a:srgbClr val="E600E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9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422 L 0.04114 -0.05041 C 0.04982 -0.05365 0.06267 -0.05526 0.07621 -0.05526 C 0.09166 -0.05526 0.10399 -0.05365 0.11267 -0.05041 L 0.15416 -0.03422 " pathEditMode="relative" rAng="0" ptsTypes="FffFF">
                                      <p:cBhvr>
                                        <p:cTn id="1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-10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44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16 -0.03422 L 0.19843 -0.08139 C 0.20764 -0.0918 0.2217 -0.09711 0.23611 -0.09711 C 0.2526 -0.09711 0.2658 -0.0918 0.27517 -0.08139 L 0.31961 -0.03422 " pathEditMode="relative" rAng="0" ptsTypes="FffFF">
                                      <p:cBhvr>
                                        <p:cTn id="1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-3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3422 L 0.04705 -0.04902 C 0.05538 -0.05226 0.06754 -0.05411 0.08038 -0.05411 C 0.09497 -0.05411 0.1066 -0.05226 0.11493 -0.04902 L 0.15417 -0.03422 " pathEditMode="relative" rAng="0" ptsTypes="FffFF">
                                      <p:cBhvr>
                                        <p:cTn id="14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9" y="-9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16 -0.03422 L 0.30364 -0.04463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3515 L 0.03941 -0.05087 C 0.04827 -0.05434 0.06146 -0.05619 0.07535 -0.05619 C 0.09115 -0.05619 0.10365 -0.05434 0.1125 -0.05087 L 0.15486 -0.03515 " pathEditMode="relative" rAng="0" ptsTypes="FffFF">
                                      <p:cBhvr>
                                        <p:cTn id="17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-10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37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86 -0.03514 L 0.19479 -0.00416 C 0.2033 0.00278 0.2158 0.00694 0.22882 0.00694 C 0.24393 0.00694 0.25573 0.00278 0.26424 -0.00416 L 0.30434 -0.03514 " pathEditMode="relative" rAng="0" ptsTypes="FffFF">
                                      <p:cBhvr>
                                        <p:cTn id="17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2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1" grpId="0" animBg="1"/>
      <p:bldP spid="3" grpId="0" animBg="1"/>
      <p:bldP spid="13" grpId="0"/>
      <p:bldP spid="31" grpId="0"/>
      <p:bldP spid="32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9" grpId="0" animBg="1"/>
      <p:bldP spid="9" grpId="2" animBg="1"/>
      <p:bldP spid="9" grpId="3" animBg="1"/>
      <p:bldP spid="9" grpId="4" animBg="1"/>
      <p:bldP spid="80" grpId="0" animBg="1"/>
      <p:bldP spid="80" grpId="1" animBg="1"/>
      <p:bldP spid="80" grpId="2" animBg="1"/>
      <p:bldP spid="80" grpId="3" animBg="1"/>
      <p:bldP spid="81" grpId="0" animBg="1"/>
      <p:bldP spid="81" grpId="1" animBg="1"/>
      <p:bldP spid="81" grpId="2" animBg="1"/>
      <p:bldP spid="81" grpId="3" animBg="1"/>
      <p:bldP spid="82" grpId="0" animBg="1"/>
      <p:bldP spid="83" grpId="0" animBg="1"/>
      <p:bldP spid="84" grpId="0" animBg="1"/>
      <p:bldP spid="79" grpId="0" animBg="1"/>
      <p:bldP spid="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7596336" y="166606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1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7923" y="71075"/>
            <a:ext cx="4283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2.38. Множитель, произведение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637018" y="2068398"/>
            <a:ext cx="3437106" cy="1288594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92D050"/>
            </a:solidFill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77" y="2068398"/>
            <a:ext cx="864257" cy="107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974063" cy="105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179512" y="594846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  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На рисунке точками 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А, В, С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обозначены три города. Линиями изображены дороги, которые соединяют эти города. Расскажите, сколько </a:t>
            </a:r>
            <a:r>
              <a:rPr lang="ru-RU" sz="240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есть способов 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попасть из города 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А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в город 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С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.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79512" y="548680"/>
            <a:ext cx="325730" cy="461665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7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838200" y="2988211"/>
            <a:ext cx="1371600" cy="244197"/>
          </a:xfrm>
          <a:custGeom>
            <a:avLst/>
            <a:gdLst>
              <a:gd name="connsiteX0" fmla="*/ 0 w 1371600"/>
              <a:gd name="connsiteY0" fmla="*/ 244197 h 244197"/>
              <a:gd name="connsiteX1" fmla="*/ 106680 w 1371600"/>
              <a:gd name="connsiteY1" fmla="*/ 122277 h 244197"/>
              <a:gd name="connsiteX2" fmla="*/ 457200 w 1371600"/>
              <a:gd name="connsiteY2" fmla="*/ 76557 h 244197"/>
              <a:gd name="connsiteX3" fmla="*/ 929640 w 1371600"/>
              <a:gd name="connsiteY3" fmla="*/ 357 h 244197"/>
              <a:gd name="connsiteX4" fmla="*/ 1371600 w 1371600"/>
              <a:gd name="connsiteY4" fmla="*/ 46077 h 244197"/>
              <a:gd name="connsiteX5" fmla="*/ 1371600 w 1371600"/>
              <a:gd name="connsiteY5" fmla="*/ 46077 h 244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600" h="244197">
                <a:moveTo>
                  <a:pt x="0" y="244197"/>
                </a:moveTo>
                <a:cubicBezTo>
                  <a:pt x="15240" y="197207"/>
                  <a:pt x="30480" y="150217"/>
                  <a:pt x="106680" y="122277"/>
                </a:cubicBezTo>
                <a:cubicBezTo>
                  <a:pt x="182880" y="94337"/>
                  <a:pt x="320040" y="96877"/>
                  <a:pt x="457200" y="76557"/>
                </a:cubicBezTo>
                <a:cubicBezTo>
                  <a:pt x="594360" y="56237"/>
                  <a:pt x="777240" y="5437"/>
                  <a:pt x="929640" y="357"/>
                </a:cubicBezTo>
                <a:cubicBezTo>
                  <a:pt x="1082040" y="-4723"/>
                  <a:pt x="1371600" y="46077"/>
                  <a:pt x="1371600" y="46077"/>
                </a:cubicBezTo>
                <a:lnTo>
                  <a:pt x="1371600" y="46077"/>
                </a:ln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853440" y="2927608"/>
            <a:ext cx="1280769" cy="643601"/>
          </a:xfrm>
          <a:custGeom>
            <a:avLst/>
            <a:gdLst>
              <a:gd name="connsiteX0" fmla="*/ 0 w 1280769"/>
              <a:gd name="connsiteY0" fmla="*/ 335280 h 643601"/>
              <a:gd name="connsiteX1" fmla="*/ 121920 w 1280769"/>
              <a:gd name="connsiteY1" fmla="*/ 518160 h 643601"/>
              <a:gd name="connsiteX2" fmla="*/ 548640 w 1280769"/>
              <a:gd name="connsiteY2" fmla="*/ 640080 h 643601"/>
              <a:gd name="connsiteX3" fmla="*/ 1173480 w 1280769"/>
              <a:gd name="connsiteY3" fmla="*/ 381000 h 643601"/>
              <a:gd name="connsiteX4" fmla="*/ 1280160 w 1280769"/>
              <a:gd name="connsiteY4" fmla="*/ 0 h 643601"/>
              <a:gd name="connsiteX5" fmla="*/ 1280160 w 1280769"/>
              <a:gd name="connsiteY5" fmla="*/ 0 h 64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0769" h="643601">
                <a:moveTo>
                  <a:pt x="0" y="335280"/>
                </a:moveTo>
                <a:cubicBezTo>
                  <a:pt x="15240" y="401320"/>
                  <a:pt x="30480" y="467360"/>
                  <a:pt x="121920" y="518160"/>
                </a:cubicBezTo>
                <a:cubicBezTo>
                  <a:pt x="213360" y="568960"/>
                  <a:pt x="373380" y="662940"/>
                  <a:pt x="548640" y="640080"/>
                </a:cubicBezTo>
                <a:cubicBezTo>
                  <a:pt x="723900" y="617220"/>
                  <a:pt x="1051560" y="487680"/>
                  <a:pt x="1173480" y="381000"/>
                </a:cubicBezTo>
                <a:cubicBezTo>
                  <a:pt x="1295400" y="274320"/>
                  <a:pt x="1280160" y="0"/>
                  <a:pt x="1280160" y="0"/>
                </a:cubicBezTo>
                <a:lnTo>
                  <a:pt x="1280160" y="0"/>
                </a:ln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179320" y="2711959"/>
            <a:ext cx="1447800" cy="352809"/>
          </a:xfrm>
          <a:custGeom>
            <a:avLst/>
            <a:gdLst>
              <a:gd name="connsiteX0" fmla="*/ 0 w 1447800"/>
              <a:gd name="connsiteY0" fmla="*/ 291849 h 352809"/>
              <a:gd name="connsiteX1" fmla="*/ 274320 w 1447800"/>
              <a:gd name="connsiteY1" fmla="*/ 63249 h 352809"/>
              <a:gd name="connsiteX2" fmla="*/ 594360 w 1447800"/>
              <a:gd name="connsiteY2" fmla="*/ 2289 h 352809"/>
              <a:gd name="connsiteX3" fmla="*/ 1036320 w 1447800"/>
              <a:gd name="connsiteY3" fmla="*/ 48009 h 352809"/>
              <a:gd name="connsiteX4" fmla="*/ 1447800 w 1447800"/>
              <a:gd name="connsiteY4" fmla="*/ 352809 h 352809"/>
              <a:gd name="connsiteX5" fmla="*/ 1447800 w 1447800"/>
              <a:gd name="connsiteY5" fmla="*/ 352809 h 352809"/>
              <a:gd name="connsiteX6" fmla="*/ 1447800 w 1447800"/>
              <a:gd name="connsiteY6" fmla="*/ 352809 h 35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800" h="352809">
                <a:moveTo>
                  <a:pt x="0" y="291849"/>
                </a:moveTo>
                <a:cubicBezTo>
                  <a:pt x="87630" y="201679"/>
                  <a:pt x="175260" y="111509"/>
                  <a:pt x="274320" y="63249"/>
                </a:cubicBezTo>
                <a:cubicBezTo>
                  <a:pt x="373380" y="14989"/>
                  <a:pt x="467360" y="4829"/>
                  <a:pt x="594360" y="2289"/>
                </a:cubicBezTo>
                <a:cubicBezTo>
                  <a:pt x="721360" y="-251"/>
                  <a:pt x="894080" y="-10411"/>
                  <a:pt x="1036320" y="48009"/>
                </a:cubicBezTo>
                <a:cubicBezTo>
                  <a:pt x="1178560" y="106429"/>
                  <a:pt x="1447800" y="352809"/>
                  <a:pt x="1447800" y="352809"/>
                </a:cubicBezTo>
                <a:lnTo>
                  <a:pt x="1447800" y="352809"/>
                </a:lnTo>
                <a:lnTo>
                  <a:pt x="1447800" y="352809"/>
                </a:ln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164080" y="2988568"/>
            <a:ext cx="1447800" cy="368204"/>
          </a:xfrm>
          <a:custGeom>
            <a:avLst/>
            <a:gdLst>
              <a:gd name="connsiteX0" fmla="*/ 0 w 1447800"/>
              <a:gd name="connsiteY0" fmla="*/ 60960 h 368204"/>
              <a:gd name="connsiteX1" fmla="*/ 198120 w 1447800"/>
              <a:gd name="connsiteY1" fmla="*/ 289560 h 368204"/>
              <a:gd name="connsiteX2" fmla="*/ 624840 w 1447800"/>
              <a:gd name="connsiteY2" fmla="*/ 350520 h 368204"/>
              <a:gd name="connsiteX3" fmla="*/ 1005840 w 1447800"/>
              <a:gd name="connsiteY3" fmla="*/ 335280 h 368204"/>
              <a:gd name="connsiteX4" fmla="*/ 1447800 w 1447800"/>
              <a:gd name="connsiteY4" fmla="*/ 0 h 368204"/>
              <a:gd name="connsiteX5" fmla="*/ 1447800 w 1447800"/>
              <a:gd name="connsiteY5" fmla="*/ 0 h 36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800" h="368204">
                <a:moveTo>
                  <a:pt x="0" y="60960"/>
                </a:moveTo>
                <a:cubicBezTo>
                  <a:pt x="46990" y="151130"/>
                  <a:pt x="93980" y="241300"/>
                  <a:pt x="198120" y="289560"/>
                </a:cubicBezTo>
                <a:cubicBezTo>
                  <a:pt x="302260" y="337820"/>
                  <a:pt x="490220" y="342900"/>
                  <a:pt x="624840" y="350520"/>
                </a:cubicBezTo>
                <a:cubicBezTo>
                  <a:pt x="759460" y="358140"/>
                  <a:pt x="868680" y="393700"/>
                  <a:pt x="1005840" y="335280"/>
                </a:cubicBezTo>
                <a:cubicBezTo>
                  <a:pt x="1143000" y="276860"/>
                  <a:pt x="1447800" y="0"/>
                  <a:pt x="1447800" y="0"/>
                </a:cubicBezTo>
                <a:lnTo>
                  <a:pt x="1447800" y="0"/>
                </a:ln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2179320" y="2988568"/>
            <a:ext cx="1417320" cy="122482"/>
          </a:xfrm>
          <a:custGeom>
            <a:avLst/>
            <a:gdLst>
              <a:gd name="connsiteX0" fmla="*/ 0 w 1417320"/>
              <a:gd name="connsiteY0" fmla="*/ 0 h 122482"/>
              <a:gd name="connsiteX1" fmla="*/ 228600 w 1417320"/>
              <a:gd name="connsiteY1" fmla="*/ 76200 h 122482"/>
              <a:gd name="connsiteX2" fmla="*/ 533400 w 1417320"/>
              <a:gd name="connsiteY2" fmla="*/ 121920 h 122482"/>
              <a:gd name="connsiteX3" fmla="*/ 929640 w 1417320"/>
              <a:gd name="connsiteY3" fmla="*/ 45720 h 122482"/>
              <a:gd name="connsiteX4" fmla="*/ 1234440 w 1417320"/>
              <a:gd name="connsiteY4" fmla="*/ 45720 h 122482"/>
              <a:gd name="connsiteX5" fmla="*/ 1417320 w 1417320"/>
              <a:gd name="connsiteY5" fmla="*/ 45720 h 122482"/>
              <a:gd name="connsiteX6" fmla="*/ 1417320 w 1417320"/>
              <a:gd name="connsiteY6" fmla="*/ 45720 h 12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7320" h="122482">
                <a:moveTo>
                  <a:pt x="0" y="0"/>
                </a:moveTo>
                <a:cubicBezTo>
                  <a:pt x="69850" y="27940"/>
                  <a:pt x="139700" y="55880"/>
                  <a:pt x="228600" y="76200"/>
                </a:cubicBezTo>
                <a:cubicBezTo>
                  <a:pt x="317500" y="96520"/>
                  <a:pt x="416560" y="127000"/>
                  <a:pt x="533400" y="121920"/>
                </a:cubicBezTo>
                <a:cubicBezTo>
                  <a:pt x="650240" y="116840"/>
                  <a:pt x="812800" y="58420"/>
                  <a:pt x="929640" y="45720"/>
                </a:cubicBezTo>
                <a:cubicBezTo>
                  <a:pt x="1046480" y="33020"/>
                  <a:pt x="1234440" y="45720"/>
                  <a:pt x="1234440" y="45720"/>
                </a:cubicBezTo>
                <a:lnTo>
                  <a:pt x="1417320" y="45720"/>
                </a:lnTo>
                <a:lnTo>
                  <a:pt x="1417320" y="45720"/>
                </a:ln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564569" y="299695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100794" y="291973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74505" y="3143721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5497563" y="2918761"/>
            <a:ext cx="1371600" cy="244197"/>
          </a:xfrm>
          <a:custGeom>
            <a:avLst/>
            <a:gdLst>
              <a:gd name="connsiteX0" fmla="*/ 0 w 1371600"/>
              <a:gd name="connsiteY0" fmla="*/ 244197 h 244197"/>
              <a:gd name="connsiteX1" fmla="*/ 106680 w 1371600"/>
              <a:gd name="connsiteY1" fmla="*/ 122277 h 244197"/>
              <a:gd name="connsiteX2" fmla="*/ 457200 w 1371600"/>
              <a:gd name="connsiteY2" fmla="*/ 76557 h 244197"/>
              <a:gd name="connsiteX3" fmla="*/ 929640 w 1371600"/>
              <a:gd name="connsiteY3" fmla="*/ 357 h 244197"/>
              <a:gd name="connsiteX4" fmla="*/ 1371600 w 1371600"/>
              <a:gd name="connsiteY4" fmla="*/ 46077 h 244197"/>
              <a:gd name="connsiteX5" fmla="*/ 1371600 w 1371600"/>
              <a:gd name="connsiteY5" fmla="*/ 46077 h 244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600" h="244197">
                <a:moveTo>
                  <a:pt x="0" y="244197"/>
                </a:moveTo>
                <a:cubicBezTo>
                  <a:pt x="15240" y="197207"/>
                  <a:pt x="30480" y="150217"/>
                  <a:pt x="106680" y="122277"/>
                </a:cubicBezTo>
                <a:cubicBezTo>
                  <a:pt x="182880" y="94337"/>
                  <a:pt x="320040" y="96877"/>
                  <a:pt x="457200" y="76557"/>
                </a:cubicBezTo>
                <a:cubicBezTo>
                  <a:pt x="594360" y="56237"/>
                  <a:pt x="777240" y="5437"/>
                  <a:pt x="929640" y="357"/>
                </a:cubicBezTo>
                <a:cubicBezTo>
                  <a:pt x="1082040" y="-4723"/>
                  <a:pt x="1371600" y="46077"/>
                  <a:pt x="1371600" y="46077"/>
                </a:cubicBezTo>
                <a:lnTo>
                  <a:pt x="1371600" y="46077"/>
                </a:lnTo>
              </a:path>
            </a:pathLst>
          </a:cu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5512803" y="2858158"/>
            <a:ext cx="1280769" cy="643601"/>
          </a:xfrm>
          <a:custGeom>
            <a:avLst/>
            <a:gdLst>
              <a:gd name="connsiteX0" fmla="*/ 0 w 1280769"/>
              <a:gd name="connsiteY0" fmla="*/ 335280 h 643601"/>
              <a:gd name="connsiteX1" fmla="*/ 121920 w 1280769"/>
              <a:gd name="connsiteY1" fmla="*/ 518160 h 643601"/>
              <a:gd name="connsiteX2" fmla="*/ 548640 w 1280769"/>
              <a:gd name="connsiteY2" fmla="*/ 640080 h 643601"/>
              <a:gd name="connsiteX3" fmla="*/ 1173480 w 1280769"/>
              <a:gd name="connsiteY3" fmla="*/ 381000 h 643601"/>
              <a:gd name="connsiteX4" fmla="*/ 1280160 w 1280769"/>
              <a:gd name="connsiteY4" fmla="*/ 0 h 643601"/>
              <a:gd name="connsiteX5" fmla="*/ 1280160 w 1280769"/>
              <a:gd name="connsiteY5" fmla="*/ 0 h 64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0769" h="643601">
                <a:moveTo>
                  <a:pt x="0" y="335280"/>
                </a:moveTo>
                <a:cubicBezTo>
                  <a:pt x="15240" y="401320"/>
                  <a:pt x="30480" y="467360"/>
                  <a:pt x="121920" y="518160"/>
                </a:cubicBezTo>
                <a:cubicBezTo>
                  <a:pt x="213360" y="568960"/>
                  <a:pt x="373380" y="662940"/>
                  <a:pt x="548640" y="640080"/>
                </a:cubicBezTo>
                <a:cubicBezTo>
                  <a:pt x="723900" y="617220"/>
                  <a:pt x="1051560" y="487680"/>
                  <a:pt x="1173480" y="381000"/>
                </a:cubicBezTo>
                <a:cubicBezTo>
                  <a:pt x="1295400" y="274320"/>
                  <a:pt x="1280160" y="0"/>
                  <a:pt x="1280160" y="0"/>
                </a:cubicBezTo>
                <a:lnTo>
                  <a:pt x="1280160" y="0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6838683" y="2642509"/>
            <a:ext cx="1447800" cy="352809"/>
          </a:xfrm>
          <a:custGeom>
            <a:avLst/>
            <a:gdLst>
              <a:gd name="connsiteX0" fmla="*/ 0 w 1447800"/>
              <a:gd name="connsiteY0" fmla="*/ 291849 h 352809"/>
              <a:gd name="connsiteX1" fmla="*/ 274320 w 1447800"/>
              <a:gd name="connsiteY1" fmla="*/ 63249 h 352809"/>
              <a:gd name="connsiteX2" fmla="*/ 594360 w 1447800"/>
              <a:gd name="connsiteY2" fmla="*/ 2289 h 352809"/>
              <a:gd name="connsiteX3" fmla="*/ 1036320 w 1447800"/>
              <a:gd name="connsiteY3" fmla="*/ 48009 h 352809"/>
              <a:gd name="connsiteX4" fmla="*/ 1447800 w 1447800"/>
              <a:gd name="connsiteY4" fmla="*/ 352809 h 352809"/>
              <a:gd name="connsiteX5" fmla="*/ 1447800 w 1447800"/>
              <a:gd name="connsiteY5" fmla="*/ 352809 h 352809"/>
              <a:gd name="connsiteX6" fmla="*/ 1447800 w 1447800"/>
              <a:gd name="connsiteY6" fmla="*/ 352809 h 35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800" h="352809">
                <a:moveTo>
                  <a:pt x="0" y="291849"/>
                </a:moveTo>
                <a:cubicBezTo>
                  <a:pt x="87630" y="201679"/>
                  <a:pt x="175260" y="111509"/>
                  <a:pt x="274320" y="63249"/>
                </a:cubicBezTo>
                <a:cubicBezTo>
                  <a:pt x="373380" y="14989"/>
                  <a:pt x="467360" y="4829"/>
                  <a:pt x="594360" y="2289"/>
                </a:cubicBezTo>
                <a:cubicBezTo>
                  <a:pt x="721360" y="-251"/>
                  <a:pt x="894080" y="-10411"/>
                  <a:pt x="1036320" y="48009"/>
                </a:cubicBezTo>
                <a:cubicBezTo>
                  <a:pt x="1178560" y="106429"/>
                  <a:pt x="1447800" y="352809"/>
                  <a:pt x="1447800" y="352809"/>
                </a:cubicBezTo>
                <a:lnTo>
                  <a:pt x="1447800" y="352809"/>
                </a:lnTo>
                <a:lnTo>
                  <a:pt x="1447800" y="352809"/>
                </a:lnTo>
              </a:path>
            </a:pathLst>
          </a:custGeom>
          <a:noFill/>
          <a:ln w="285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6823443" y="2919118"/>
            <a:ext cx="1447800" cy="368204"/>
          </a:xfrm>
          <a:custGeom>
            <a:avLst/>
            <a:gdLst>
              <a:gd name="connsiteX0" fmla="*/ 0 w 1447800"/>
              <a:gd name="connsiteY0" fmla="*/ 60960 h 368204"/>
              <a:gd name="connsiteX1" fmla="*/ 198120 w 1447800"/>
              <a:gd name="connsiteY1" fmla="*/ 289560 h 368204"/>
              <a:gd name="connsiteX2" fmla="*/ 624840 w 1447800"/>
              <a:gd name="connsiteY2" fmla="*/ 350520 h 368204"/>
              <a:gd name="connsiteX3" fmla="*/ 1005840 w 1447800"/>
              <a:gd name="connsiteY3" fmla="*/ 335280 h 368204"/>
              <a:gd name="connsiteX4" fmla="*/ 1447800 w 1447800"/>
              <a:gd name="connsiteY4" fmla="*/ 0 h 368204"/>
              <a:gd name="connsiteX5" fmla="*/ 1447800 w 1447800"/>
              <a:gd name="connsiteY5" fmla="*/ 0 h 36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800" h="368204">
                <a:moveTo>
                  <a:pt x="0" y="60960"/>
                </a:moveTo>
                <a:cubicBezTo>
                  <a:pt x="46990" y="151130"/>
                  <a:pt x="93980" y="241300"/>
                  <a:pt x="198120" y="289560"/>
                </a:cubicBezTo>
                <a:cubicBezTo>
                  <a:pt x="302260" y="337820"/>
                  <a:pt x="490220" y="342900"/>
                  <a:pt x="624840" y="350520"/>
                </a:cubicBezTo>
                <a:cubicBezTo>
                  <a:pt x="759460" y="358140"/>
                  <a:pt x="868680" y="393700"/>
                  <a:pt x="1005840" y="335280"/>
                </a:cubicBezTo>
                <a:cubicBezTo>
                  <a:pt x="1143000" y="276860"/>
                  <a:pt x="1447800" y="0"/>
                  <a:pt x="1447800" y="0"/>
                </a:cubicBezTo>
                <a:lnTo>
                  <a:pt x="1447800" y="0"/>
                </a:lnTo>
              </a:path>
            </a:pathLst>
          </a:custGeom>
          <a:noFill/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6838683" y="2919118"/>
            <a:ext cx="1417320" cy="122482"/>
          </a:xfrm>
          <a:custGeom>
            <a:avLst/>
            <a:gdLst>
              <a:gd name="connsiteX0" fmla="*/ 0 w 1417320"/>
              <a:gd name="connsiteY0" fmla="*/ 0 h 122482"/>
              <a:gd name="connsiteX1" fmla="*/ 228600 w 1417320"/>
              <a:gd name="connsiteY1" fmla="*/ 76200 h 122482"/>
              <a:gd name="connsiteX2" fmla="*/ 533400 w 1417320"/>
              <a:gd name="connsiteY2" fmla="*/ 121920 h 122482"/>
              <a:gd name="connsiteX3" fmla="*/ 929640 w 1417320"/>
              <a:gd name="connsiteY3" fmla="*/ 45720 h 122482"/>
              <a:gd name="connsiteX4" fmla="*/ 1234440 w 1417320"/>
              <a:gd name="connsiteY4" fmla="*/ 45720 h 122482"/>
              <a:gd name="connsiteX5" fmla="*/ 1417320 w 1417320"/>
              <a:gd name="connsiteY5" fmla="*/ 45720 h 122482"/>
              <a:gd name="connsiteX6" fmla="*/ 1417320 w 1417320"/>
              <a:gd name="connsiteY6" fmla="*/ 45720 h 12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7320" h="122482">
                <a:moveTo>
                  <a:pt x="0" y="0"/>
                </a:moveTo>
                <a:cubicBezTo>
                  <a:pt x="69850" y="27940"/>
                  <a:pt x="139700" y="55880"/>
                  <a:pt x="228600" y="76200"/>
                </a:cubicBezTo>
                <a:cubicBezTo>
                  <a:pt x="317500" y="96520"/>
                  <a:pt x="416560" y="127000"/>
                  <a:pt x="533400" y="121920"/>
                </a:cubicBezTo>
                <a:cubicBezTo>
                  <a:pt x="650240" y="116840"/>
                  <a:pt x="812800" y="58420"/>
                  <a:pt x="929640" y="45720"/>
                </a:cubicBezTo>
                <a:cubicBezTo>
                  <a:pt x="1046480" y="33020"/>
                  <a:pt x="1234440" y="45720"/>
                  <a:pt x="1234440" y="45720"/>
                </a:cubicBezTo>
                <a:lnTo>
                  <a:pt x="1417320" y="45720"/>
                </a:lnTo>
                <a:lnTo>
                  <a:pt x="1417320" y="45720"/>
                </a:lnTo>
              </a:path>
            </a:pathLst>
          </a:custGeom>
          <a:noFill/>
          <a:ln w="28575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223932" y="292750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760157" y="285028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433868" y="314096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152894" y="2597133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А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516181" y="2300739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В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8170172" y="2492896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С</a:t>
            </a:r>
            <a:endParaRPr lang="ru-RU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916" y="2405912"/>
            <a:ext cx="996417" cy="62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32-конечная звезда 81"/>
          <p:cNvSpPr/>
          <p:nvPr/>
        </p:nvSpPr>
        <p:spPr>
          <a:xfrm>
            <a:off x="109934" y="2015342"/>
            <a:ext cx="1338773" cy="1217066"/>
          </a:xfrm>
          <a:prstGeom prst="star32">
            <a:avLst>
              <a:gd name="adj" fmla="val 44890"/>
            </a:avLst>
          </a:prstGeom>
          <a:solidFill>
            <a:srgbClr val="FFFF00">
              <a:alpha val="14902"/>
            </a:srgbClr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32-конечная звезда 82"/>
          <p:cNvSpPr/>
          <p:nvPr/>
        </p:nvSpPr>
        <p:spPr>
          <a:xfrm>
            <a:off x="1333334" y="1870176"/>
            <a:ext cx="1338773" cy="1217066"/>
          </a:xfrm>
          <a:prstGeom prst="star32">
            <a:avLst>
              <a:gd name="adj" fmla="val 44890"/>
            </a:avLst>
          </a:prstGeom>
          <a:solidFill>
            <a:srgbClr val="FFFF00">
              <a:alpha val="14902"/>
            </a:srgbClr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32-конечная звезда 83"/>
          <p:cNvSpPr/>
          <p:nvPr/>
        </p:nvSpPr>
        <p:spPr>
          <a:xfrm>
            <a:off x="3343914" y="2033976"/>
            <a:ext cx="1338773" cy="1217066"/>
          </a:xfrm>
          <a:prstGeom prst="star32">
            <a:avLst>
              <a:gd name="adj" fmla="val 44890"/>
            </a:avLst>
          </a:prstGeom>
          <a:solidFill>
            <a:srgbClr val="FFFF00">
              <a:alpha val="14902"/>
            </a:srgbClr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934529" y="3789040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4 способ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934529" y="4651885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5 способ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934529" y="5523706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6 способ</a:t>
            </a:r>
            <a:endParaRPr lang="ru-RU" i="1" dirty="0">
              <a:solidFill>
                <a:srgbClr val="7030A0"/>
              </a:solidFill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5907817" y="4401195"/>
            <a:ext cx="1930348" cy="0"/>
            <a:chOff x="5024083" y="4143672"/>
            <a:chExt cx="1930348" cy="0"/>
          </a:xfrm>
        </p:grpSpPr>
        <p:cxnSp>
          <p:nvCxnSpPr>
            <p:cNvPr id="60" name="Прямая соединительная линия 59"/>
            <p:cNvCxnSpPr/>
            <p:nvPr/>
          </p:nvCxnSpPr>
          <p:spPr>
            <a:xfrm>
              <a:off x="5024083" y="4143672"/>
              <a:ext cx="988077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6009616" y="4143672"/>
              <a:ext cx="944815" cy="0"/>
            </a:xfrm>
            <a:prstGeom prst="line">
              <a:avLst/>
            </a:prstGeom>
            <a:ln w="28575">
              <a:solidFill>
                <a:srgbClr val="FFC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Группа 65"/>
          <p:cNvGrpSpPr/>
          <p:nvPr/>
        </p:nvGrpSpPr>
        <p:grpSpPr>
          <a:xfrm>
            <a:off x="5902501" y="5269363"/>
            <a:ext cx="1935664" cy="0"/>
            <a:chOff x="5176483" y="4296072"/>
            <a:chExt cx="1935664" cy="0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>
              <a:off x="5176483" y="4296072"/>
              <a:ext cx="988077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6167332" y="4296072"/>
              <a:ext cx="944815" cy="0"/>
            </a:xfrm>
            <a:prstGeom prst="line">
              <a:avLst/>
            </a:prstGeom>
            <a:ln w="28575">
              <a:solidFill>
                <a:srgbClr val="FFFF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Группа 68"/>
          <p:cNvGrpSpPr/>
          <p:nvPr/>
        </p:nvGrpSpPr>
        <p:grpSpPr>
          <a:xfrm>
            <a:off x="5902501" y="6137530"/>
            <a:ext cx="1935664" cy="0"/>
            <a:chOff x="5328883" y="4448472"/>
            <a:chExt cx="1935664" cy="0"/>
          </a:xfrm>
        </p:grpSpPr>
        <p:cxnSp>
          <p:nvCxnSpPr>
            <p:cNvPr id="70" name="Прямая соединительная линия 69"/>
            <p:cNvCxnSpPr/>
            <p:nvPr/>
          </p:nvCxnSpPr>
          <p:spPr>
            <a:xfrm>
              <a:off x="5328883" y="4448472"/>
              <a:ext cx="988077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>
              <a:off x="6319732" y="4448472"/>
              <a:ext cx="944815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Стрелка вверх 79"/>
          <p:cNvSpPr/>
          <p:nvPr/>
        </p:nvSpPr>
        <p:spPr>
          <a:xfrm>
            <a:off x="5310817" y="3313933"/>
            <a:ext cx="315219" cy="401180"/>
          </a:xfrm>
          <a:prstGeom prst="upArrow">
            <a:avLst>
              <a:gd name="adj1" fmla="val 20991"/>
              <a:gd name="adj2" fmla="val 50000"/>
            </a:avLst>
          </a:prstGeom>
          <a:solidFill>
            <a:srgbClr val="E600E6"/>
          </a:solidFill>
          <a:ln>
            <a:solidFill>
              <a:srgbClr val="FF9FB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Стрелка вверх 80"/>
          <p:cNvSpPr/>
          <p:nvPr/>
        </p:nvSpPr>
        <p:spPr>
          <a:xfrm>
            <a:off x="5303243" y="3315852"/>
            <a:ext cx="315219" cy="401180"/>
          </a:xfrm>
          <a:prstGeom prst="upArrow">
            <a:avLst>
              <a:gd name="adj1" fmla="val 20991"/>
              <a:gd name="adj2" fmla="val 50000"/>
            </a:avLst>
          </a:prstGeom>
          <a:solidFill>
            <a:srgbClr val="E600E6"/>
          </a:solidFill>
          <a:ln>
            <a:solidFill>
              <a:srgbClr val="FF9FB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5310818" y="3313933"/>
            <a:ext cx="315219" cy="401180"/>
          </a:xfrm>
          <a:prstGeom prst="upArrow">
            <a:avLst>
              <a:gd name="adj1" fmla="val 20991"/>
              <a:gd name="adj2" fmla="val 50000"/>
            </a:avLst>
          </a:prstGeom>
          <a:solidFill>
            <a:srgbClr val="E600E6"/>
          </a:solidFill>
          <a:ln>
            <a:solidFill>
              <a:srgbClr val="FF9FB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3385515" y="3824957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1 способ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385515" y="4671095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2 способ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385515" y="5517232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3 способ</a:t>
            </a:r>
            <a:endParaRPr lang="ru-RU" i="1" dirty="0">
              <a:solidFill>
                <a:srgbClr val="7030A0"/>
              </a:solidFill>
            </a:endParaRPr>
          </a:p>
        </p:txBody>
      </p:sp>
      <p:grpSp>
        <p:nvGrpSpPr>
          <p:cNvPr id="89" name="Группа 88"/>
          <p:cNvGrpSpPr/>
          <p:nvPr/>
        </p:nvGrpSpPr>
        <p:grpSpPr>
          <a:xfrm>
            <a:off x="3385515" y="4437112"/>
            <a:ext cx="1940980" cy="0"/>
            <a:chOff x="5024083" y="4143672"/>
            <a:chExt cx="1940980" cy="0"/>
          </a:xfrm>
        </p:grpSpPr>
        <p:cxnSp>
          <p:nvCxnSpPr>
            <p:cNvPr id="90" name="Прямая соединительная линия 89"/>
            <p:cNvCxnSpPr/>
            <p:nvPr/>
          </p:nvCxnSpPr>
          <p:spPr>
            <a:xfrm>
              <a:off x="5024083" y="4143672"/>
              <a:ext cx="988077" cy="0"/>
            </a:xfrm>
            <a:prstGeom prst="line">
              <a:avLst/>
            </a:prstGeom>
            <a:ln w="28575">
              <a:solidFill>
                <a:srgbClr val="0070C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>
              <a:off x="6020248" y="4143672"/>
              <a:ext cx="944815" cy="0"/>
            </a:xfrm>
            <a:prstGeom prst="line">
              <a:avLst/>
            </a:prstGeom>
            <a:ln w="28575">
              <a:solidFill>
                <a:srgbClr val="FFC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Группа 91"/>
          <p:cNvGrpSpPr/>
          <p:nvPr/>
        </p:nvGrpSpPr>
        <p:grpSpPr>
          <a:xfrm>
            <a:off x="3385515" y="5301208"/>
            <a:ext cx="1932228" cy="0"/>
            <a:chOff x="5176483" y="4296072"/>
            <a:chExt cx="1932228" cy="0"/>
          </a:xfrm>
        </p:grpSpPr>
        <p:cxnSp>
          <p:nvCxnSpPr>
            <p:cNvPr id="93" name="Прямая соединительная линия 92"/>
            <p:cNvCxnSpPr/>
            <p:nvPr/>
          </p:nvCxnSpPr>
          <p:spPr>
            <a:xfrm>
              <a:off x="5176483" y="4296072"/>
              <a:ext cx="988077" cy="0"/>
            </a:xfrm>
            <a:prstGeom prst="line">
              <a:avLst/>
            </a:prstGeom>
            <a:ln w="28575">
              <a:solidFill>
                <a:srgbClr val="0070C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6163896" y="4296072"/>
              <a:ext cx="944815" cy="0"/>
            </a:xfrm>
            <a:prstGeom prst="line">
              <a:avLst/>
            </a:prstGeom>
            <a:ln w="28575">
              <a:solidFill>
                <a:srgbClr val="FFFF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Группа 94"/>
          <p:cNvGrpSpPr/>
          <p:nvPr/>
        </p:nvGrpSpPr>
        <p:grpSpPr>
          <a:xfrm>
            <a:off x="3385515" y="6165304"/>
            <a:ext cx="1935664" cy="0"/>
            <a:chOff x="5328883" y="4448472"/>
            <a:chExt cx="1935664" cy="0"/>
          </a:xfrm>
        </p:grpSpPr>
        <p:cxnSp>
          <p:nvCxnSpPr>
            <p:cNvPr id="96" name="Прямая соединительная линия 95"/>
            <p:cNvCxnSpPr/>
            <p:nvPr/>
          </p:nvCxnSpPr>
          <p:spPr>
            <a:xfrm>
              <a:off x="5328883" y="4448472"/>
              <a:ext cx="988077" cy="0"/>
            </a:xfrm>
            <a:prstGeom prst="line">
              <a:avLst/>
            </a:prstGeom>
            <a:ln w="28575">
              <a:solidFill>
                <a:srgbClr val="0070C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>
              <a:off x="6319732" y="4448472"/>
              <a:ext cx="944815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Прямоугольник 98"/>
          <p:cNvSpPr/>
          <p:nvPr/>
        </p:nvSpPr>
        <p:spPr>
          <a:xfrm>
            <a:off x="573379" y="680656"/>
            <a:ext cx="7141893" cy="360000"/>
          </a:xfrm>
          <a:prstGeom prst="rect">
            <a:avLst/>
          </a:prstGeom>
          <a:solidFill>
            <a:srgbClr val="4FD1FF">
              <a:alpha val="14902"/>
            </a:srgbClr>
          </a:solidFill>
          <a:ln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7715273" y="680656"/>
            <a:ext cx="1214446" cy="360000"/>
          </a:xfrm>
          <a:prstGeom prst="rect">
            <a:avLst/>
          </a:prstGeom>
          <a:solidFill>
            <a:srgbClr val="4FD1FF">
              <a:alpha val="14902"/>
            </a:srgbClr>
          </a:solidFill>
          <a:ln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214281" y="1040838"/>
            <a:ext cx="7072363" cy="360000"/>
          </a:xfrm>
          <a:prstGeom prst="rect">
            <a:avLst/>
          </a:prstGeom>
          <a:solidFill>
            <a:srgbClr val="4FD1FF">
              <a:alpha val="14902"/>
            </a:srgbClr>
          </a:solidFill>
          <a:ln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214282" y="1400400"/>
            <a:ext cx="6517958" cy="360000"/>
          </a:xfrm>
          <a:prstGeom prst="rect">
            <a:avLst/>
          </a:prstGeom>
          <a:solidFill>
            <a:srgbClr val="E600E6">
              <a:alpha val="14902"/>
            </a:srgbClr>
          </a:solidFill>
          <a:ln>
            <a:solidFill>
              <a:srgbClr val="E600E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7286644" y="1040838"/>
            <a:ext cx="1643073" cy="360000"/>
          </a:xfrm>
          <a:prstGeom prst="rect">
            <a:avLst/>
          </a:prstGeom>
          <a:solidFill>
            <a:srgbClr val="E600E6">
              <a:alpha val="14902"/>
            </a:srgbClr>
          </a:solidFill>
          <a:ln>
            <a:solidFill>
              <a:srgbClr val="E600E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32-конечная звезда 103"/>
          <p:cNvSpPr/>
          <p:nvPr/>
        </p:nvSpPr>
        <p:spPr>
          <a:xfrm>
            <a:off x="5065953" y="2588514"/>
            <a:ext cx="516155" cy="469232"/>
          </a:xfrm>
          <a:prstGeom prst="star32">
            <a:avLst/>
          </a:prstGeom>
          <a:solidFill>
            <a:srgbClr val="FFFF00">
              <a:alpha val="14902"/>
            </a:srgbClr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32-конечная звезда 104"/>
          <p:cNvSpPr/>
          <p:nvPr/>
        </p:nvSpPr>
        <p:spPr>
          <a:xfrm>
            <a:off x="6434594" y="2292383"/>
            <a:ext cx="516155" cy="469232"/>
          </a:xfrm>
          <a:prstGeom prst="star32">
            <a:avLst/>
          </a:prstGeom>
          <a:solidFill>
            <a:srgbClr val="FFFF00">
              <a:alpha val="14902"/>
            </a:srgbClr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32-конечная звезда 105"/>
          <p:cNvSpPr/>
          <p:nvPr/>
        </p:nvSpPr>
        <p:spPr>
          <a:xfrm>
            <a:off x="8101958" y="2474546"/>
            <a:ext cx="516155" cy="469232"/>
          </a:xfrm>
          <a:prstGeom prst="star32">
            <a:avLst/>
          </a:prstGeom>
          <a:solidFill>
            <a:srgbClr val="FFFF00">
              <a:alpha val="14902"/>
            </a:srgbClr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20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02292 L 0.04705 0.02894 C 0.05503 0.03981 0.06771 0.04884 0.08108 0.04884 C 0.09583 0.04884 0.10781 0.03981 0.11597 0.02894 L 0.15694 -0.02292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4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94 -0.02292 L 0.20121 -0.08565 C 0.21041 -0.09954 0.22448 -0.10694 0.23889 -0.10694 C 0.25538 -0.10694 0.26857 -0.09954 0.27795 -0.08565 L 0.32239 -0.02292 " pathEditMode="relative" rAng="0" ptsTypes="FffFF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-0.02291 L 0.03577 0.0088 C 0.04514 0.01505 0.05903 0.01898 0.07344 0.01898 C 0.08993 0.01898 0.10313 0.01505 0.1125 0.0088 L 0.15695 -0.02291 " pathEditMode="relative" rAng="0" ptsTypes="FffFF">
                                      <p:cBhvr>
                                        <p:cTn id="4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16 -0.03422 L 0.30364 -0.0446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2315 L 0.04219 0.01574 C 0.05104 0.02431 0.06424 0.03009 0.07813 0.03009 C 0.09393 0.03009 0.10643 0.02431 0.11528 0.01574 L 0.15764 -0.02315 " pathEditMode="relative" rAng="0" ptsTypes="FffFF">
                                      <p:cBhvr>
                                        <p:cTn id="7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7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86 -0.03514 L 0.19479 -0.00416 C 0.2033 0.00278 0.2158 0.00694 0.22882 0.00694 C 0.24393 0.00694 0.25573 0.00278 0.26424 -0.00416 L 0.30434 -0.03514 " pathEditMode="relative" rAng="0" ptsTypes="FffFF">
                                      <p:cBhvr>
                                        <p:cTn id="7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2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80" grpId="0" animBg="1"/>
      <p:bldP spid="80" grpId="1" animBg="1"/>
      <p:bldP spid="80" grpId="2" animBg="1"/>
      <p:bldP spid="80" grpId="3" animBg="1"/>
      <p:bldP spid="81" grpId="0" animBg="1"/>
      <p:bldP spid="81" grpId="1" animBg="1"/>
      <p:bldP spid="81" grpId="2" animBg="1"/>
      <p:bldP spid="81" grpId="3" animBg="1"/>
      <p:bldP spid="9" grpId="0" animBg="1"/>
      <p:bldP spid="9" grpId="1" animBg="1"/>
      <p:bldP spid="9" grpId="2" animBg="1"/>
      <p:bldP spid="9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96336" y="166606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1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2249504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Спасибо!</a:t>
            </a:r>
            <a:endParaRPr lang="ru-RU" sz="6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67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87923" y="71075"/>
            <a:ext cx="4283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2.38. Множитель, произведение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596336" y="166606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1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672103" y="939736"/>
            <a:ext cx="1869975" cy="504056"/>
          </a:xfrm>
          <a:prstGeom prst="roundRect">
            <a:avLst>
              <a:gd name="adj" fmla="val 50000"/>
            </a:avLst>
          </a:prstGeom>
          <a:solidFill>
            <a:srgbClr val="FFFF00">
              <a:alpha val="14902"/>
            </a:srgbClr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508974" y="2290907"/>
            <a:ext cx="7668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92D05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Запишите  выражения и найдите их значения.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2275418"/>
            <a:ext cx="32573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1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713700" y="960403"/>
            <a:ext cx="3871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6         </a:t>
            </a:r>
            <a:r>
              <a:rPr lang="ru-RU" sz="24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·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        3            =          18 </a:t>
            </a:r>
            <a:endParaRPr lang="ru-RU" sz="2400" i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13683" y="1556792"/>
            <a:ext cx="1773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ПРОИЗВЕДЕНИЕ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79712" y="1531033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МНОЖИТЕЛЬ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05303" y="1531033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МНОЖИТЕЛЬ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13700" y="548680"/>
            <a:ext cx="1773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ПРОИЗВЕДЕНИЕ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2377" y="548681"/>
            <a:ext cx="8334079" cy="141440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32-конечная звезда 23"/>
          <p:cNvSpPr/>
          <p:nvPr/>
        </p:nvSpPr>
        <p:spPr>
          <a:xfrm>
            <a:off x="2663877" y="953591"/>
            <a:ext cx="457200" cy="457200"/>
          </a:xfrm>
          <a:prstGeom prst="star32">
            <a:avLst/>
          </a:prstGeom>
          <a:solidFill>
            <a:srgbClr val="FFFF00">
              <a:alpha val="14902"/>
            </a:srgbClr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32-конечная звезда 26"/>
          <p:cNvSpPr/>
          <p:nvPr/>
        </p:nvSpPr>
        <p:spPr>
          <a:xfrm>
            <a:off x="6029249" y="953591"/>
            <a:ext cx="457200" cy="457200"/>
          </a:xfrm>
          <a:prstGeom prst="star32">
            <a:avLst/>
          </a:prstGeom>
          <a:solidFill>
            <a:srgbClr val="E600E6">
              <a:alpha val="14902"/>
            </a:srgbClr>
          </a:solidFill>
          <a:ln>
            <a:solidFill>
              <a:srgbClr val="E600E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32-конечная звезда 30"/>
          <p:cNvSpPr/>
          <p:nvPr/>
        </p:nvSpPr>
        <p:spPr>
          <a:xfrm>
            <a:off x="4114800" y="953591"/>
            <a:ext cx="457200" cy="457200"/>
          </a:xfrm>
          <a:prstGeom prst="star32">
            <a:avLst/>
          </a:prstGeom>
          <a:solidFill>
            <a:srgbClr val="FFFF00">
              <a:alpha val="14902"/>
            </a:srgbClr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672103" y="1916832"/>
            <a:ext cx="3547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Применяем новые знания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752572"/>
            <a:ext cx="2460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а) 5 умножить на 4;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23528" y="3238044"/>
            <a:ext cx="2425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б) по 2 взять 6 раз;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23528" y="3742100"/>
            <a:ext cx="2980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в) произведение 7  и  3.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107504" y="4221088"/>
            <a:ext cx="7668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92D05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Назовите в каждом равенстве множители и произведение.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0699" y="4643720"/>
            <a:ext cx="8783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92D05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Расскажите, что обозначают первый и второй множители в произведении.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55577" y="2377083"/>
            <a:ext cx="5516128" cy="360000"/>
          </a:xfrm>
          <a:prstGeom prst="rect">
            <a:avLst/>
          </a:prstGeom>
          <a:solidFill>
            <a:srgbClr val="4FD1FF">
              <a:alpha val="14902"/>
            </a:srgbClr>
          </a:solidFill>
          <a:ln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54395" y="2849694"/>
            <a:ext cx="2360218" cy="360000"/>
          </a:xfrm>
          <a:prstGeom prst="rect">
            <a:avLst/>
          </a:prstGeom>
          <a:solidFill>
            <a:srgbClr val="4FD1FF">
              <a:alpha val="14902"/>
            </a:srgbClr>
          </a:solidFill>
          <a:ln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866100" y="2752572"/>
            <a:ext cx="832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5  </a:t>
            </a:r>
            <a:r>
              <a:rPr lang="ru-RU" sz="24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·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 4</a:t>
            </a:r>
            <a:endParaRPr lang="ru-RU" sz="2400" i="1" dirty="0">
              <a:solidFill>
                <a:srgbClr val="7030A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698379" y="2752572"/>
            <a:ext cx="2467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=  5  +  5  +  5  +  5  </a:t>
            </a:r>
            <a:endParaRPr lang="ru-RU" sz="2400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54403" y="2752572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i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=   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20 </a:t>
            </a:r>
            <a:endParaRPr lang="ru-RU" sz="2400" i="1" dirty="0">
              <a:solidFill>
                <a:srgbClr val="7030A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23529" y="3339709"/>
            <a:ext cx="2391084" cy="360000"/>
          </a:xfrm>
          <a:prstGeom prst="rect">
            <a:avLst/>
          </a:prstGeom>
          <a:solidFill>
            <a:srgbClr val="4FD1FF">
              <a:alpha val="14902"/>
            </a:srgbClr>
          </a:solidFill>
          <a:ln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843808" y="3262052"/>
            <a:ext cx="832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2  </a:t>
            </a:r>
            <a:r>
              <a:rPr lang="ru-RU" sz="24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·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 6</a:t>
            </a:r>
            <a:endParaRPr lang="ru-RU" sz="2400" i="1" dirty="0">
              <a:solidFill>
                <a:srgbClr val="7030A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676087" y="3262052"/>
            <a:ext cx="3467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=  2  +  2  +  2  +  </a:t>
            </a:r>
            <a:r>
              <a:rPr lang="ru-RU" sz="2400" i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2 +  2  +  2 </a:t>
            </a:r>
            <a:endParaRPr lang="ru-RU" sz="2400" i="1" dirty="0">
              <a:solidFill>
                <a:srgbClr val="7030A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987969" y="3262052"/>
            <a:ext cx="825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i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=   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12</a:t>
            </a:r>
            <a:endParaRPr lang="ru-RU" sz="2400" i="1" dirty="0">
              <a:solidFill>
                <a:srgbClr val="7030A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44877" y="3804484"/>
            <a:ext cx="2869801" cy="327273"/>
          </a:xfrm>
          <a:prstGeom prst="rect">
            <a:avLst/>
          </a:prstGeom>
          <a:solidFill>
            <a:srgbClr val="4FD1FF">
              <a:alpha val="14902"/>
            </a:srgbClr>
          </a:solidFill>
          <a:ln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491880" y="3724170"/>
            <a:ext cx="832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7  </a:t>
            </a:r>
            <a:r>
              <a:rPr lang="ru-RU" sz="24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·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 3</a:t>
            </a:r>
            <a:endParaRPr lang="ru-RU" sz="2400" i="1" dirty="0">
              <a:solidFill>
                <a:srgbClr val="7030A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324159" y="3724170"/>
            <a:ext cx="1755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=  7  +  7  +  7</a:t>
            </a:r>
            <a:endParaRPr lang="ru-RU" sz="2400" i="1" dirty="0">
              <a:solidFill>
                <a:srgbClr val="7030A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043104" y="3724170"/>
            <a:ext cx="825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i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=   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21</a:t>
            </a:r>
            <a:endParaRPr lang="ru-RU" sz="2400" i="1" dirty="0">
              <a:solidFill>
                <a:srgbClr val="7030A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79511" y="4283720"/>
            <a:ext cx="7207413" cy="360000"/>
          </a:xfrm>
          <a:prstGeom prst="rect">
            <a:avLst/>
          </a:prstGeom>
          <a:solidFill>
            <a:srgbClr val="4FD1FF">
              <a:alpha val="14902"/>
            </a:srgbClr>
          </a:solidFill>
          <a:ln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32-конечная звезда 49"/>
          <p:cNvSpPr/>
          <p:nvPr/>
        </p:nvSpPr>
        <p:spPr>
          <a:xfrm>
            <a:off x="2799905" y="2743182"/>
            <a:ext cx="457200" cy="457200"/>
          </a:xfrm>
          <a:prstGeom prst="star32">
            <a:avLst/>
          </a:prstGeom>
          <a:solidFill>
            <a:srgbClr val="FFFF00">
              <a:alpha val="14902"/>
            </a:srgbClr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32-конечная звезда 50"/>
          <p:cNvSpPr/>
          <p:nvPr/>
        </p:nvSpPr>
        <p:spPr>
          <a:xfrm>
            <a:off x="6405201" y="2743182"/>
            <a:ext cx="457200" cy="457200"/>
          </a:xfrm>
          <a:prstGeom prst="star32">
            <a:avLst/>
          </a:prstGeom>
          <a:solidFill>
            <a:srgbClr val="E600E6">
              <a:alpha val="14902"/>
            </a:srgbClr>
          </a:solidFill>
          <a:ln>
            <a:solidFill>
              <a:srgbClr val="E600E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32-конечная звезда 51"/>
          <p:cNvSpPr/>
          <p:nvPr/>
        </p:nvSpPr>
        <p:spPr>
          <a:xfrm>
            <a:off x="3298307" y="2743182"/>
            <a:ext cx="457200" cy="457200"/>
          </a:xfrm>
          <a:prstGeom prst="star32">
            <a:avLst/>
          </a:prstGeom>
          <a:solidFill>
            <a:srgbClr val="FFFF00">
              <a:alpha val="14902"/>
            </a:srgbClr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32-конечная звезда 52"/>
          <p:cNvSpPr/>
          <p:nvPr/>
        </p:nvSpPr>
        <p:spPr>
          <a:xfrm>
            <a:off x="2769917" y="3255162"/>
            <a:ext cx="457200" cy="457200"/>
          </a:xfrm>
          <a:prstGeom prst="star32">
            <a:avLst/>
          </a:prstGeom>
          <a:solidFill>
            <a:srgbClr val="FFFF00">
              <a:alpha val="14902"/>
            </a:srgbClr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32-конечная звезда 53"/>
          <p:cNvSpPr/>
          <p:nvPr/>
        </p:nvSpPr>
        <p:spPr>
          <a:xfrm>
            <a:off x="7359214" y="3255162"/>
            <a:ext cx="457200" cy="457200"/>
          </a:xfrm>
          <a:prstGeom prst="star32">
            <a:avLst/>
          </a:prstGeom>
          <a:solidFill>
            <a:srgbClr val="E600E6">
              <a:alpha val="14902"/>
            </a:srgbClr>
          </a:solidFill>
          <a:ln>
            <a:solidFill>
              <a:srgbClr val="E600E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32-конечная звезда 54"/>
          <p:cNvSpPr/>
          <p:nvPr/>
        </p:nvSpPr>
        <p:spPr>
          <a:xfrm>
            <a:off x="3271399" y="3255162"/>
            <a:ext cx="457200" cy="457200"/>
          </a:xfrm>
          <a:prstGeom prst="star32">
            <a:avLst/>
          </a:prstGeom>
          <a:solidFill>
            <a:srgbClr val="FFFF00">
              <a:alpha val="14902"/>
            </a:srgbClr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32-конечная звезда 55"/>
          <p:cNvSpPr/>
          <p:nvPr/>
        </p:nvSpPr>
        <p:spPr>
          <a:xfrm>
            <a:off x="3419872" y="3730320"/>
            <a:ext cx="457200" cy="457200"/>
          </a:xfrm>
          <a:prstGeom prst="star32">
            <a:avLst/>
          </a:prstGeom>
          <a:solidFill>
            <a:srgbClr val="FFFF00">
              <a:alpha val="14902"/>
            </a:srgbClr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32-конечная звезда 56"/>
          <p:cNvSpPr/>
          <p:nvPr/>
        </p:nvSpPr>
        <p:spPr>
          <a:xfrm>
            <a:off x="6384383" y="3730320"/>
            <a:ext cx="457200" cy="457200"/>
          </a:xfrm>
          <a:prstGeom prst="star32">
            <a:avLst/>
          </a:prstGeom>
          <a:solidFill>
            <a:srgbClr val="E600E6">
              <a:alpha val="14902"/>
            </a:srgbClr>
          </a:solidFill>
          <a:ln>
            <a:solidFill>
              <a:srgbClr val="E600E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32-конечная звезда 57"/>
          <p:cNvSpPr/>
          <p:nvPr/>
        </p:nvSpPr>
        <p:spPr>
          <a:xfrm>
            <a:off x="3921354" y="3730320"/>
            <a:ext cx="457200" cy="457200"/>
          </a:xfrm>
          <a:prstGeom prst="star32">
            <a:avLst/>
          </a:prstGeom>
          <a:solidFill>
            <a:srgbClr val="FFFF00">
              <a:alpha val="14902"/>
            </a:srgbClr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94240" y="5474717"/>
            <a:ext cx="8735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    Первый множитель 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показывает</a:t>
            </a:r>
            <a:r>
              <a:rPr lang="ru-RU" sz="2400" i="1" dirty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, какие </a:t>
            </a:r>
            <a:r>
              <a:rPr lang="ru-RU" sz="2400" i="1" dirty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одинаковые слагаемые</a:t>
            </a:r>
            <a:r>
              <a:rPr lang="ru-RU" sz="2400" i="1" dirty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 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складывали, а второй – </a:t>
            </a:r>
            <a:r>
              <a:rPr lang="ru-RU" sz="240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сколько </a:t>
            </a:r>
            <a:r>
              <a:rPr lang="ru-RU" sz="2400" i="1" dirty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было одинаковых слагаемых. </a:t>
            </a:r>
            <a:r>
              <a:rPr lang="ru-RU" sz="2400" i="1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</a:p>
          <a:p>
            <a:pPr algn="just"/>
            <a:endParaRPr lang="ru-RU" sz="2400" i="1" dirty="0">
              <a:latin typeface="Arial Narrow" panose="020B060602020203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11560" y="4734000"/>
            <a:ext cx="8352928" cy="360000"/>
          </a:xfrm>
          <a:prstGeom prst="rect">
            <a:avLst/>
          </a:prstGeom>
          <a:solidFill>
            <a:srgbClr val="4FD1FF">
              <a:alpha val="14902"/>
            </a:srgbClr>
          </a:solidFill>
          <a:ln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80013" y="5094000"/>
            <a:ext cx="2087731" cy="360000"/>
          </a:xfrm>
          <a:prstGeom prst="rect">
            <a:avLst/>
          </a:prstGeom>
          <a:solidFill>
            <a:srgbClr val="4FD1FF">
              <a:alpha val="14902"/>
            </a:srgbClr>
          </a:solidFill>
          <a:ln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94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F7F1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F7F1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" grpId="0"/>
      <p:bldP spid="19" grpId="0"/>
      <p:bldP spid="20" grpId="0"/>
      <p:bldP spid="22" grpId="0"/>
      <p:bldP spid="24" grpId="0" animBg="1"/>
      <p:bldP spid="27" grpId="0" animBg="1"/>
      <p:bldP spid="31" grpId="0" animBg="1"/>
      <p:bldP spid="28" grpId="0" animBg="1"/>
      <p:bldP spid="29" grpId="0" animBg="1"/>
      <p:bldP spid="33" grpId="0"/>
      <p:bldP spid="37" grpId="0"/>
      <p:bldP spid="2" grpId="0"/>
      <p:bldP spid="39" grpId="0" animBg="1"/>
      <p:bldP spid="40" grpId="0"/>
      <p:bldP spid="43" grpId="0"/>
      <p:bldP spid="44" grpId="0"/>
      <p:bldP spid="45" grpId="0" animBg="1"/>
      <p:bldP spid="46" grpId="0"/>
      <p:bldP spid="47" grpId="0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87923" y="71075"/>
            <a:ext cx="4283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2.38. Множитель, произведение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96336" y="166606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1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9512" y="54868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    </a:t>
            </a:r>
            <a:r>
              <a:rPr lang="ru-RU" sz="2400" dirty="0">
                <a:solidFill>
                  <a:srgbClr val="92D05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Спишите. Запишите вместо «» пропущенные числа так, чтобы получились верные равенства.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548680"/>
            <a:ext cx="32573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2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9512" y="1507656"/>
            <a:ext cx="4897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17   +   17    +   </a:t>
            </a:r>
            <a:r>
              <a:rPr lang="ru-RU" sz="2400" i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17   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=    </a:t>
            </a: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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   </a:t>
            </a:r>
            <a:r>
              <a:rPr lang="ru-RU" sz="24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· </a:t>
            </a:r>
            <a:r>
              <a:rPr lang="ru-RU" sz="24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   </a:t>
            </a:r>
            <a:r>
              <a:rPr lang="ru-RU" sz="2400" i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3 </a:t>
            </a:r>
            <a:endParaRPr lang="ru-RU" sz="2400" i="1" dirty="0">
              <a:solidFill>
                <a:srgbClr val="7030A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9512" y="2127656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4   +   4    +    4    +    4   +    </a:t>
            </a: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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    =     4    </a:t>
            </a:r>
            <a:r>
              <a:rPr lang="ru-RU" sz="24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·   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5 </a:t>
            </a:r>
            <a:endParaRPr lang="ru-RU" sz="2400" i="1" dirty="0">
              <a:solidFill>
                <a:srgbClr val="7030A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2747656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6   +   6   +    </a:t>
            </a: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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   +   6    =   6   </a:t>
            </a:r>
            <a:r>
              <a:rPr lang="ru-RU" sz="24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·   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3   +   6 </a:t>
            </a:r>
            <a:endParaRPr lang="ru-RU" sz="2400" i="1" dirty="0">
              <a:solidFill>
                <a:srgbClr val="7030A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3367656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12   +   12   +    </a:t>
            </a: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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   +   12    =   12   </a:t>
            </a:r>
            <a:r>
              <a:rPr lang="ru-RU" sz="24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·   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4</a:t>
            </a:r>
            <a:endParaRPr lang="ru-RU" sz="2400" i="1" dirty="0">
              <a:solidFill>
                <a:srgbClr val="7030A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9512" y="3987656"/>
            <a:ext cx="4897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25   +   25    +   25    =   25    </a:t>
            </a:r>
            <a:r>
              <a:rPr lang="ru-RU" sz="24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·    </a:t>
            </a: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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 </a:t>
            </a:r>
            <a:endParaRPr lang="ru-RU" sz="2400" i="1" dirty="0">
              <a:solidFill>
                <a:srgbClr val="7030A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4607656"/>
            <a:ext cx="4897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10   </a:t>
            </a:r>
            <a:r>
              <a:rPr lang="ru-RU" sz="2400" b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·   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3   +   10    =    10    </a:t>
            </a:r>
            <a:r>
              <a:rPr lang="ru-RU" sz="24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·    </a:t>
            </a: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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 </a:t>
            </a:r>
            <a:endParaRPr lang="ru-RU" sz="2400" i="1" dirty="0">
              <a:solidFill>
                <a:srgbClr val="7030A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5227656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3   +   3    +   3    </a:t>
            </a:r>
            <a:r>
              <a:rPr lang="ru-RU" sz="2400" i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+   3    +   3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   +   </a:t>
            </a:r>
            <a:r>
              <a:rPr lang="ru-RU" sz="2400" i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3    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=   </a:t>
            </a:r>
            <a:r>
              <a:rPr lang="en-US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3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   </a:t>
            </a:r>
            <a:r>
              <a:rPr lang="ru-RU" sz="24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·    </a:t>
            </a: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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 </a:t>
            </a:r>
            <a:endParaRPr lang="ru-RU" sz="2400" i="1" dirty="0">
              <a:solidFill>
                <a:srgbClr val="7030A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79512" y="5847655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4    +    4  </a:t>
            </a:r>
            <a:r>
              <a:rPr lang="ru-RU" sz="24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·  </a:t>
            </a:r>
            <a:r>
              <a:rPr lang="ru-RU" sz="24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2   =    4    </a:t>
            </a:r>
            <a:r>
              <a:rPr lang="ru-RU" sz="24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·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   </a:t>
            </a: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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 </a:t>
            </a:r>
            <a:endParaRPr lang="ru-RU" sz="2400" i="1" dirty="0">
              <a:solidFill>
                <a:srgbClr val="7030A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063" y="2978921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51" y="2022062"/>
            <a:ext cx="5429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51" y="3000668"/>
            <a:ext cx="5429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063" y="2489618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51" y="1532759"/>
            <a:ext cx="5429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50" y="2022061"/>
            <a:ext cx="5429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51" y="3489971"/>
            <a:ext cx="5429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563" y="1532759"/>
            <a:ext cx="5429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063" y="2000315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063" y="3468224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87" y="1484784"/>
            <a:ext cx="5429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51" y="2511365"/>
            <a:ext cx="5429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6372200" y="4838488"/>
            <a:ext cx="26118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Данное задание выполняется интерактивно в режиме редактирования.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372200" y="1425843"/>
            <a:ext cx="0" cy="5049840"/>
          </a:xfrm>
          <a:prstGeom prst="line">
            <a:avLst/>
          </a:prstGeom>
          <a:ln w="28575">
            <a:solidFill>
              <a:srgbClr val="3BB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51" y="3000668"/>
            <a:ext cx="5429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78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7596336" y="166606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1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5227656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3   +   3    +   3    </a:t>
            </a:r>
            <a:r>
              <a:rPr lang="ru-RU" sz="2400" i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+   3    +   3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   +   </a:t>
            </a:r>
            <a:r>
              <a:rPr lang="ru-RU" sz="2400" i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3    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=   </a:t>
            </a:r>
            <a:r>
              <a:rPr lang="en-US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3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   </a:t>
            </a:r>
            <a:r>
              <a:rPr lang="ru-RU" sz="24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·    </a:t>
            </a: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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 </a:t>
            </a:r>
            <a:endParaRPr lang="ru-RU" sz="2400" i="1" dirty="0">
              <a:solidFill>
                <a:srgbClr val="7030A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180956"/>
            <a:ext cx="5429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87923" y="71075"/>
            <a:ext cx="4283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2.38. Множитель, произведение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9512" y="54868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    </a:t>
            </a:r>
            <a:r>
              <a:rPr lang="ru-RU" sz="2400" dirty="0">
                <a:solidFill>
                  <a:srgbClr val="92D05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Спишите. Запишите вместо «» пропущенные числа так, чтобы получились верные равенства.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548680"/>
            <a:ext cx="32573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2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9512" y="1507656"/>
            <a:ext cx="4897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17   +   17    +   </a:t>
            </a:r>
            <a:r>
              <a:rPr lang="ru-RU" sz="2400" i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17   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=    </a:t>
            </a: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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   </a:t>
            </a:r>
            <a:r>
              <a:rPr lang="ru-RU" sz="24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· </a:t>
            </a:r>
            <a:r>
              <a:rPr lang="ru-RU" sz="24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   </a:t>
            </a:r>
            <a:r>
              <a:rPr lang="ru-RU" sz="2400" i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3 </a:t>
            </a:r>
            <a:endParaRPr lang="ru-RU" sz="2400" i="1" dirty="0">
              <a:solidFill>
                <a:srgbClr val="7030A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9512" y="2127656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4   +   4    +    4    +    4   +    </a:t>
            </a: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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    =     4    </a:t>
            </a:r>
            <a:r>
              <a:rPr lang="ru-RU" sz="24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·   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5 </a:t>
            </a:r>
            <a:endParaRPr lang="ru-RU" sz="2400" i="1" dirty="0">
              <a:solidFill>
                <a:srgbClr val="7030A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2747656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6   +   6   +    </a:t>
            </a: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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   +   6    =   6   </a:t>
            </a:r>
            <a:r>
              <a:rPr lang="ru-RU" sz="24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·   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3   +   6 </a:t>
            </a:r>
            <a:endParaRPr lang="ru-RU" sz="2400" i="1" dirty="0">
              <a:solidFill>
                <a:srgbClr val="7030A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3367656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12   +   12   +    </a:t>
            </a: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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   +   12    =   12   </a:t>
            </a:r>
            <a:r>
              <a:rPr lang="ru-RU" sz="24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·   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4</a:t>
            </a:r>
            <a:endParaRPr lang="ru-RU" sz="2400" i="1" dirty="0">
              <a:solidFill>
                <a:srgbClr val="7030A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9512" y="3987656"/>
            <a:ext cx="4897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25   +   25    +   25    =   25    </a:t>
            </a:r>
            <a:r>
              <a:rPr lang="ru-RU" sz="24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·    </a:t>
            </a: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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 </a:t>
            </a:r>
            <a:endParaRPr lang="ru-RU" sz="2400" i="1" dirty="0">
              <a:solidFill>
                <a:srgbClr val="7030A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4607656"/>
            <a:ext cx="4897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10   </a:t>
            </a:r>
            <a:r>
              <a:rPr lang="ru-RU" sz="2400" b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·   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3   +   10    =    10    </a:t>
            </a:r>
            <a:r>
              <a:rPr lang="ru-RU" sz="24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·    </a:t>
            </a: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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 </a:t>
            </a:r>
            <a:endParaRPr lang="ru-RU" sz="2400" i="1" dirty="0">
              <a:solidFill>
                <a:srgbClr val="7030A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79512" y="5847655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4    +    4  </a:t>
            </a:r>
            <a:r>
              <a:rPr lang="ru-RU" sz="24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·  </a:t>
            </a:r>
            <a:r>
              <a:rPr lang="ru-RU" sz="24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2   =    4    </a:t>
            </a:r>
            <a:r>
              <a:rPr lang="ru-RU" sz="24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·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   </a:t>
            </a: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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 </a:t>
            </a:r>
            <a:endParaRPr lang="ru-RU" sz="2400" i="1" dirty="0">
              <a:solidFill>
                <a:srgbClr val="7030A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363" y="1481543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95981"/>
            <a:ext cx="5429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23" y="2701042"/>
            <a:ext cx="5429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630" y="3327825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465" y="3949088"/>
            <a:ext cx="5429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276" y="4562689"/>
            <a:ext cx="5429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03" y="5799211"/>
            <a:ext cx="5429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179512" y="2160906"/>
            <a:ext cx="5616624" cy="406421"/>
          </a:xfrm>
          <a:prstGeom prst="rect">
            <a:avLst/>
          </a:prstGeom>
          <a:solidFill>
            <a:srgbClr val="4FD1FF">
              <a:alpha val="14902"/>
            </a:srgbClr>
          </a:solidFill>
          <a:ln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9512" y="2780906"/>
            <a:ext cx="5616624" cy="406421"/>
          </a:xfrm>
          <a:prstGeom prst="rect">
            <a:avLst/>
          </a:prstGeom>
          <a:solidFill>
            <a:srgbClr val="4FD1FF">
              <a:alpha val="14902"/>
            </a:srgbClr>
          </a:solidFill>
          <a:ln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9512" y="3400906"/>
            <a:ext cx="5616624" cy="406421"/>
          </a:xfrm>
          <a:prstGeom prst="rect">
            <a:avLst/>
          </a:prstGeom>
          <a:solidFill>
            <a:srgbClr val="4FD1FF">
              <a:alpha val="14902"/>
            </a:srgbClr>
          </a:solidFill>
          <a:ln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79512" y="4020906"/>
            <a:ext cx="5616624" cy="406421"/>
          </a:xfrm>
          <a:prstGeom prst="rect">
            <a:avLst/>
          </a:prstGeom>
          <a:solidFill>
            <a:srgbClr val="4FD1FF">
              <a:alpha val="14902"/>
            </a:srgbClr>
          </a:solidFill>
          <a:ln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79512" y="4640906"/>
            <a:ext cx="5616624" cy="406421"/>
          </a:xfrm>
          <a:prstGeom prst="rect">
            <a:avLst/>
          </a:prstGeom>
          <a:solidFill>
            <a:srgbClr val="4FD1FF">
              <a:alpha val="14902"/>
            </a:srgbClr>
          </a:solidFill>
          <a:ln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260906"/>
            <a:ext cx="5616624" cy="406421"/>
          </a:xfrm>
          <a:prstGeom prst="rect">
            <a:avLst/>
          </a:prstGeom>
          <a:solidFill>
            <a:srgbClr val="4FD1FF">
              <a:alpha val="14902"/>
            </a:srgbClr>
          </a:solidFill>
          <a:ln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79512" y="5880905"/>
            <a:ext cx="5616624" cy="406421"/>
          </a:xfrm>
          <a:prstGeom prst="rect">
            <a:avLst/>
          </a:prstGeom>
          <a:solidFill>
            <a:srgbClr val="4FD1FF">
              <a:alpha val="14902"/>
            </a:srgbClr>
          </a:solidFill>
          <a:ln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9512" y="1540906"/>
            <a:ext cx="5616624" cy="406421"/>
          </a:xfrm>
          <a:prstGeom prst="rect">
            <a:avLst/>
          </a:prstGeom>
          <a:solidFill>
            <a:srgbClr val="4FD1FF">
              <a:alpha val="14902"/>
            </a:srgbClr>
          </a:solidFill>
          <a:ln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729574" y="5589240"/>
            <a:ext cx="1802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ПРОВЕРЬ!</a:t>
            </a:r>
            <a:endParaRPr lang="ru-RU" b="1" i="1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372200" y="1425843"/>
            <a:ext cx="0" cy="5049840"/>
          </a:xfrm>
          <a:prstGeom prst="line">
            <a:avLst/>
          </a:prstGeom>
          <a:ln w="28575">
            <a:solidFill>
              <a:srgbClr val="3BB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42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87923" y="71075"/>
            <a:ext cx="4283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2.38. Множитель, произведение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96336" y="166606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1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703776" y="692696"/>
            <a:ext cx="986004" cy="2189857"/>
            <a:chOff x="7842852" y="845096"/>
            <a:chExt cx="986004" cy="2189857"/>
          </a:xfrm>
          <a:noFill/>
        </p:grpSpPr>
        <p:sp>
          <p:nvSpPr>
            <p:cNvPr id="28" name="Прямоугольник 27"/>
            <p:cNvSpPr/>
            <p:nvPr/>
          </p:nvSpPr>
          <p:spPr>
            <a:xfrm>
              <a:off x="7842852" y="845096"/>
              <a:ext cx="986004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2400" b="1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Narrow" panose="020B0606020202030204" pitchFamily="34" charset="0"/>
                  <a:cs typeface="Arial" pitchFamily="34" charset="0"/>
                  <a:sym typeface="Symbol"/>
                </a:rPr>
                <a:t>х   ·   3 </a:t>
              </a:r>
              <a:endPara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842852" y="1421160"/>
              <a:ext cx="986004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2400" b="1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Narrow" panose="020B0606020202030204" pitchFamily="34" charset="0"/>
                  <a:cs typeface="Arial" pitchFamily="34" charset="0"/>
                  <a:sym typeface="Symbol"/>
                </a:rPr>
                <a:t>у   ·   2 </a:t>
              </a:r>
              <a:endPara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842852" y="1997224"/>
              <a:ext cx="986004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2400" b="1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Narrow" panose="020B0606020202030204" pitchFamily="34" charset="0"/>
                  <a:cs typeface="Arial" pitchFamily="34" charset="0"/>
                  <a:sym typeface="Symbol"/>
                </a:rPr>
                <a:t>х   ·   6 </a:t>
              </a:r>
              <a:endPara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7842852" y="2573288"/>
              <a:ext cx="986004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2400" b="1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Narrow" panose="020B0606020202030204" pitchFamily="34" charset="0"/>
                  <a:cs typeface="Arial" pitchFamily="34" charset="0"/>
                  <a:sym typeface="Symbol"/>
                </a:rPr>
                <a:t>у   ·  3</a:t>
              </a:r>
              <a:endPara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05242" y="476672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Подберите выражение к каждой задаче.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476672"/>
            <a:ext cx="32573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3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9512" y="836712"/>
            <a:ext cx="5195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а)    Шестиглавый дракон выпустил на Ивана – царевича по </a:t>
            </a:r>
            <a:r>
              <a:rPr lang="ru-RU" sz="240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х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языков пламени из каждой пасти. Сколько языков пламени выпустил шестиглавый дракон?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9512" y="2639524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б)    Три раза взмахнула  волшебным платком Василиса Премудрая, и каждый раз вырастало </a:t>
            </a:r>
            <a:r>
              <a:rPr lang="ru-RU" sz="240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х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розовых кустов. Сколько розовых кустов выросло после трёх взмахов платка?  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9512" y="4811668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в)    Два раза топнул ногой  Морской царь, и каждый раз появлялись перед ним  </a:t>
            </a:r>
            <a:r>
              <a:rPr lang="ru-RU" sz="240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у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русалочек. Сколько  всего русалочек появилось перед царём?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Рамка 34"/>
          <p:cNvSpPr/>
          <p:nvPr/>
        </p:nvSpPr>
        <p:spPr>
          <a:xfrm>
            <a:off x="5528185" y="3261177"/>
            <a:ext cx="1348071" cy="455855"/>
          </a:xfrm>
          <a:prstGeom prst="frame">
            <a:avLst/>
          </a:prstGeom>
          <a:solidFill>
            <a:srgbClr val="FF6699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Рамка 35"/>
          <p:cNvSpPr/>
          <p:nvPr/>
        </p:nvSpPr>
        <p:spPr>
          <a:xfrm>
            <a:off x="5528185" y="5421417"/>
            <a:ext cx="1348071" cy="455855"/>
          </a:xfrm>
          <a:prstGeom prst="frame">
            <a:avLst/>
          </a:prstGeom>
          <a:solidFill>
            <a:srgbClr val="FF6699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690452" y="692696"/>
            <a:ext cx="98600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х   ·   3 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690452" y="1268760"/>
            <a:ext cx="98600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у   ·   2 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690452" y="2420888"/>
            <a:ext cx="98600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у   ·  3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79512" y="961394"/>
            <a:ext cx="5195630" cy="1444978"/>
          </a:xfrm>
          <a:prstGeom prst="rect">
            <a:avLst/>
          </a:prstGeom>
          <a:solidFill>
            <a:srgbClr val="4FD1FF">
              <a:alpha val="14902"/>
            </a:srgbClr>
          </a:solidFill>
          <a:ln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Рамка 1"/>
          <p:cNvSpPr/>
          <p:nvPr/>
        </p:nvSpPr>
        <p:spPr>
          <a:xfrm>
            <a:off x="5528185" y="1460977"/>
            <a:ext cx="1348071" cy="455855"/>
          </a:xfrm>
          <a:prstGeom prst="frame">
            <a:avLst/>
          </a:prstGeom>
          <a:solidFill>
            <a:srgbClr val="FF6699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20272" y="3140968"/>
            <a:ext cx="20516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690452" y="1844824"/>
            <a:ext cx="98600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х   ·   6 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9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092 L -0.22153 -0.0546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6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3" grpId="0" animBg="1"/>
      <p:bldP spid="44" grpId="0" animBg="1"/>
      <p:bldP spid="27" grpId="0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87923" y="71075"/>
            <a:ext cx="4283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2.38. Множитель, произведение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96336" y="166606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1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703776" y="692696"/>
            <a:ext cx="986004" cy="2189857"/>
            <a:chOff x="7842852" y="845096"/>
            <a:chExt cx="986004" cy="2189857"/>
          </a:xfrm>
          <a:noFill/>
        </p:grpSpPr>
        <p:sp>
          <p:nvSpPr>
            <p:cNvPr id="28" name="Прямоугольник 27"/>
            <p:cNvSpPr/>
            <p:nvPr/>
          </p:nvSpPr>
          <p:spPr>
            <a:xfrm>
              <a:off x="7842852" y="845096"/>
              <a:ext cx="986004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2400" b="1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Narrow" panose="020B0606020202030204" pitchFamily="34" charset="0"/>
                  <a:cs typeface="Arial" pitchFamily="34" charset="0"/>
                  <a:sym typeface="Symbol"/>
                </a:rPr>
                <a:t>х   ·   3 </a:t>
              </a:r>
              <a:endPara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842852" y="1421160"/>
              <a:ext cx="986004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2400" b="1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Narrow" panose="020B0606020202030204" pitchFamily="34" charset="0"/>
                  <a:cs typeface="Arial" pitchFamily="34" charset="0"/>
                  <a:sym typeface="Symbol"/>
                </a:rPr>
                <a:t>у   ·   2 </a:t>
              </a:r>
              <a:endPara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842852" y="1997224"/>
              <a:ext cx="986004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2400" b="1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Narrow" panose="020B0606020202030204" pitchFamily="34" charset="0"/>
                  <a:cs typeface="Arial" pitchFamily="34" charset="0"/>
                  <a:sym typeface="Symbol"/>
                </a:rPr>
                <a:t>х   ·   6 </a:t>
              </a:r>
              <a:endPara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7842852" y="2573288"/>
              <a:ext cx="986004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2400" b="1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Narrow" panose="020B0606020202030204" pitchFamily="34" charset="0"/>
                  <a:cs typeface="Arial" pitchFamily="34" charset="0"/>
                  <a:sym typeface="Symbol"/>
                </a:rPr>
                <a:t>у   ·  3</a:t>
              </a:r>
              <a:endPara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05242" y="476672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Подберите выражение к каждой задаче.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476672"/>
            <a:ext cx="32573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3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9512" y="836712"/>
            <a:ext cx="5195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а)    Шестиглавый дракон выпустил на Ивана – царевича по </a:t>
            </a:r>
            <a:r>
              <a:rPr lang="ru-RU" sz="240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х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языков пламени из каждой пасти. Сколько языков пламени выпустил шестиглавый дракон?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9512" y="2639524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б)    Три раза взмахнула  волшебным платком Василиса Премудрая, и каждый раз вырастало </a:t>
            </a:r>
            <a:r>
              <a:rPr lang="ru-RU" sz="240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х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розовых кустов. Сколько розовых кустов выросло после трёх взмахов платка?  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9512" y="4811668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в)    Два раза топнул ногой  Морской царь, и каждый раз появлялись перед ним  </a:t>
            </a:r>
            <a:r>
              <a:rPr lang="ru-RU" sz="240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у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русалочек. Сколько  всего русалочек появилось перед царём?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Рамка 35"/>
          <p:cNvSpPr/>
          <p:nvPr/>
        </p:nvSpPr>
        <p:spPr>
          <a:xfrm>
            <a:off x="5528185" y="5421417"/>
            <a:ext cx="1348071" cy="455855"/>
          </a:xfrm>
          <a:prstGeom prst="frame">
            <a:avLst/>
          </a:prstGeom>
          <a:solidFill>
            <a:srgbClr val="FF6699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690452" y="1268760"/>
            <a:ext cx="98600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у   ·   2 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690452" y="2420888"/>
            <a:ext cx="98600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у   ·  3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79512" y="961394"/>
            <a:ext cx="5195630" cy="1444978"/>
          </a:xfrm>
          <a:prstGeom prst="rect">
            <a:avLst/>
          </a:prstGeom>
          <a:solidFill>
            <a:srgbClr val="4FD1FF">
              <a:alpha val="14902"/>
            </a:srgbClr>
          </a:solidFill>
          <a:ln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Рамка 1"/>
          <p:cNvSpPr/>
          <p:nvPr/>
        </p:nvSpPr>
        <p:spPr>
          <a:xfrm>
            <a:off x="5528185" y="1460977"/>
            <a:ext cx="1348071" cy="455855"/>
          </a:xfrm>
          <a:prstGeom prst="frame">
            <a:avLst/>
          </a:prstGeom>
          <a:solidFill>
            <a:srgbClr val="FF6699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20272" y="3140968"/>
            <a:ext cx="20516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79512" y="2636912"/>
            <a:ext cx="5195630" cy="1941604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Рамка 34"/>
          <p:cNvSpPr/>
          <p:nvPr/>
        </p:nvSpPr>
        <p:spPr>
          <a:xfrm>
            <a:off x="5528185" y="3261177"/>
            <a:ext cx="1348071" cy="455855"/>
          </a:xfrm>
          <a:prstGeom prst="frame">
            <a:avLst/>
          </a:prstGeom>
          <a:solidFill>
            <a:srgbClr val="FF6699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672642" y="1463016"/>
            <a:ext cx="9860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х   ·   6 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690452" y="692696"/>
            <a:ext cx="9860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х   ·   3 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5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73988E-6 L -0.22153 0.3754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6" y="18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8" grpId="0" animBg="1"/>
      <p:bldP spid="43" grpId="0" animBg="1"/>
      <p:bldP spid="41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7596336" y="166606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1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923" y="71075"/>
            <a:ext cx="4283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2.38. Множитель, произведение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703776" y="692696"/>
            <a:ext cx="986004" cy="2189857"/>
            <a:chOff x="7842852" y="845096"/>
            <a:chExt cx="986004" cy="2189857"/>
          </a:xfrm>
          <a:noFill/>
        </p:grpSpPr>
        <p:sp>
          <p:nvSpPr>
            <p:cNvPr id="28" name="Прямоугольник 27"/>
            <p:cNvSpPr/>
            <p:nvPr/>
          </p:nvSpPr>
          <p:spPr>
            <a:xfrm>
              <a:off x="7842852" y="845096"/>
              <a:ext cx="986004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2400" b="1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Narrow" panose="020B0606020202030204" pitchFamily="34" charset="0"/>
                  <a:cs typeface="Arial" pitchFamily="34" charset="0"/>
                  <a:sym typeface="Symbol"/>
                </a:rPr>
                <a:t>х   ·   3 </a:t>
              </a:r>
              <a:endPara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842852" y="1421160"/>
              <a:ext cx="986004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2400" b="1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Narrow" panose="020B0606020202030204" pitchFamily="34" charset="0"/>
                  <a:cs typeface="Arial" pitchFamily="34" charset="0"/>
                  <a:sym typeface="Symbol"/>
                </a:rPr>
                <a:t>у   ·   2 </a:t>
              </a:r>
              <a:endPara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842852" y="1997224"/>
              <a:ext cx="986004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2400" b="1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Narrow" panose="020B0606020202030204" pitchFamily="34" charset="0"/>
                  <a:cs typeface="Arial" pitchFamily="34" charset="0"/>
                  <a:sym typeface="Symbol"/>
                </a:rPr>
                <a:t>х   ·   6 </a:t>
              </a:r>
              <a:endPara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7842852" y="2573288"/>
              <a:ext cx="986004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2400" b="1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Narrow" panose="020B0606020202030204" pitchFamily="34" charset="0"/>
                  <a:cs typeface="Arial" pitchFamily="34" charset="0"/>
                  <a:sym typeface="Symbol"/>
                </a:rPr>
                <a:t>у   ·  3</a:t>
              </a:r>
              <a:endPara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05242" y="476672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Подберите выражение к каждой задаче.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476672"/>
            <a:ext cx="32573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3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9512" y="836712"/>
            <a:ext cx="5195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а)    Шестиглавый дракон выпустил на Ивана – царевича по </a:t>
            </a:r>
            <a:r>
              <a:rPr lang="ru-RU" sz="240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х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языков пламени из каждой пасти. Сколько языков пламени выпустил шестиглавый дракон?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9512" y="2639524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б)    Три раза взмахнула  волшебным платком Василиса Премудрая, и каждый раз вырастало </a:t>
            </a:r>
            <a:r>
              <a:rPr lang="ru-RU" sz="240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х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розовых кустов. Сколько розовых кустов выросло после трёх взмахов платка?  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9512" y="4811668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в)    Два раза топнул ногой  Морской царь, и каждый раз появлялись перед ним  </a:t>
            </a:r>
            <a:r>
              <a:rPr lang="ru-RU" sz="240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у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русалочек. Сколько  всего русалочек появилось перед царём?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Рамка 35"/>
          <p:cNvSpPr/>
          <p:nvPr/>
        </p:nvSpPr>
        <p:spPr>
          <a:xfrm>
            <a:off x="5528185" y="5421417"/>
            <a:ext cx="1348071" cy="455855"/>
          </a:xfrm>
          <a:prstGeom prst="frame">
            <a:avLst/>
          </a:prstGeom>
          <a:solidFill>
            <a:srgbClr val="FF6699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690452" y="2420888"/>
            <a:ext cx="98600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у   ·  3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79512" y="961394"/>
            <a:ext cx="5195630" cy="1444978"/>
          </a:xfrm>
          <a:prstGeom prst="rect">
            <a:avLst/>
          </a:prstGeom>
          <a:solidFill>
            <a:srgbClr val="4FD1FF">
              <a:alpha val="14902"/>
            </a:srgbClr>
          </a:solidFill>
          <a:ln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Рамка 1"/>
          <p:cNvSpPr/>
          <p:nvPr/>
        </p:nvSpPr>
        <p:spPr>
          <a:xfrm>
            <a:off x="5528185" y="1460977"/>
            <a:ext cx="1348071" cy="455855"/>
          </a:xfrm>
          <a:prstGeom prst="frame">
            <a:avLst/>
          </a:prstGeom>
          <a:solidFill>
            <a:srgbClr val="FF6699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20272" y="3140968"/>
            <a:ext cx="20516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79512" y="2636912"/>
            <a:ext cx="5195630" cy="1941604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Рамка 34"/>
          <p:cNvSpPr/>
          <p:nvPr/>
        </p:nvSpPr>
        <p:spPr>
          <a:xfrm>
            <a:off x="5528185" y="3261177"/>
            <a:ext cx="1348071" cy="455855"/>
          </a:xfrm>
          <a:prstGeom prst="frame">
            <a:avLst/>
          </a:prstGeom>
          <a:solidFill>
            <a:srgbClr val="FF6699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652120" y="3258271"/>
            <a:ext cx="9860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х   ·   3 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672642" y="1463016"/>
            <a:ext cx="9860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х   ·   6 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79512" y="4850564"/>
            <a:ext cx="5195630" cy="1458756"/>
          </a:xfrm>
          <a:prstGeom prst="rect">
            <a:avLst/>
          </a:prstGeom>
          <a:solidFill>
            <a:srgbClr val="FF6699">
              <a:alpha val="14902"/>
            </a:srgbClr>
          </a:solidFill>
          <a:ln>
            <a:solidFill>
              <a:srgbClr val="FF66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690452" y="1268760"/>
            <a:ext cx="9860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у   ·   2 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9711E-6 L -0.22153 0.5979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6" y="29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3" grpId="0" animBg="1"/>
      <p:bldP spid="52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87923" y="71075"/>
            <a:ext cx="4283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2.38. Множитель, произведение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596336" y="166606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1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79512" y="4725144"/>
            <a:ext cx="8784976" cy="1602132"/>
            <a:chOff x="179512" y="4725144"/>
            <a:chExt cx="8784976" cy="1602132"/>
          </a:xfrm>
        </p:grpSpPr>
        <p:pic>
          <p:nvPicPr>
            <p:cNvPr id="131" name="Picture 5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725144"/>
              <a:ext cx="2107470" cy="1602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4" name="Picture 5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5347" y="4725144"/>
              <a:ext cx="2107470" cy="1602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7" name="Picture 5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1182" y="4725144"/>
              <a:ext cx="2107470" cy="1602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4" name="Picture 5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7018" y="4725144"/>
              <a:ext cx="2107470" cy="1602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" name="TextBox 33"/>
          <p:cNvSpPr txBox="1"/>
          <p:nvPr/>
        </p:nvSpPr>
        <p:spPr>
          <a:xfrm>
            <a:off x="611560" y="548680"/>
            <a:ext cx="2390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Решите задачи.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548680"/>
            <a:ext cx="32573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4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9512" y="980728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а)  В школьном уголке природы 4 аквариума.  В трёх из них по 8 рыбок. Сколько рыбок в четвёртом аквариуме, если в четырёх аквариумах всего 31 рыбка?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Правая круглая скобка 99"/>
          <p:cNvSpPr/>
          <p:nvPr/>
        </p:nvSpPr>
        <p:spPr>
          <a:xfrm rot="16200000">
            <a:off x="4333226" y="105111"/>
            <a:ext cx="477549" cy="8784976"/>
          </a:xfrm>
          <a:prstGeom prst="rightBracket">
            <a:avLst>
              <a:gd name="adj" fmla="val 246207"/>
            </a:avLst>
          </a:prstGeom>
          <a:ln w="28575">
            <a:solidFill>
              <a:srgbClr val="E600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3834936" y="3815860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31</a:t>
            </a:r>
            <a:r>
              <a:rPr lang="en-US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рыбка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571472" y="1069200"/>
            <a:ext cx="5143536" cy="360000"/>
          </a:xfrm>
          <a:prstGeom prst="rect">
            <a:avLst/>
          </a:prstGeom>
          <a:solidFill>
            <a:srgbClr val="4FD1FF">
              <a:alpha val="14902"/>
            </a:srgbClr>
          </a:solidFill>
          <a:ln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Прямоугольник 157"/>
          <p:cNvSpPr/>
          <p:nvPr/>
        </p:nvSpPr>
        <p:spPr>
          <a:xfrm>
            <a:off x="5715009" y="1069200"/>
            <a:ext cx="3214709" cy="360000"/>
          </a:xfrm>
          <a:prstGeom prst="rect">
            <a:avLst/>
          </a:prstGeom>
          <a:solidFill>
            <a:srgbClr val="4FD1FF">
              <a:alpha val="14902"/>
            </a:srgbClr>
          </a:solidFill>
          <a:ln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385331" y="4927915"/>
            <a:ext cx="1734442" cy="1196589"/>
            <a:chOff x="6618611" y="1716120"/>
            <a:chExt cx="1734442" cy="1196589"/>
          </a:xfrm>
        </p:grpSpPr>
        <p:pic>
          <p:nvPicPr>
            <p:cNvPr id="11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5226" y="2163143"/>
              <a:ext cx="567732" cy="333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677" y="1716120"/>
              <a:ext cx="614796" cy="421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18611" y="1728847"/>
              <a:ext cx="559955" cy="331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" name="Picture 9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Texturizer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9196" y="2510776"/>
              <a:ext cx="508096" cy="293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" name="Picture 10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1912" y="1770987"/>
              <a:ext cx="461905" cy="266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" name="Picture 11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8611" y="2218030"/>
              <a:ext cx="567732" cy="333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" name="Picture 12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756" y="2303937"/>
              <a:ext cx="514297" cy="301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" name="Picture 13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0619" y="2612362"/>
              <a:ext cx="516120" cy="300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2" name="Picture 2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79023"/>
            <a:ext cx="371792" cy="62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" name="Picture 3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52" y="5579023"/>
            <a:ext cx="373632" cy="65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9" name="Группа 158"/>
          <p:cNvGrpSpPr/>
          <p:nvPr/>
        </p:nvGrpSpPr>
        <p:grpSpPr>
          <a:xfrm flipH="1">
            <a:off x="2606579" y="4930141"/>
            <a:ext cx="1734442" cy="1196589"/>
            <a:chOff x="6618611" y="1716120"/>
            <a:chExt cx="1734442" cy="1196589"/>
          </a:xfrm>
        </p:grpSpPr>
        <p:pic>
          <p:nvPicPr>
            <p:cNvPr id="16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5226" y="2163143"/>
              <a:ext cx="567732" cy="333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677" y="1716120"/>
              <a:ext cx="614796" cy="421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18611" y="1728847"/>
              <a:ext cx="559955" cy="331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" name="Picture 9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Texturizer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9196" y="2510776"/>
              <a:ext cx="508096" cy="293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4" name="Picture 10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1912" y="1770987"/>
              <a:ext cx="461905" cy="266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5" name="Picture 11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8611" y="2218030"/>
              <a:ext cx="567732" cy="333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6" name="Picture 12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756" y="2303937"/>
              <a:ext cx="514297" cy="301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" name="Picture 13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0619" y="2612362"/>
              <a:ext cx="516120" cy="300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8" name="Группа 167"/>
          <p:cNvGrpSpPr/>
          <p:nvPr/>
        </p:nvGrpSpPr>
        <p:grpSpPr>
          <a:xfrm>
            <a:off x="4853782" y="4903429"/>
            <a:ext cx="1734442" cy="1196589"/>
            <a:chOff x="6618611" y="1716120"/>
            <a:chExt cx="1734442" cy="1196589"/>
          </a:xfrm>
        </p:grpSpPr>
        <p:pic>
          <p:nvPicPr>
            <p:cNvPr id="169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5226" y="2163143"/>
              <a:ext cx="567732" cy="333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0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677" y="1716120"/>
              <a:ext cx="614796" cy="421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1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18611" y="1728847"/>
              <a:ext cx="559955" cy="331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2" name="Picture 9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Texturizer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9196" y="2510776"/>
              <a:ext cx="508096" cy="293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3" name="Picture 10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1912" y="1770987"/>
              <a:ext cx="461905" cy="266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" name="Picture 11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8611" y="2218030"/>
              <a:ext cx="567732" cy="333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5" name="Picture 12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756" y="2303937"/>
              <a:ext cx="514297" cy="301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6" name="Picture 13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0619" y="2612362"/>
              <a:ext cx="516120" cy="300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7" name="Группа 176"/>
          <p:cNvGrpSpPr/>
          <p:nvPr/>
        </p:nvGrpSpPr>
        <p:grpSpPr>
          <a:xfrm>
            <a:off x="7063297" y="4978777"/>
            <a:ext cx="1747421" cy="1174784"/>
            <a:chOff x="6549728" y="1728847"/>
            <a:chExt cx="1747421" cy="1174784"/>
          </a:xfrm>
        </p:grpSpPr>
        <p:pic>
          <p:nvPicPr>
            <p:cNvPr id="178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8566" y="1990816"/>
              <a:ext cx="567732" cy="333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0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18611" y="1728847"/>
              <a:ext cx="559955" cy="331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1" name="Picture 9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Texturizer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1600" y="2610224"/>
              <a:ext cx="508096" cy="293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2" name="Picture 10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1912" y="1770987"/>
              <a:ext cx="461905" cy="266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3" name="Picture 11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9728" y="2475186"/>
              <a:ext cx="567732" cy="333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" name="Picture 12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2852" y="2313418"/>
              <a:ext cx="514297" cy="301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5" name="Picture 13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4372" y="2365082"/>
              <a:ext cx="516120" cy="300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6" name="Picture 2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579023"/>
            <a:ext cx="371792" cy="62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1" name="Picture 3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816" y="5579023"/>
            <a:ext cx="373632" cy="65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" name="Picture 2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186" y="5579023"/>
            <a:ext cx="371792" cy="62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" name="Picture 3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186" y="5579023"/>
            <a:ext cx="373632" cy="65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" name="Picture 2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96" y="5579023"/>
            <a:ext cx="371792" cy="62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6" name="Picture 3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196" y="5579023"/>
            <a:ext cx="373632" cy="65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806724" y="472514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?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5286380" y="1429200"/>
            <a:ext cx="3643338" cy="360000"/>
          </a:xfrm>
          <a:prstGeom prst="rect">
            <a:avLst/>
          </a:prstGeom>
          <a:solidFill>
            <a:srgbClr val="4FD1FF">
              <a:alpha val="14902"/>
            </a:srgbClr>
          </a:solidFill>
          <a:ln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Прямоугольник 187"/>
          <p:cNvSpPr/>
          <p:nvPr/>
        </p:nvSpPr>
        <p:spPr>
          <a:xfrm>
            <a:off x="214282" y="1789200"/>
            <a:ext cx="2071702" cy="360000"/>
          </a:xfrm>
          <a:prstGeom prst="rect">
            <a:avLst/>
          </a:prstGeom>
          <a:solidFill>
            <a:srgbClr val="4FD1FF">
              <a:alpha val="14902"/>
            </a:srgbClr>
          </a:solidFill>
          <a:ln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5112089" y="3882534"/>
            <a:ext cx="7777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rgbClr val="C00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ЦЕЛОЕ</a:t>
            </a:r>
            <a:endParaRPr lang="ru-RU" sz="1600" b="1" i="1" dirty="0">
              <a:solidFill>
                <a:srgbClr val="C00060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971600" y="4458598"/>
            <a:ext cx="7681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rgbClr val="C00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ЧАСТЬ</a:t>
            </a:r>
            <a:endParaRPr lang="ru-RU" sz="1600" b="1" i="1" dirty="0">
              <a:solidFill>
                <a:srgbClr val="C00060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059832" y="4458598"/>
            <a:ext cx="7681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rgbClr val="C00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ЧАСТЬ</a:t>
            </a:r>
            <a:endParaRPr lang="ru-RU" sz="1600" b="1" i="1" dirty="0">
              <a:solidFill>
                <a:srgbClr val="C00060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5292080" y="4458598"/>
            <a:ext cx="7681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rgbClr val="C00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ЧАСТЬ</a:t>
            </a:r>
            <a:endParaRPr lang="ru-RU" sz="1600" b="1" i="1" dirty="0">
              <a:solidFill>
                <a:srgbClr val="C00060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7512253" y="4458598"/>
            <a:ext cx="7681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rgbClr val="C00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ЧАСТЬ</a:t>
            </a:r>
            <a:endParaRPr lang="ru-RU" sz="1600" b="1" i="1" dirty="0">
              <a:solidFill>
                <a:srgbClr val="C00060"/>
              </a:solidFill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79513" y="4277526"/>
            <a:ext cx="6559140" cy="625904"/>
          </a:xfrm>
          <a:prstGeom prst="roundRect">
            <a:avLst>
              <a:gd name="adj" fmla="val 50000"/>
            </a:avLst>
          </a:prstGeom>
          <a:solidFill>
            <a:srgbClr val="FFFF00">
              <a:alpha val="25098"/>
            </a:srgbClr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01854" y="2234144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8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1369341" y="2234144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8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2253330" y="2234144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8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943542" y="2235051"/>
            <a:ext cx="332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+</a:t>
            </a:r>
            <a:endParaRPr lang="ru-RU" sz="2400" i="1" dirty="0">
              <a:solidFill>
                <a:srgbClr val="7030A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1855426" y="2235051"/>
            <a:ext cx="332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+</a:t>
            </a:r>
            <a:endParaRPr lang="ru-RU" sz="2400" i="1" dirty="0">
              <a:solidFill>
                <a:srgbClr val="7030A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107504" y="3356992"/>
            <a:ext cx="5246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Ответ: 7 рыбок в четвёртом аквариуме.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2579060" y="2235051"/>
            <a:ext cx="2500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=  8  </a:t>
            </a:r>
            <a:r>
              <a:rPr lang="ru-RU" sz="24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·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   3   =  24 (р.) </a:t>
            </a:r>
            <a:endParaRPr lang="ru-RU" sz="2400" i="1" dirty="0">
              <a:solidFill>
                <a:srgbClr val="7030A0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5008567" y="2235051"/>
            <a:ext cx="3955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–  в трёх аквариумах.</a:t>
            </a:r>
            <a:endParaRPr lang="ru-RU" sz="2400" i="1" dirty="0">
              <a:solidFill>
                <a:prstClr val="black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173128" y="2235051"/>
            <a:ext cx="479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1) 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173128" y="2753915"/>
            <a:ext cx="479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2) 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132" name="32-конечная звезда 131"/>
          <p:cNvSpPr/>
          <p:nvPr/>
        </p:nvSpPr>
        <p:spPr>
          <a:xfrm>
            <a:off x="7682758" y="4719235"/>
            <a:ext cx="624548" cy="624548"/>
          </a:xfrm>
          <a:prstGeom prst="star32">
            <a:avLst/>
          </a:prstGeom>
          <a:solidFill>
            <a:srgbClr val="FFFF00">
              <a:alpha val="14902"/>
            </a:srgbClr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3" name="Скругленный прямоугольник 132"/>
          <p:cNvSpPr/>
          <p:nvPr/>
        </p:nvSpPr>
        <p:spPr>
          <a:xfrm>
            <a:off x="6860954" y="4277526"/>
            <a:ext cx="2077908" cy="625904"/>
          </a:xfrm>
          <a:prstGeom prst="roundRect">
            <a:avLst>
              <a:gd name="adj" fmla="val 50000"/>
            </a:avLst>
          </a:prstGeom>
          <a:solidFill>
            <a:srgbClr val="FFFF00">
              <a:alpha val="25098"/>
            </a:srgbClr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3710" y="2753915"/>
            <a:ext cx="1601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31  –  24  =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7337" y="2753915"/>
            <a:ext cx="774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7 (р.)</a:t>
            </a:r>
            <a:endParaRPr lang="ru-RU" dirty="0"/>
          </a:p>
        </p:txBody>
      </p:sp>
      <p:sp>
        <p:nvSpPr>
          <p:cNvPr id="186" name="Прямоугольник 185"/>
          <p:cNvSpPr/>
          <p:nvPr/>
        </p:nvSpPr>
        <p:spPr>
          <a:xfrm>
            <a:off x="214282" y="1429200"/>
            <a:ext cx="5072097" cy="360000"/>
          </a:xfrm>
          <a:prstGeom prst="rect">
            <a:avLst/>
          </a:prstGeom>
          <a:solidFill>
            <a:srgbClr val="C202C2">
              <a:alpha val="14902"/>
            </a:srgbClr>
          </a:solidFill>
          <a:ln>
            <a:solidFill>
              <a:srgbClr val="C202C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51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0651 0.43472 " pathEditMode="relative" rAng="0" ptsTypes="AA">
                                      <p:cBhvr>
                                        <p:cTn id="164" dur="2000" spd="-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21736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0.21441 0.43472 " pathEditMode="relative" rAng="0" ptsTypes="AA">
                                      <p:cBhvr>
                                        <p:cTn id="166" dur="2000" spd="-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2" y="21736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0.37743 0.4243 " pathEditMode="relative" rAng="0" ptsTypes="AA">
                                      <p:cBhvr>
                                        <p:cTn id="168" dur="2000" spd="-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72" y="21204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9" grpId="0"/>
      <p:bldP spid="157" grpId="0" animBg="1"/>
      <p:bldP spid="158" grpId="0" animBg="1"/>
      <p:bldP spid="11" grpId="0"/>
      <p:bldP spid="11" grpId="1"/>
      <p:bldP spid="187" grpId="0" animBg="1"/>
      <p:bldP spid="188" grpId="0" animBg="1"/>
      <p:bldP spid="85" grpId="0"/>
      <p:bldP spid="86" grpId="0"/>
      <p:bldP spid="87" grpId="0"/>
      <p:bldP spid="89" grpId="0"/>
      <p:bldP spid="90" grpId="0"/>
      <p:bldP spid="91" grpId="0" animBg="1"/>
      <p:bldP spid="95" grpId="0"/>
      <p:bldP spid="95" grpId="1"/>
      <p:bldP spid="101" grpId="0"/>
      <p:bldP spid="101" grpId="1"/>
      <p:bldP spid="110" grpId="0"/>
      <p:bldP spid="110" grpId="1"/>
      <p:bldP spid="112" grpId="0"/>
      <p:bldP spid="113" grpId="0"/>
      <p:bldP spid="114" grpId="0"/>
      <p:bldP spid="117" grpId="0"/>
      <p:bldP spid="123" grpId="0"/>
      <p:bldP spid="124" grpId="0"/>
      <p:bldP spid="125" grpId="0"/>
      <p:bldP spid="132" grpId="0" animBg="1"/>
      <p:bldP spid="132" grpId="1" animBg="1"/>
      <p:bldP spid="133" grpId="0" animBg="1"/>
      <p:bldP spid="2" grpId="0"/>
      <p:bldP spid="3" grpId="0"/>
      <p:bldP spid="1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87923" y="71075"/>
            <a:ext cx="4283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2.38. Множитель, произведение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781718" y="2743293"/>
            <a:ext cx="7318674" cy="792088"/>
            <a:chOff x="781718" y="2743293"/>
            <a:chExt cx="7318674" cy="792088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781718" y="3297363"/>
              <a:ext cx="7318674" cy="238018"/>
              <a:chOff x="781718" y="3297363"/>
              <a:chExt cx="7318674" cy="238018"/>
            </a:xfrm>
          </p:grpSpPr>
          <p:cxnSp>
            <p:nvCxnSpPr>
              <p:cNvPr id="79" name="Прямая соединительная линия 78"/>
              <p:cNvCxnSpPr/>
              <p:nvPr/>
            </p:nvCxnSpPr>
            <p:spPr>
              <a:xfrm>
                <a:off x="781718" y="3404096"/>
                <a:ext cx="7318674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единительная линия 79"/>
              <p:cNvCxnSpPr/>
              <p:nvPr/>
            </p:nvCxnSpPr>
            <p:spPr>
              <a:xfrm>
                <a:off x="782614" y="3297363"/>
                <a:ext cx="0" cy="21602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единительная линия 83"/>
              <p:cNvCxnSpPr/>
              <p:nvPr/>
            </p:nvCxnSpPr>
            <p:spPr>
              <a:xfrm>
                <a:off x="8100392" y="3319357"/>
                <a:ext cx="0" cy="21602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0" name="Правая круглая скобка 99"/>
            <p:cNvSpPr/>
            <p:nvPr/>
          </p:nvSpPr>
          <p:spPr>
            <a:xfrm rot="16200000">
              <a:off x="4201200" y="-668225"/>
              <a:ext cx="477549" cy="7300585"/>
            </a:xfrm>
            <a:prstGeom prst="rightBracket">
              <a:avLst>
                <a:gd name="adj" fmla="val 246207"/>
              </a:avLst>
            </a:prstGeom>
            <a:ln w="12700">
              <a:solidFill>
                <a:srgbClr val="E6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4701026" y="3284984"/>
              <a:ext cx="0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79512" y="980728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б)  Для ремонта класса купили 9 банок краски по 2 кг в каждой. За первый день работы израсходовали 4 кг краски. Сколько килограммов </a:t>
            </a:r>
            <a:r>
              <a:rPr lang="ru-RU" sz="240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краски осталось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?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1560" y="548680"/>
            <a:ext cx="2390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Решите задачи.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548680"/>
            <a:ext cx="32573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4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596336" y="166606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1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998" y="5894544"/>
            <a:ext cx="83502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63" y="5785950"/>
            <a:ext cx="127476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610" y="4808530"/>
            <a:ext cx="21701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681" y="5348280"/>
            <a:ext cx="15843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13" y="4974154"/>
            <a:ext cx="82867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512" y="5433514"/>
            <a:ext cx="82867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853" y="4761430"/>
            <a:ext cx="16271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644" y="5358863"/>
            <a:ext cx="81756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26" y="5788182"/>
            <a:ext cx="9144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853" y="5785950"/>
            <a:ext cx="15478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Прямоугольник 62"/>
          <p:cNvSpPr/>
          <p:nvPr/>
        </p:nvSpPr>
        <p:spPr>
          <a:xfrm>
            <a:off x="179512" y="5348280"/>
            <a:ext cx="29696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Данное задание выполняется интерактивно в режиме редактирования.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2133" y="4714884"/>
            <a:ext cx="2274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/>
              </a:rPr>
              <a:t>Заполните схему!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53893" y="4581128"/>
            <a:ext cx="8838000" cy="0"/>
          </a:xfrm>
          <a:prstGeom prst="line">
            <a:avLst/>
          </a:prstGeom>
          <a:ln w="28575">
            <a:solidFill>
              <a:srgbClr val="3BB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86116" y="5286388"/>
            <a:ext cx="15541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8772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77442</TotalTime>
  <Words>1406</Words>
  <Application>Microsoft Office PowerPoint</Application>
  <PresentationFormat>Экран (4:3)</PresentationFormat>
  <Paragraphs>279</Paragraphs>
  <Slides>15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Олег</cp:lastModifiedBy>
  <cp:revision>4185</cp:revision>
  <cp:lastPrinted>2013-07-27T16:44:46Z</cp:lastPrinted>
  <dcterms:created xsi:type="dcterms:W3CDTF">2013-07-21T19:45:48Z</dcterms:created>
  <dcterms:modified xsi:type="dcterms:W3CDTF">2020-05-18T14:27:02Z</dcterms:modified>
</cp:coreProperties>
</file>