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030" autoAdjust="0"/>
  </p:normalViewPr>
  <p:slideViewPr>
    <p:cSldViewPr snapToGrid="0">
      <p:cViewPr varScale="1">
        <p:scale>
          <a:sx n="69" d="100"/>
          <a:sy n="69" d="100"/>
        </p:scale>
        <p:origin x="-69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996970-8258-4385-B766-DE494463516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8CB952-EE5F-468A-A595-C3C93DFEA10C}">
      <dgm:prSet phldrT="[Текст]" custT="1"/>
      <dgm:spPr/>
      <dgm:t>
        <a:bodyPr/>
        <a:lstStyle/>
        <a:p>
          <a:r>
            <a:rPr lang="ru-RU" sz="2400" dirty="0"/>
            <a:t>Оздоровительная</a:t>
          </a:r>
        </a:p>
      </dgm:t>
    </dgm:pt>
    <dgm:pt modelId="{E1FD87C2-3DFB-4645-8334-1F24585C25D1}" type="parTrans" cxnId="{9B94A724-B7CE-41ED-BCF8-C42EB8249691}">
      <dgm:prSet/>
      <dgm:spPr/>
      <dgm:t>
        <a:bodyPr/>
        <a:lstStyle/>
        <a:p>
          <a:endParaRPr lang="ru-RU"/>
        </a:p>
      </dgm:t>
    </dgm:pt>
    <dgm:pt modelId="{07C2C711-49FF-462E-8FA0-9646D577548C}" type="sibTrans" cxnId="{9B94A724-B7CE-41ED-BCF8-C42EB8249691}">
      <dgm:prSet/>
      <dgm:spPr/>
      <dgm:t>
        <a:bodyPr/>
        <a:lstStyle/>
        <a:p>
          <a:endParaRPr lang="ru-RU"/>
        </a:p>
      </dgm:t>
    </dgm:pt>
    <dgm:pt modelId="{A5777351-EB58-4D0F-87A5-C3AB9A563C09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Охрана жизни и укрепление здоровья.</a:t>
          </a:r>
        </a:p>
      </dgm:t>
    </dgm:pt>
    <dgm:pt modelId="{553B5E2A-E1ED-46D6-A0F9-7977121C2287}" type="parTrans" cxnId="{188AB287-CE54-4E85-952C-776356735B5D}">
      <dgm:prSet/>
      <dgm:spPr/>
      <dgm:t>
        <a:bodyPr/>
        <a:lstStyle/>
        <a:p>
          <a:endParaRPr lang="ru-RU"/>
        </a:p>
      </dgm:t>
    </dgm:pt>
    <dgm:pt modelId="{90430301-884B-43C0-9901-6AA3DC74152C}" type="sibTrans" cxnId="{188AB287-CE54-4E85-952C-776356735B5D}">
      <dgm:prSet/>
      <dgm:spPr/>
      <dgm:t>
        <a:bodyPr/>
        <a:lstStyle/>
        <a:p>
          <a:endParaRPr lang="ru-RU"/>
        </a:p>
      </dgm:t>
    </dgm:pt>
    <dgm:pt modelId="{D7FD05B9-AD34-46D5-9866-AF9185CA1C1C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Всестороннее физическое совершенствование функций организма.</a:t>
          </a:r>
        </a:p>
      </dgm:t>
    </dgm:pt>
    <dgm:pt modelId="{36154896-ABFC-4690-9216-04F0EFBF6D97}" type="parTrans" cxnId="{CF2B0D51-C47E-4A33-B3FB-7AFB7E3D4A4F}">
      <dgm:prSet/>
      <dgm:spPr/>
      <dgm:t>
        <a:bodyPr/>
        <a:lstStyle/>
        <a:p>
          <a:endParaRPr lang="ru-RU"/>
        </a:p>
      </dgm:t>
    </dgm:pt>
    <dgm:pt modelId="{7A2F960A-D6A4-42E4-AC80-2E3345D1E8EC}" type="sibTrans" cxnId="{CF2B0D51-C47E-4A33-B3FB-7AFB7E3D4A4F}">
      <dgm:prSet/>
      <dgm:spPr/>
      <dgm:t>
        <a:bodyPr/>
        <a:lstStyle/>
        <a:p>
          <a:endParaRPr lang="ru-RU"/>
        </a:p>
      </dgm:t>
    </dgm:pt>
    <dgm:pt modelId="{F41638B3-1EBF-48ED-B4CF-CC277B39AB1B}">
      <dgm:prSet phldrT="[Текст]" custT="1"/>
      <dgm:spPr/>
      <dgm:t>
        <a:bodyPr/>
        <a:lstStyle/>
        <a:p>
          <a:r>
            <a:rPr lang="ru-RU" sz="2400" dirty="0"/>
            <a:t>Образовательная</a:t>
          </a:r>
        </a:p>
      </dgm:t>
    </dgm:pt>
    <dgm:pt modelId="{3569F189-6FEC-436B-B97D-51EF75A21442}" type="parTrans" cxnId="{A3A305A0-9BF7-4F0D-8399-B411D7F70426}">
      <dgm:prSet/>
      <dgm:spPr/>
      <dgm:t>
        <a:bodyPr/>
        <a:lstStyle/>
        <a:p>
          <a:endParaRPr lang="ru-RU"/>
        </a:p>
      </dgm:t>
    </dgm:pt>
    <dgm:pt modelId="{068A70BB-0BDE-47AD-B0E8-908212B2E5FA}" type="sibTrans" cxnId="{A3A305A0-9BF7-4F0D-8399-B411D7F70426}">
      <dgm:prSet/>
      <dgm:spPr/>
      <dgm:t>
        <a:bodyPr/>
        <a:lstStyle/>
        <a:p>
          <a:endParaRPr lang="ru-RU"/>
        </a:p>
      </dgm:t>
    </dgm:pt>
    <dgm:pt modelId="{DD37202F-A07E-4191-B055-74B26735F2BE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Формирование двигательных умений и навыков.</a:t>
          </a:r>
        </a:p>
      </dgm:t>
    </dgm:pt>
    <dgm:pt modelId="{2B16F655-78CF-43D7-9477-7DAD2A093EBB}" type="parTrans" cxnId="{6749A66A-E71B-40AC-A15F-A6051D2FF607}">
      <dgm:prSet/>
      <dgm:spPr/>
      <dgm:t>
        <a:bodyPr/>
        <a:lstStyle/>
        <a:p>
          <a:endParaRPr lang="ru-RU"/>
        </a:p>
      </dgm:t>
    </dgm:pt>
    <dgm:pt modelId="{6E20FE74-41F5-464F-B3E6-DF5F14DC2683}" type="sibTrans" cxnId="{6749A66A-E71B-40AC-A15F-A6051D2FF607}">
      <dgm:prSet/>
      <dgm:spPr/>
      <dgm:t>
        <a:bodyPr/>
        <a:lstStyle/>
        <a:p>
          <a:endParaRPr lang="ru-RU"/>
        </a:p>
      </dgm:t>
    </dgm:pt>
    <dgm:pt modelId="{40417BFE-3D3D-4743-8DB0-2DDEF0B7DC15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Развитие двигательных способностей (функции равновесия, координация движений)</a:t>
          </a:r>
        </a:p>
      </dgm:t>
    </dgm:pt>
    <dgm:pt modelId="{CB395561-E344-4EC5-8FE6-98B359E2B82D}" type="parTrans" cxnId="{B1508811-8B32-485A-A1A0-B749A2EA4C31}">
      <dgm:prSet/>
      <dgm:spPr/>
      <dgm:t>
        <a:bodyPr/>
        <a:lstStyle/>
        <a:p>
          <a:endParaRPr lang="ru-RU"/>
        </a:p>
      </dgm:t>
    </dgm:pt>
    <dgm:pt modelId="{D21D5C0F-F281-459A-9CFA-73D29174B807}" type="sibTrans" cxnId="{B1508811-8B32-485A-A1A0-B749A2EA4C31}">
      <dgm:prSet/>
      <dgm:spPr/>
      <dgm:t>
        <a:bodyPr/>
        <a:lstStyle/>
        <a:p>
          <a:endParaRPr lang="ru-RU"/>
        </a:p>
      </dgm:t>
    </dgm:pt>
    <dgm:pt modelId="{2C8016BF-D83F-4C2F-91F3-74C17BA2D7BA}">
      <dgm:prSet phldrT="[Текст]" custT="1"/>
      <dgm:spPr/>
      <dgm:t>
        <a:bodyPr/>
        <a:lstStyle/>
        <a:p>
          <a:r>
            <a:rPr lang="ru-RU" sz="2400" dirty="0"/>
            <a:t>Воспитательные</a:t>
          </a:r>
        </a:p>
      </dgm:t>
    </dgm:pt>
    <dgm:pt modelId="{A34BD266-C193-4E2B-9026-47AB3BEA9B7F}" type="parTrans" cxnId="{666C13F5-A747-41B2-AAC6-154DDECCE43B}">
      <dgm:prSet/>
      <dgm:spPr/>
      <dgm:t>
        <a:bodyPr/>
        <a:lstStyle/>
        <a:p>
          <a:endParaRPr lang="ru-RU"/>
        </a:p>
      </dgm:t>
    </dgm:pt>
    <dgm:pt modelId="{D1FB05FC-3E79-44B7-BA03-1EBA375F86EE}" type="sibTrans" cxnId="{666C13F5-A747-41B2-AAC6-154DDECCE43B}">
      <dgm:prSet/>
      <dgm:spPr/>
      <dgm:t>
        <a:bodyPr/>
        <a:lstStyle/>
        <a:p>
          <a:endParaRPr lang="ru-RU"/>
        </a:p>
      </dgm:t>
    </dgm:pt>
    <dgm:pt modelId="{26F0F9CE-C54A-40EE-9565-5602709849F4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Формирование потребности в ежедневных физических упражнений.</a:t>
          </a:r>
        </a:p>
      </dgm:t>
    </dgm:pt>
    <dgm:pt modelId="{AD074F50-373F-4455-98B0-103B0DE1FA9D}" type="parTrans" cxnId="{DC66B19D-F297-4087-8F7C-90086B8D7FEF}">
      <dgm:prSet/>
      <dgm:spPr/>
      <dgm:t>
        <a:bodyPr/>
        <a:lstStyle/>
        <a:p>
          <a:endParaRPr lang="ru-RU"/>
        </a:p>
      </dgm:t>
    </dgm:pt>
    <dgm:pt modelId="{69C40EE1-D120-45E3-A758-347B01191FD9}" type="sibTrans" cxnId="{DC66B19D-F297-4087-8F7C-90086B8D7FEF}">
      <dgm:prSet/>
      <dgm:spPr/>
      <dgm:t>
        <a:bodyPr/>
        <a:lstStyle/>
        <a:p>
          <a:endParaRPr lang="ru-RU"/>
        </a:p>
      </dgm:t>
    </dgm:pt>
    <dgm:pt modelId="{70C73E4B-7A36-4F0B-83EB-3985D2AFB373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Развитие умения; использовать физические упражнения в самостоятельной двигательной деятельности.</a:t>
          </a:r>
        </a:p>
      </dgm:t>
    </dgm:pt>
    <dgm:pt modelId="{261B64EC-4883-4EF9-BC52-408288998229}" type="parTrans" cxnId="{EE8986D1-446D-43D9-B66A-58B58E3148A8}">
      <dgm:prSet/>
      <dgm:spPr/>
      <dgm:t>
        <a:bodyPr/>
        <a:lstStyle/>
        <a:p>
          <a:endParaRPr lang="ru-RU"/>
        </a:p>
      </dgm:t>
    </dgm:pt>
    <dgm:pt modelId="{9AFB45C8-1ECE-40CF-8CA2-2C37D2CB3A32}" type="sibTrans" cxnId="{EE8986D1-446D-43D9-B66A-58B58E3148A8}">
      <dgm:prSet/>
      <dgm:spPr/>
      <dgm:t>
        <a:bodyPr/>
        <a:lstStyle/>
        <a:p>
          <a:endParaRPr lang="ru-RU"/>
        </a:p>
      </dgm:t>
    </dgm:pt>
    <dgm:pt modelId="{B2EC928B-50F4-4C16-8B9B-68567869A8BD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Повышение работоспособности и закаливание.</a:t>
          </a:r>
        </a:p>
      </dgm:t>
    </dgm:pt>
    <dgm:pt modelId="{B9C61379-3C54-454F-8AE4-FFA60DD52BBA}" type="parTrans" cxnId="{82BA3E69-F0B7-438A-A157-7CAF55AF4A6C}">
      <dgm:prSet/>
      <dgm:spPr/>
      <dgm:t>
        <a:bodyPr/>
        <a:lstStyle/>
        <a:p>
          <a:endParaRPr lang="ru-RU"/>
        </a:p>
      </dgm:t>
    </dgm:pt>
    <dgm:pt modelId="{B7073B26-9426-41B4-94D0-06F8F2A8CC54}" type="sibTrans" cxnId="{82BA3E69-F0B7-438A-A157-7CAF55AF4A6C}">
      <dgm:prSet/>
      <dgm:spPr/>
      <dgm:t>
        <a:bodyPr/>
        <a:lstStyle/>
        <a:p>
          <a:endParaRPr lang="ru-RU"/>
        </a:p>
      </dgm:t>
    </dgm:pt>
    <dgm:pt modelId="{01287AA5-2710-495A-ACE6-FBC8CEC6152A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Формирование правильной осанки.</a:t>
          </a:r>
        </a:p>
      </dgm:t>
    </dgm:pt>
    <dgm:pt modelId="{5DE208E2-93FA-4B67-A07D-3C9FBC2A1EF3}" type="parTrans" cxnId="{9EEFA004-C6BA-4194-9EFE-7027875B8875}">
      <dgm:prSet/>
      <dgm:spPr/>
      <dgm:t>
        <a:bodyPr/>
        <a:lstStyle/>
        <a:p>
          <a:endParaRPr lang="ru-RU"/>
        </a:p>
      </dgm:t>
    </dgm:pt>
    <dgm:pt modelId="{5249BEB9-96E3-4168-818D-A4E7F01737B6}" type="sibTrans" cxnId="{9EEFA004-C6BA-4194-9EFE-7027875B8875}">
      <dgm:prSet/>
      <dgm:spPr/>
      <dgm:t>
        <a:bodyPr/>
        <a:lstStyle/>
        <a:p>
          <a:endParaRPr lang="ru-RU"/>
        </a:p>
      </dgm:t>
    </dgm:pt>
    <dgm:pt modelId="{7C2BBC5C-A5FD-4D25-9A67-246A9FAE2667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Обогащение словарного запаса.</a:t>
          </a:r>
        </a:p>
      </dgm:t>
    </dgm:pt>
    <dgm:pt modelId="{B92841A9-231C-47B0-B899-48067726DFF8}" type="parTrans" cxnId="{6E30FF11-979C-48A2-A792-7ED5CD4C71C7}">
      <dgm:prSet/>
      <dgm:spPr/>
      <dgm:t>
        <a:bodyPr/>
        <a:lstStyle/>
        <a:p>
          <a:endParaRPr lang="ru-RU"/>
        </a:p>
      </dgm:t>
    </dgm:pt>
    <dgm:pt modelId="{6A8E46E8-7595-4BF0-8635-40318E04A3C1}" type="sibTrans" cxnId="{6E30FF11-979C-48A2-A792-7ED5CD4C71C7}">
      <dgm:prSet/>
      <dgm:spPr/>
      <dgm:t>
        <a:bodyPr/>
        <a:lstStyle/>
        <a:p>
          <a:endParaRPr lang="ru-RU"/>
        </a:p>
      </dgm:t>
    </dgm:pt>
    <dgm:pt modelId="{8AC72FD0-6378-4B14-93EC-DB3EDC278235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Развитие памяти, мышления, воображения.</a:t>
          </a:r>
        </a:p>
      </dgm:t>
    </dgm:pt>
    <dgm:pt modelId="{41D8DA1F-CFBF-41A1-A759-3BDEEE343650}" type="parTrans" cxnId="{BB5AE77E-F841-489A-B333-D4CE040F52D1}">
      <dgm:prSet/>
      <dgm:spPr/>
      <dgm:t>
        <a:bodyPr/>
        <a:lstStyle/>
        <a:p>
          <a:endParaRPr lang="ru-RU"/>
        </a:p>
      </dgm:t>
    </dgm:pt>
    <dgm:pt modelId="{165DF764-DADC-4EBA-8F48-01F6CF00CD1C}" type="sibTrans" cxnId="{BB5AE77E-F841-489A-B333-D4CE040F52D1}">
      <dgm:prSet/>
      <dgm:spPr/>
      <dgm:t>
        <a:bodyPr/>
        <a:lstStyle/>
        <a:p>
          <a:endParaRPr lang="ru-RU"/>
        </a:p>
      </dgm:t>
    </dgm:pt>
    <dgm:pt modelId="{5826CAB3-D018-431D-A97E-3BE329E5CE28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Воспитание положительных черт характера.</a:t>
          </a:r>
        </a:p>
      </dgm:t>
    </dgm:pt>
    <dgm:pt modelId="{A42122EF-A688-4120-BF2D-1BE8B3147C93}" type="parTrans" cxnId="{FE575720-6A5D-4D22-BFEE-226AE45B873F}">
      <dgm:prSet/>
      <dgm:spPr/>
      <dgm:t>
        <a:bodyPr/>
        <a:lstStyle/>
        <a:p>
          <a:endParaRPr lang="ru-RU"/>
        </a:p>
      </dgm:t>
    </dgm:pt>
    <dgm:pt modelId="{7E703D49-8403-430D-911A-4842C8BC0793}" type="sibTrans" cxnId="{FE575720-6A5D-4D22-BFEE-226AE45B873F}">
      <dgm:prSet/>
      <dgm:spPr/>
      <dgm:t>
        <a:bodyPr/>
        <a:lstStyle/>
        <a:p>
          <a:endParaRPr lang="ru-RU"/>
        </a:p>
      </dgm:t>
    </dgm:pt>
    <dgm:pt modelId="{91F6518B-DF42-41B5-9D24-D7DB2B539FBB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ru-RU" dirty="0"/>
        </a:p>
      </dgm:t>
    </dgm:pt>
    <dgm:pt modelId="{4C321019-F888-4402-B0C9-4B3B494CDEBA}" type="parTrans" cxnId="{99492D2A-BD65-4BAA-A50E-8318B893894C}">
      <dgm:prSet/>
      <dgm:spPr/>
      <dgm:t>
        <a:bodyPr/>
        <a:lstStyle/>
        <a:p>
          <a:endParaRPr lang="ru-RU"/>
        </a:p>
      </dgm:t>
    </dgm:pt>
    <dgm:pt modelId="{049FB7FE-C6EE-4E45-B2D3-B659385CC20A}" type="sibTrans" cxnId="{99492D2A-BD65-4BAA-A50E-8318B893894C}">
      <dgm:prSet/>
      <dgm:spPr/>
      <dgm:t>
        <a:bodyPr/>
        <a:lstStyle/>
        <a:p>
          <a:endParaRPr lang="ru-RU"/>
        </a:p>
      </dgm:t>
    </dgm:pt>
    <dgm:pt modelId="{FCEC7703-BDB0-40B3-B59A-A9D34265F757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Воспитание волевых качеств.</a:t>
          </a:r>
        </a:p>
      </dgm:t>
    </dgm:pt>
    <dgm:pt modelId="{C161B421-853A-4C56-827D-5FF82F4FE2E4}" type="parTrans" cxnId="{9031841C-3724-4442-8312-6760BFBDC5E9}">
      <dgm:prSet/>
      <dgm:spPr/>
      <dgm:t>
        <a:bodyPr/>
        <a:lstStyle/>
        <a:p>
          <a:endParaRPr lang="ru-RU"/>
        </a:p>
      </dgm:t>
    </dgm:pt>
    <dgm:pt modelId="{72AB4C35-5FE1-4668-ADB8-6B4671491497}" type="sibTrans" cxnId="{9031841C-3724-4442-8312-6760BFBDC5E9}">
      <dgm:prSet/>
      <dgm:spPr/>
      <dgm:t>
        <a:bodyPr/>
        <a:lstStyle/>
        <a:p>
          <a:endParaRPr lang="ru-RU"/>
        </a:p>
      </dgm:t>
    </dgm:pt>
    <dgm:pt modelId="{9265578A-E7AB-40CD-9746-2E0561A854B0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Воспитание гигиенических навыков.</a:t>
          </a:r>
        </a:p>
      </dgm:t>
    </dgm:pt>
    <dgm:pt modelId="{A693963F-C6AC-49A4-83B5-5878F2FBC0D6}" type="parTrans" cxnId="{CF985A5B-FF48-4EF4-B341-B6849711FC84}">
      <dgm:prSet/>
      <dgm:spPr/>
      <dgm:t>
        <a:bodyPr/>
        <a:lstStyle/>
        <a:p>
          <a:endParaRPr lang="ru-RU"/>
        </a:p>
      </dgm:t>
    </dgm:pt>
    <dgm:pt modelId="{905A398C-3296-4CAC-9580-2CFE20E13B37}" type="sibTrans" cxnId="{CF985A5B-FF48-4EF4-B341-B6849711FC84}">
      <dgm:prSet/>
      <dgm:spPr/>
      <dgm:t>
        <a:bodyPr/>
        <a:lstStyle/>
        <a:p>
          <a:endParaRPr lang="ru-RU"/>
        </a:p>
      </dgm:t>
    </dgm:pt>
    <dgm:pt modelId="{EC0316F8-7F81-4DC8-8777-7A32C339677D}">
      <dgm:prSet phldrT="[Текст]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dirty="0"/>
            <a:t>Воспитание привычки к самостоятельности.</a:t>
          </a:r>
        </a:p>
      </dgm:t>
    </dgm:pt>
    <dgm:pt modelId="{35A7781F-0F96-4CEC-81CE-74C17C16ABEA}" type="parTrans" cxnId="{660F5248-D1C4-4048-B6E7-AC4412F78C7C}">
      <dgm:prSet/>
      <dgm:spPr/>
      <dgm:t>
        <a:bodyPr/>
        <a:lstStyle/>
        <a:p>
          <a:endParaRPr lang="ru-RU"/>
        </a:p>
      </dgm:t>
    </dgm:pt>
    <dgm:pt modelId="{D6E2B287-A035-4DB8-8C77-805A94AEC8F2}" type="sibTrans" cxnId="{660F5248-D1C4-4048-B6E7-AC4412F78C7C}">
      <dgm:prSet/>
      <dgm:spPr/>
      <dgm:t>
        <a:bodyPr/>
        <a:lstStyle/>
        <a:p>
          <a:endParaRPr lang="ru-RU"/>
        </a:p>
      </dgm:t>
    </dgm:pt>
    <dgm:pt modelId="{C7EF465F-E674-4B9C-BEB0-5673F940D7C4}" type="pres">
      <dgm:prSet presAssocID="{89996970-8258-4385-B766-DE49446351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2D2114-9FA9-4A3A-B217-92E1284042B8}" type="pres">
      <dgm:prSet presAssocID="{368CB952-EE5F-468A-A595-C3C93DFEA10C}" presName="composite" presStyleCnt="0"/>
      <dgm:spPr/>
    </dgm:pt>
    <dgm:pt modelId="{F00643C4-230E-4CB4-9BEC-4AD6D9375727}" type="pres">
      <dgm:prSet presAssocID="{368CB952-EE5F-468A-A595-C3C93DFEA10C}" presName="parTx" presStyleLbl="alignNode1" presStyleIdx="0" presStyleCnt="3" custLinFactNeighborX="-103" custLinFactNeighborY="23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63210-8DA2-4141-AAAF-6892F84EA737}" type="pres">
      <dgm:prSet presAssocID="{368CB952-EE5F-468A-A595-C3C93DFEA10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37653-7B4B-45F4-B5D7-53E6491F2811}" type="pres">
      <dgm:prSet presAssocID="{07C2C711-49FF-462E-8FA0-9646D577548C}" presName="space" presStyleCnt="0"/>
      <dgm:spPr/>
    </dgm:pt>
    <dgm:pt modelId="{51D4321D-4423-4D83-A9DE-3ED71EA5F0B9}" type="pres">
      <dgm:prSet presAssocID="{F41638B3-1EBF-48ED-B4CF-CC277B39AB1B}" presName="composite" presStyleCnt="0"/>
      <dgm:spPr/>
    </dgm:pt>
    <dgm:pt modelId="{E1AEB0D4-9B79-4430-90FB-F6048B9088EF}" type="pres">
      <dgm:prSet presAssocID="{F41638B3-1EBF-48ED-B4CF-CC277B39AB1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ACD57-7C1C-4EEF-9445-90A451FA37DF}" type="pres">
      <dgm:prSet presAssocID="{F41638B3-1EBF-48ED-B4CF-CC277B39AB1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AEF1E-D1F3-4562-B643-37F1ABEF1DBA}" type="pres">
      <dgm:prSet presAssocID="{068A70BB-0BDE-47AD-B0E8-908212B2E5FA}" presName="space" presStyleCnt="0"/>
      <dgm:spPr/>
    </dgm:pt>
    <dgm:pt modelId="{2CF55C18-E935-4A7C-A7D5-507E46821EF5}" type="pres">
      <dgm:prSet presAssocID="{2C8016BF-D83F-4C2F-91F3-74C17BA2D7BA}" presName="composite" presStyleCnt="0"/>
      <dgm:spPr/>
    </dgm:pt>
    <dgm:pt modelId="{AF9169CA-C3B8-4E60-9150-B74095298865}" type="pres">
      <dgm:prSet presAssocID="{2C8016BF-D83F-4C2F-91F3-74C17BA2D7B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51FE7-74E8-4324-8CB6-1AA468D6EF10}" type="pres">
      <dgm:prSet presAssocID="{2C8016BF-D83F-4C2F-91F3-74C17BA2D7BA}" presName="desTx" presStyleLbl="alignAccFollowNode1" presStyleIdx="2" presStyleCnt="3" custLinFactNeighborX="2779" custLinFactNeighborY="-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7CD91D-D54D-4EC8-AE06-7B35FED73399}" type="presOf" srcId="{89996970-8258-4385-B766-DE4944635164}" destId="{C7EF465F-E674-4B9C-BEB0-5673F940D7C4}" srcOrd="0" destOrd="0" presId="urn:microsoft.com/office/officeart/2005/8/layout/hList1"/>
    <dgm:cxn modelId="{9031841C-3724-4442-8312-6760BFBDC5E9}" srcId="{2C8016BF-D83F-4C2F-91F3-74C17BA2D7BA}" destId="{FCEC7703-BDB0-40B3-B59A-A9D34265F757}" srcOrd="3" destOrd="0" parTransId="{C161B421-853A-4C56-827D-5FF82F4FE2E4}" sibTransId="{72AB4C35-5FE1-4668-ADB8-6B4671491497}"/>
    <dgm:cxn modelId="{3E3EA583-E8DA-4924-B104-6A66E1D55E02}" type="presOf" srcId="{2C8016BF-D83F-4C2F-91F3-74C17BA2D7BA}" destId="{AF9169CA-C3B8-4E60-9150-B74095298865}" srcOrd="0" destOrd="0" presId="urn:microsoft.com/office/officeart/2005/8/layout/hList1"/>
    <dgm:cxn modelId="{9549F8D8-95BA-4F09-B05C-6A790953D340}" type="presOf" srcId="{70C73E4B-7A36-4F0B-83EB-3985D2AFB373}" destId="{8ED51FE7-74E8-4324-8CB6-1AA468D6EF10}" srcOrd="0" destOrd="1" presId="urn:microsoft.com/office/officeart/2005/8/layout/hList1"/>
    <dgm:cxn modelId="{812F9682-C15D-4240-9B72-4060AF1AD474}" type="presOf" srcId="{DD37202F-A07E-4191-B055-74B26735F2BE}" destId="{31CACD57-7C1C-4EEF-9445-90A451FA37DF}" srcOrd="0" destOrd="0" presId="urn:microsoft.com/office/officeart/2005/8/layout/hList1"/>
    <dgm:cxn modelId="{82BA3E69-F0B7-438A-A157-7CAF55AF4A6C}" srcId="{368CB952-EE5F-468A-A595-C3C93DFEA10C}" destId="{B2EC928B-50F4-4C16-8B9B-68567869A8BD}" srcOrd="2" destOrd="0" parTransId="{B9C61379-3C54-454F-8AE4-FFA60DD52BBA}" sibTransId="{B7073B26-9426-41B4-94D0-06F8F2A8CC54}"/>
    <dgm:cxn modelId="{B64D36F7-1321-413D-9C0B-D607D545D3D2}" type="presOf" srcId="{5826CAB3-D018-431D-A97E-3BE329E5CE28}" destId="{8ED51FE7-74E8-4324-8CB6-1AA468D6EF10}" srcOrd="0" destOrd="2" presId="urn:microsoft.com/office/officeart/2005/8/layout/hList1"/>
    <dgm:cxn modelId="{9EEFA004-C6BA-4194-9EFE-7027875B8875}" srcId="{368CB952-EE5F-468A-A595-C3C93DFEA10C}" destId="{01287AA5-2710-495A-ACE6-FBC8CEC6152A}" srcOrd="3" destOrd="0" parTransId="{5DE208E2-93FA-4B67-A07D-3C9FBC2A1EF3}" sibTransId="{5249BEB9-96E3-4168-818D-A4E7F01737B6}"/>
    <dgm:cxn modelId="{188AB287-CE54-4E85-952C-776356735B5D}" srcId="{368CB952-EE5F-468A-A595-C3C93DFEA10C}" destId="{A5777351-EB58-4D0F-87A5-C3AB9A563C09}" srcOrd="0" destOrd="0" parTransId="{553B5E2A-E1ED-46D6-A0F9-7977121C2287}" sibTransId="{90430301-884B-43C0-9901-6AA3DC74152C}"/>
    <dgm:cxn modelId="{9E1A9CB2-73E6-4A71-95BA-0F61A61472EC}" type="presOf" srcId="{FCEC7703-BDB0-40B3-B59A-A9D34265F757}" destId="{8ED51FE7-74E8-4324-8CB6-1AA468D6EF10}" srcOrd="0" destOrd="3" presId="urn:microsoft.com/office/officeart/2005/8/layout/hList1"/>
    <dgm:cxn modelId="{BB5AE77E-F841-489A-B333-D4CE040F52D1}" srcId="{F41638B3-1EBF-48ED-B4CF-CC277B39AB1B}" destId="{8AC72FD0-6378-4B14-93EC-DB3EDC278235}" srcOrd="3" destOrd="0" parTransId="{41D8DA1F-CFBF-41A1-A759-3BDEEE343650}" sibTransId="{165DF764-DADC-4EBA-8F48-01F6CF00CD1C}"/>
    <dgm:cxn modelId="{6749A66A-E71B-40AC-A15F-A6051D2FF607}" srcId="{F41638B3-1EBF-48ED-B4CF-CC277B39AB1B}" destId="{DD37202F-A07E-4191-B055-74B26735F2BE}" srcOrd="0" destOrd="0" parTransId="{2B16F655-78CF-43D7-9477-7DAD2A093EBB}" sibTransId="{6E20FE74-41F5-464F-B3E6-DF5F14DC2683}"/>
    <dgm:cxn modelId="{C4DBAA43-618C-48E1-9564-F083B2CBB59B}" type="presOf" srcId="{01287AA5-2710-495A-ACE6-FBC8CEC6152A}" destId="{B9B63210-8DA2-4141-AAAF-6892F84EA737}" srcOrd="0" destOrd="3" presId="urn:microsoft.com/office/officeart/2005/8/layout/hList1"/>
    <dgm:cxn modelId="{EE8986D1-446D-43D9-B66A-58B58E3148A8}" srcId="{2C8016BF-D83F-4C2F-91F3-74C17BA2D7BA}" destId="{70C73E4B-7A36-4F0B-83EB-3985D2AFB373}" srcOrd="1" destOrd="0" parTransId="{261B64EC-4883-4EF9-BC52-408288998229}" sibTransId="{9AFB45C8-1ECE-40CF-8CA2-2C37D2CB3A32}"/>
    <dgm:cxn modelId="{CF985A5B-FF48-4EF4-B341-B6849711FC84}" srcId="{2C8016BF-D83F-4C2F-91F3-74C17BA2D7BA}" destId="{9265578A-E7AB-40CD-9746-2E0561A854B0}" srcOrd="4" destOrd="0" parTransId="{A693963F-C6AC-49A4-83B5-5878F2FBC0D6}" sibTransId="{905A398C-3296-4CAC-9580-2CFE20E13B37}"/>
    <dgm:cxn modelId="{FE575720-6A5D-4D22-BFEE-226AE45B873F}" srcId="{2C8016BF-D83F-4C2F-91F3-74C17BA2D7BA}" destId="{5826CAB3-D018-431D-A97E-3BE329E5CE28}" srcOrd="2" destOrd="0" parTransId="{A42122EF-A688-4120-BF2D-1BE8B3147C93}" sibTransId="{7E703D49-8403-430D-911A-4842C8BC0793}"/>
    <dgm:cxn modelId="{A3A305A0-9BF7-4F0D-8399-B411D7F70426}" srcId="{89996970-8258-4385-B766-DE4944635164}" destId="{F41638B3-1EBF-48ED-B4CF-CC277B39AB1B}" srcOrd="1" destOrd="0" parTransId="{3569F189-6FEC-436B-B97D-51EF75A21442}" sibTransId="{068A70BB-0BDE-47AD-B0E8-908212B2E5FA}"/>
    <dgm:cxn modelId="{03EC50F9-7134-4D58-B265-88BBE25B4D6B}" type="presOf" srcId="{D7FD05B9-AD34-46D5-9866-AF9185CA1C1C}" destId="{B9B63210-8DA2-4141-AAAF-6892F84EA737}" srcOrd="0" destOrd="1" presId="urn:microsoft.com/office/officeart/2005/8/layout/hList1"/>
    <dgm:cxn modelId="{F10D6C2A-0FAC-495E-BF8A-3A28D7D1C741}" type="presOf" srcId="{F41638B3-1EBF-48ED-B4CF-CC277B39AB1B}" destId="{E1AEB0D4-9B79-4430-90FB-F6048B9088EF}" srcOrd="0" destOrd="0" presId="urn:microsoft.com/office/officeart/2005/8/layout/hList1"/>
    <dgm:cxn modelId="{DC66B19D-F297-4087-8F7C-90086B8D7FEF}" srcId="{2C8016BF-D83F-4C2F-91F3-74C17BA2D7BA}" destId="{26F0F9CE-C54A-40EE-9565-5602709849F4}" srcOrd="0" destOrd="0" parTransId="{AD074F50-373F-4455-98B0-103B0DE1FA9D}" sibTransId="{69C40EE1-D120-45E3-A758-347B01191FD9}"/>
    <dgm:cxn modelId="{301D8187-59C2-4849-9316-B38D54491B01}" type="presOf" srcId="{91F6518B-DF42-41B5-9D24-D7DB2B539FBB}" destId="{8ED51FE7-74E8-4324-8CB6-1AA468D6EF10}" srcOrd="0" destOrd="6" presId="urn:microsoft.com/office/officeart/2005/8/layout/hList1"/>
    <dgm:cxn modelId="{5C890333-73B0-4EF9-8138-2983C078B9D1}" type="presOf" srcId="{B2EC928B-50F4-4C16-8B9B-68567869A8BD}" destId="{B9B63210-8DA2-4141-AAAF-6892F84EA737}" srcOrd="0" destOrd="2" presId="urn:microsoft.com/office/officeart/2005/8/layout/hList1"/>
    <dgm:cxn modelId="{9B94A724-B7CE-41ED-BCF8-C42EB8249691}" srcId="{89996970-8258-4385-B766-DE4944635164}" destId="{368CB952-EE5F-468A-A595-C3C93DFEA10C}" srcOrd="0" destOrd="0" parTransId="{E1FD87C2-3DFB-4645-8334-1F24585C25D1}" sibTransId="{07C2C711-49FF-462E-8FA0-9646D577548C}"/>
    <dgm:cxn modelId="{DF53AD94-4446-42D4-B280-D043702F7DAC}" type="presOf" srcId="{8AC72FD0-6378-4B14-93EC-DB3EDC278235}" destId="{31CACD57-7C1C-4EEF-9445-90A451FA37DF}" srcOrd="0" destOrd="3" presId="urn:microsoft.com/office/officeart/2005/8/layout/hList1"/>
    <dgm:cxn modelId="{6E30FF11-979C-48A2-A792-7ED5CD4C71C7}" srcId="{F41638B3-1EBF-48ED-B4CF-CC277B39AB1B}" destId="{7C2BBC5C-A5FD-4D25-9A67-246A9FAE2667}" srcOrd="2" destOrd="0" parTransId="{B92841A9-231C-47B0-B899-48067726DFF8}" sibTransId="{6A8E46E8-7595-4BF0-8635-40318E04A3C1}"/>
    <dgm:cxn modelId="{B1508811-8B32-485A-A1A0-B749A2EA4C31}" srcId="{F41638B3-1EBF-48ED-B4CF-CC277B39AB1B}" destId="{40417BFE-3D3D-4743-8DB0-2DDEF0B7DC15}" srcOrd="1" destOrd="0" parTransId="{CB395561-E344-4EC5-8FE6-98B359E2B82D}" sibTransId="{D21D5C0F-F281-459A-9CFA-73D29174B807}"/>
    <dgm:cxn modelId="{97CB3953-88CE-4223-B1C0-15815747C342}" type="presOf" srcId="{26F0F9CE-C54A-40EE-9565-5602709849F4}" destId="{8ED51FE7-74E8-4324-8CB6-1AA468D6EF10}" srcOrd="0" destOrd="0" presId="urn:microsoft.com/office/officeart/2005/8/layout/hList1"/>
    <dgm:cxn modelId="{4C84A358-3EC2-494F-A18E-836E0F4FFABB}" type="presOf" srcId="{7C2BBC5C-A5FD-4D25-9A67-246A9FAE2667}" destId="{31CACD57-7C1C-4EEF-9445-90A451FA37DF}" srcOrd="0" destOrd="2" presId="urn:microsoft.com/office/officeart/2005/8/layout/hList1"/>
    <dgm:cxn modelId="{660F5248-D1C4-4048-B6E7-AC4412F78C7C}" srcId="{2C8016BF-D83F-4C2F-91F3-74C17BA2D7BA}" destId="{EC0316F8-7F81-4DC8-8777-7A32C339677D}" srcOrd="5" destOrd="0" parTransId="{35A7781F-0F96-4CEC-81CE-74C17C16ABEA}" sibTransId="{D6E2B287-A035-4DB8-8C77-805A94AEC8F2}"/>
    <dgm:cxn modelId="{AF4F02DF-2FD9-430F-BA9C-83FFC94D02B0}" type="presOf" srcId="{40417BFE-3D3D-4743-8DB0-2DDEF0B7DC15}" destId="{31CACD57-7C1C-4EEF-9445-90A451FA37DF}" srcOrd="0" destOrd="1" presId="urn:microsoft.com/office/officeart/2005/8/layout/hList1"/>
    <dgm:cxn modelId="{64141DBB-C4D2-4216-9168-D62B4C01DF43}" type="presOf" srcId="{9265578A-E7AB-40CD-9746-2E0561A854B0}" destId="{8ED51FE7-74E8-4324-8CB6-1AA468D6EF10}" srcOrd="0" destOrd="4" presId="urn:microsoft.com/office/officeart/2005/8/layout/hList1"/>
    <dgm:cxn modelId="{A8638C72-EBA0-4FC9-A381-ADE49D661727}" type="presOf" srcId="{A5777351-EB58-4D0F-87A5-C3AB9A563C09}" destId="{B9B63210-8DA2-4141-AAAF-6892F84EA737}" srcOrd="0" destOrd="0" presId="urn:microsoft.com/office/officeart/2005/8/layout/hList1"/>
    <dgm:cxn modelId="{4A6B62B1-1CB4-4029-8F0E-7942CFE4D963}" type="presOf" srcId="{EC0316F8-7F81-4DC8-8777-7A32C339677D}" destId="{8ED51FE7-74E8-4324-8CB6-1AA468D6EF10}" srcOrd="0" destOrd="5" presId="urn:microsoft.com/office/officeart/2005/8/layout/hList1"/>
    <dgm:cxn modelId="{666C13F5-A747-41B2-AAC6-154DDECCE43B}" srcId="{89996970-8258-4385-B766-DE4944635164}" destId="{2C8016BF-D83F-4C2F-91F3-74C17BA2D7BA}" srcOrd="2" destOrd="0" parTransId="{A34BD266-C193-4E2B-9026-47AB3BEA9B7F}" sibTransId="{D1FB05FC-3E79-44B7-BA03-1EBA375F86EE}"/>
    <dgm:cxn modelId="{F7FF75F9-1515-4CF7-9DBF-1582A93FD3A3}" type="presOf" srcId="{368CB952-EE5F-468A-A595-C3C93DFEA10C}" destId="{F00643C4-230E-4CB4-9BEC-4AD6D9375727}" srcOrd="0" destOrd="0" presId="urn:microsoft.com/office/officeart/2005/8/layout/hList1"/>
    <dgm:cxn modelId="{99492D2A-BD65-4BAA-A50E-8318B893894C}" srcId="{2C8016BF-D83F-4C2F-91F3-74C17BA2D7BA}" destId="{91F6518B-DF42-41B5-9D24-D7DB2B539FBB}" srcOrd="6" destOrd="0" parTransId="{4C321019-F888-4402-B0C9-4B3B494CDEBA}" sibTransId="{049FB7FE-C6EE-4E45-B2D3-B659385CC20A}"/>
    <dgm:cxn modelId="{CF2B0D51-C47E-4A33-B3FB-7AFB7E3D4A4F}" srcId="{368CB952-EE5F-468A-A595-C3C93DFEA10C}" destId="{D7FD05B9-AD34-46D5-9866-AF9185CA1C1C}" srcOrd="1" destOrd="0" parTransId="{36154896-ABFC-4690-9216-04F0EFBF6D97}" sibTransId="{7A2F960A-D6A4-42E4-AC80-2E3345D1E8EC}"/>
    <dgm:cxn modelId="{77ABBA0A-B1D7-44BF-A898-4576DA498E37}" type="presParOf" srcId="{C7EF465F-E674-4B9C-BEB0-5673F940D7C4}" destId="{9A2D2114-9FA9-4A3A-B217-92E1284042B8}" srcOrd="0" destOrd="0" presId="urn:microsoft.com/office/officeart/2005/8/layout/hList1"/>
    <dgm:cxn modelId="{301B9FCF-6F89-4F77-B1F5-5769C69A8133}" type="presParOf" srcId="{9A2D2114-9FA9-4A3A-B217-92E1284042B8}" destId="{F00643C4-230E-4CB4-9BEC-4AD6D9375727}" srcOrd="0" destOrd="0" presId="urn:microsoft.com/office/officeart/2005/8/layout/hList1"/>
    <dgm:cxn modelId="{9D798E8B-5CBA-4698-8485-F26020C1018D}" type="presParOf" srcId="{9A2D2114-9FA9-4A3A-B217-92E1284042B8}" destId="{B9B63210-8DA2-4141-AAAF-6892F84EA737}" srcOrd="1" destOrd="0" presId="urn:microsoft.com/office/officeart/2005/8/layout/hList1"/>
    <dgm:cxn modelId="{A1813BD7-2F06-4C55-8376-E97794678D62}" type="presParOf" srcId="{C7EF465F-E674-4B9C-BEB0-5673F940D7C4}" destId="{32F37653-7B4B-45F4-B5D7-53E6491F2811}" srcOrd="1" destOrd="0" presId="urn:microsoft.com/office/officeart/2005/8/layout/hList1"/>
    <dgm:cxn modelId="{9C11C827-3FFA-4A1C-AD85-138E8FC12255}" type="presParOf" srcId="{C7EF465F-E674-4B9C-BEB0-5673F940D7C4}" destId="{51D4321D-4423-4D83-A9DE-3ED71EA5F0B9}" srcOrd="2" destOrd="0" presId="urn:microsoft.com/office/officeart/2005/8/layout/hList1"/>
    <dgm:cxn modelId="{5943DC8B-9B44-4E60-8D2B-1EE0C331EA17}" type="presParOf" srcId="{51D4321D-4423-4D83-A9DE-3ED71EA5F0B9}" destId="{E1AEB0D4-9B79-4430-90FB-F6048B9088EF}" srcOrd="0" destOrd="0" presId="urn:microsoft.com/office/officeart/2005/8/layout/hList1"/>
    <dgm:cxn modelId="{A1D3F8E4-DAB8-403C-98F5-6CEF6EDB6ABF}" type="presParOf" srcId="{51D4321D-4423-4D83-A9DE-3ED71EA5F0B9}" destId="{31CACD57-7C1C-4EEF-9445-90A451FA37DF}" srcOrd="1" destOrd="0" presId="urn:microsoft.com/office/officeart/2005/8/layout/hList1"/>
    <dgm:cxn modelId="{6861CB5D-EED3-4CB5-88E5-8B947EFFE42E}" type="presParOf" srcId="{C7EF465F-E674-4B9C-BEB0-5673F940D7C4}" destId="{4F5AEF1E-D1F3-4562-B643-37F1ABEF1DBA}" srcOrd="3" destOrd="0" presId="urn:microsoft.com/office/officeart/2005/8/layout/hList1"/>
    <dgm:cxn modelId="{AD3DCEEE-1758-4445-A084-B87D7F92B53C}" type="presParOf" srcId="{C7EF465F-E674-4B9C-BEB0-5673F940D7C4}" destId="{2CF55C18-E935-4A7C-A7D5-507E46821EF5}" srcOrd="4" destOrd="0" presId="urn:microsoft.com/office/officeart/2005/8/layout/hList1"/>
    <dgm:cxn modelId="{C11527D7-B15D-40C3-A72F-B29A9A412057}" type="presParOf" srcId="{2CF55C18-E935-4A7C-A7D5-507E46821EF5}" destId="{AF9169CA-C3B8-4E60-9150-B74095298865}" srcOrd="0" destOrd="0" presId="urn:microsoft.com/office/officeart/2005/8/layout/hList1"/>
    <dgm:cxn modelId="{61C32DC1-C9C6-4160-B0B1-D88FE012BC4F}" type="presParOf" srcId="{2CF55C18-E935-4A7C-A7D5-507E46821EF5}" destId="{8ED51FE7-74E8-4324-8CB6-1AA468D6EF1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643C4-230E-4CB4-9BEC-4AD6D9375727}">
      <dsp:nvSpPr>
        <dsp:cNvPr id="0" name=""/>
        <dsp:cNvSpPr/>
      </dsp:nvSpPr>
      <dsp:spPr>
        <a:xfrm>
          <a:off x="0" y="300079"/>
          <a:ext cx="3052576" cy="532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Оздоровительная</a:t>
          </a:r>
        </a:p>
      </dsp:txBody>
      <dsp:txXfrm>
        <a:off x="0" y="300079"/>
        <a:ext cx="3052576" cy="532071"/>
      </dsp:txXfrm>
    </dsp:sp>
    <dsp:sp modelId="{B9B63210-8DA2-4141-AAAF-6892F84EA737}">
      <dsp:nvSpPr>
        <dsp:cNvPr id="0" name=""/>
        <dsp:cNvSpPr/>
      </dsp:nvSpPr>
      <dsp:spPr>
        <a:xfrm>
          <a:off x="3130" y="819828"/>
          <a:ext cx="3052576" cy="4048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Охрана жизни и укрепление здоровья.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Всестороннее физическое совершенствование функций организма.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Повышение работоспособности и закаливание.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Формирование правильной осанки.</a:t>
          </a:r>
        </a:p>
      </dsp:txBody>
      <dsp:txXfrm>
        <a:off x="3130" y="819828"/>
        <a:ext cx="3052576" cy="4048875"/>
      </dsp:txXfrm>
    </dsp:sp>
    <dsp:sp modelId="{E1AEB0D4-9B79-4430-90FB-F6048B9088EF}">
      <dsp:nvSpPr>
        <dsp:cNvPr id="0" name=""/>
        <dsp:cNvSpPr/>
      </dsp:nvSpPr>
      <dsp:spPr>
        <a:xfrm>
          <a:off x="3483068" y="287757"/>
          <a:ext cx="3052576" cy="532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Образовательная</a:t>
          </a:r>
        </a:p>
      </dsp:txBody>
      <dsp:txXfrm>
        <a:off x="3483068" y="287757"/>
        <a:ext cx="3052576" cy="532071"/>
      </dsp:txXfrm>
    </dsp:sp>
    <dsp:sp modelId="{31CACD57-7C1C-4EEF-9445-90A451FA37DF}">
      <dsp:nvSpPr>
        <dsp:cNvPr id="0" name=""/>
        <dsp:cNvSpPr/>
      </dsp:nvSpPr>
      <dsp:spPr>
        <a:xfrm>
          <a:off x="3483068" y="819828"/>
          <a:ext cx="3052576" cy="4048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Формирование двигательных умений и навыков.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Развитие двигательных способностей (функции равновесия, координация движений)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Обогащение словарного запаса.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Развитие памяти, мышления, воображения.</a:t>
          </a:r>
        </a:p>
      </dsp:txBody>
      <dsp:txXfrm>
        <a:off x="3483068" y="819828"/>
        <a:ext cx="3052576" cy="4048875"/>
      </dsp:txXfrm>
    </dsp:sp>
    <dsp:sp modelId="{AF9169CA-C3B8-4E60-9150-B74095298865}">
      <dsp:nvSpPr>
        <dsp:cNvPr id="0" name=""/>
        <dsp:cNvSpPr/>
      </dsp:nvSpPr>
      <dsp:spPr>
        <a:xfrm>
          <a:off x="6963005" y="287757"/>
          <a:ext cx="3052576" cy="5320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Воспитательные</a:t>
          </a:r>
        </a:p>
      </dsp:txBody>
      <dsp:txXfrm>
        <a:off x="6963005" y="287757"/>
        <a:ext cx="3052576" cy="532071"/>
      </dsp:txXfrm>
    </dsp:sp>
    <dsp:sp modelId="{8ED51FE7-74E8-4324-8CB6-1AA468D6EF10}">
      <dsp:nvSpPr>
        <dsp:cNvPr id="0" name=""/>
        <dsp:cNvSpPr/>
      </dsp:nvSpPr>
      <dsp:spPr>
        <a:xfrm>
          <a:off x="6966136" y="798936"/>
          <a:ext cx="3052576" cy="4048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Формирование потребности в ежедневных физических упражнений.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Развитие умения; использовать физические упражнения в самостоятельной двигательной деятельности.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Воспитание положительных черт характера.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Воспитание волевых качеств.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Воспитание гигиенических навыков.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Воспитание привычки к самостоятельности.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6966136" y="798936"/>
        <a:ext cx="3052576" cy="4048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3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7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13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42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87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314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853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922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66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04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6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86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69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2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56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46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88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73467E-9F73-4249-90C4-10F29F23D1CE}" type="datetimeFigureOut">
              <a:rPr lang="ru-RU" smtClean="0"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6A2561-121D-4858-8425-8C0EF396B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55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D42A948-42DD-4BE2-8543-54E0B71D8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99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Проект на тему &lt;&lt;Школа полезных привычек&gt;&gt;</a:t>
            </a:r>
            <a:br>
              <a:rPr lang="ru-RU" sz="3600" dirty="0"/>
            </a:br>
            <a:r>
              <a:rPr lang="ru-RU" sz="3600" dirty="0"/>
              <a:t>средняя группа «Астра»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3A771BAB-3784-48CC-85AB-AD443FC27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11738"/>
            <a:ext cx="9144000" cy="1655762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 fontScale="92500"/>
          </a:bodyPr>
          <a:lstStyle/>
          <a:p>
            <a:pPr algn="r"/>
            <a:endParaRPr lang="ru-RU" dirty="0" smtClean="0"/>
          </a:p>
          <a:p>
            <a:pPr algn="r"/>
            <a:r>
              <a:rPr lang="ru-RU" dirty="0" smtClean="0"/>
              <a:t>Проект </a:t>
            </a:r>
            <a:r>
              <a:rPr lang="ru-RU" dirty="0"/>
              <a:t>разработали </a:t>
            </a:r>
            <a:r>
              <a:rPr lang="ru-RU" dirty="0" smtClean="0"/>
              <a:t>воспитатель: </a:t>
            </a:r>
          </a:p>
          <a:p>
            <a:pPr algn="r"/>
            <a:r>
              <a:rPr lang="ru-RU" dirty="0" smtClean="0"/>
              <a:t>Коровина </a:t>
            </a:r>
            <a:r>
              <a:rPr lang="ru-RU" dirty="0"/>
              <a:t>Л.В</a:t>
            </a:r>
          </a:p>
          <a:p>
            <a:pPr algn="ctr"/>
            <a:r>
              <a:rPr lang="ru-RU" dirty="0"/>
              <a:t>Октябрь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127" y="2256661"/>
            <a:ext cx="4041569" cy="275507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338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24F0D4C-E272-4A6F-95B1-FF305BBC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297" y="261595"/>
            <a:ext cx="7496631" cy="1237268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Здоровое питание.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0197" y="2138466"/>
            <a:ext cx="3698946" cy="4369212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  <a:scene3d>
            <a:camera prst="obliqueBottomRigh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396" y="2138466"/>
            <a:ext cx="3907847" cy="4369212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6894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7FE8A0-C338-47ED-87A8-F530FC8A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068" y="685800"/>
            <a:ext cx="8716490" cy="1256122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Физминутки и пальчиковая гимнастика       на занятиях.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067" y="2438398"/>
            <a:ext cx="3633849" cy="387098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205" y="2438398"/>
            <a:ext cx="3681352" cy="387098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295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5B34A6-5E19-488D-89DD-9DAA0A83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25" y="339227"/>
            <a:ext cx="7308096" cy="1114720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Здоровый сон.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564" y="2090057"/>
            <a:ext cx="3681350" cy="387135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678" y="2090057"/>
            <a:ext cx="3670237" cy="387135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87711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6C2E4F-2B46-4039-AF50-3110C38A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008" y="486582"/>
            <a:ext cx="8308451" cy="765928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Закаливающие процедуры после сна.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1937" y="1851066"/>
            <a:ext cx="3394397" cy="440723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5" y="1851066"/>
            <a:ext cx="3575339" cy="440723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1242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031407-DB8E-42C3-8633-1455C897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28" y="0"/>
            <a:ext cx="7107936" cy="1016611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Организационная обучающая деятельность (занятия).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1854" y="3808021"/>
            <a:ext cx="2730338" cy="29757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318" y="3808021"/>
            <a:ext cx="2758435" cy="29757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599" y="3808021"/>
            <a:ext cx="2827626" cy="29757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855" y="214860"/>
            <a:ext cx="2730338" cy="340588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990" y="1189290"/>
            <a:ext cx="2758434" cy="243145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599" y="1203886"/>
            <a:ext cx="2785915" cy="241686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0493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128" y="88957"/>
            <a:ext cx="2744110" cy="286799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18" y="86526"/>
            <a:ext cx="2974849" cy="287042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083734-F140-4CDE-8122-F3EB2126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615" y="2454973"/>
            <a:ext cx="10018713" cy="1752599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/>
                </a:solidFill>
              </a:rPr>
              <a:t>Прогулка.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27" y="86526"/>
            <a:ext cx="3724764" cy="345714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128" y="3067542"/>
            <a:ext cx="2073308" cy="361739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023" y="3823853"/>
            <a:ext cx="2349156" cy="286108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766" y="3823853"/>
            <a:ext cx="2771194" cy="286108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2664" y="3823853"/>
            <a:ext cx="2641628" cy="286108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0180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F02954-B898-46C3-9A6B-A75D1B75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237" y="364816"/>
            <a:ext cx="9224538" cy="1585587"/>
          </a:xfr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Двигательная деятельность на музыкальных занятиях.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333" y="2212629"/>
            <a:ext cx="3154350" cy="373380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239044-0CFC-4F36-A29B-874E03F7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662" y="2212629"/>
            <a:ext cx="3154350" cy="373380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4CE04C-73D3-4FC2-9CD2-201E25C88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997" y="2759382"/>
            <a:ext cx="2800351" cy="373380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109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719" y="115783"/>
            <a:ext cx="2468751" cy="20995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9EF93-4F2E-46CF-A59C-3BF3BA01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6801850" cy="1529499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b="1" dirty="0"/>
              <a:t>         </a:t>
            </a:r>
            <a:r>
              <a:rPr lang="ru-RU" b="1" dirty="0">
                <a:solidFill>
                  <a:schemeClr val="tx1"/>
                </a:solidFill>
              </a:rPr>
              <a:t>  Работа с родителями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C3784B-FBA5-4E4A-8889-050A22257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Подбор литературы по физическому воспитанию.</a:t>
            </a:r>
          </a:p>
          <a:p>
            <a:r>
              <a:rPr lang="ru-RU" dirty="0"/>
              <a:t>Сборник подвижных игр для детей средней группы.</a:t>
            </a:r>
          </a:p>
          <a:p>
            <a:r>
              <a:rPr lang="ru-RU" dirty="0"/>
              <a:t>Рекомендации и консультации для родителей по </a:t>
            </a:r>
          </a:p>
          <a:p>
            <a:pPr marL="0" indent="0">
              <a:buNone/>
            </a:pPr>
            <a:r>
              <a:rPr lang="ru-RU" dirty="0"/>
              <a:t>    физическому воспитанию ребенка.</a:t>
            </a:r>
          </a:p>
          <a:p>
            <a:r>
              <a:rPr lang="ru-RU" dirty="0"/>
              <a:t>Рекомендации по двигательной активности дома.</a:t>
            </a:r>
          </a:p>
          <a:p>
            <a:r>
              <a:rPr lang="ru-RU" dirty="0"/>
              <a:t>Рекомендации по проведению прогулки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719" y="2215299"/>
            <a:ext cx="2468751" cy="2332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719" y="4547615"/>
            <a:ext cx="2468751" cy="23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6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0577" y="1"/>
            <a:ext cx="10448544" cy="694943"/>
          </a:xfr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txBody>
          <a:bodyPr>
            <a:normAutofit fontScale="90000"/>
          </a:bodyPr>
          <a:lstStyle/>
          <a:p>
            <a:r>
              <a:rPr lang="ru-RU" dirty="0"/>
              <a:t>Этапы реализации проекта</a:t>
            </a:r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764317"/>
              </p:ext>
            </p:extLst>
          </p:nvPr>
        </p:nvGraphicFramePr>
        <p:xfrm>
          <a:off x="1560577" y="694944"/>
          <a:ext cx="10448544" cy="616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136">
                  <a:extLst>
                    <a:ext uri="{9D8B030D-6E8A-4147-A177-3AD203B41FA5}">
                      <a16:colId xmlns:a16="http://schemas.microsoft.com/office/drawing/2014/main" xmlns="" val="970790081"/>
                    </a:ext>
                  </a:extLst>
                </a:gridCol>
                <a:gridCol w="2612136">
                  <a:extLst>
                    <a:ext uri="{9D8B030D-6E8A-4147-A177-3AD203B41FA5}">
                      <a16:colId xmlns:a16="http://schemas.microsoft.com/office/drawing/2014/main" xmlns="" val="1109211759"/>
                    </a:ext>
                  </a:extLst>
                </a:gridCol>
                <a:gridCol w="2612136">
                  <a:extLst>
                    <a:ext uri="{9D8B030D-6E8A-4147-A177-3AD203B41FA5}">
                      <a16:colId xmlns:a16="http://schemas.microsoft.com/office/drawing/2014/main" xmlns="" val="3585059694"/>
                    </a:ext>
                  </a:extLst>
                </a:gridCol>
                <a:gridCol w="2612136">
                  <a:extLst>
                    <a:ext uri="{9D8B030D-6E8A-4147-A177-3AD203B41FA5}">
                      <a16:colId xmlns:a16="http://schemas.microsoft.com/office/drawing/2014/main" xmlns="" val="2501505990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Подготовительный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Диагностический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Основной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Итоговый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418048"/>
                  </a:ext>
                </a:extLst>
              </a:tr>
              <a:tr h="5792313">
                <a:tc>
                  <a:txBody>
                    <a:bodyPr/>
                    <a:lstStyle/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Изучить психолого-педагогическую и методическую литературу по данной теме;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*Подобрать диагностический инструментарий, разработать мониторинг;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Разработать систему работы с детьми, родителями, педагогами, направленную на формирование основ здорового образа жизни у детей 4-5 лет посредством проектной деятельности;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Подобрать практический материал для работы с родителями и детьми;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Провести первое родительское собрание по теме: «Проектная деятельность – как средство формирование основ здорового образа жизни у детей 4-5 лет»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*Выявить уровень представления детей о частях тела, органах человека и их функциях.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*Выявить уровень сформированности представлений о способах сохранения и укрепления здоровья, о факторах, влияющих на здоровье человека.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*Выявить уровень сформированности представлений о заболеваниях, причинах их возникновения и мерах профилактики</a:t>
                      </a:r>
                    </a:p>
                    <a:p>
                      <a:pPr algn="just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*Организовать и провести мероприятия, конкурсы, досуги, занятия согласно перспективному плану работы с родителями и детьми;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Провести беседы, консультации, выпустить памятки для родителей и детей;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Организовать совместные выставки;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Провести тренинги, мастер классы для родителей: дыхательная гимнастика, гимнастика для глаз, точечный массаж, «Гимнастика маленьких волшебников» и др.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Учить родителей работать с практическим материалом по формированию у детей привычек здорового образа жизни (игры и упражнения);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Знакомить родителей с системой работы по формированию привычек здорового образа жизни.</a:t>
                      </a:r>
                    </a:p>
                    <a:p>
                      <a:pPr algn="just"/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Выявить уровень представлений о человеке и его здоровье у детей 4-5 лет посредством диагностического обследования, после проведения различных форм и методов работы;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Выявить эффективность проектной деятельности для формирования основ здорового образа жизни у детей 4-5 лет;</a:t>
                      </a:r>
                    </a:p>
                    <a:p>
                      <a:pPr algn="just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Определить перспективы дальнейшего развития проекта.</a:t>
                      </a:r>
                    </a:p>
                    <a:p>
                      <a:pPr algn="just"/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384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86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999" y="0"/>
            <a:ext cx="10329737" cy="999744"/>
          </a:xfr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Мероприятия </a:t>
            </a:r>
            <a:br>
              <a:rPr lang="ru-RU" dirty="0" smtClean="0"/>
            </a:br>
            <a:r>
              <a:rPr lang="ru-RU" dirty="0" smtClean="0"/>
              <a:t>проводимые на основном этапе проекта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97388"/>
              </p:ext>
            </p:extLst>
          </p:nvPr>
        </p:nvGraphicFramePr>
        <p:xfrm>
          <a:off x="1654999" y="1191768"/>
          <a:ext cx="10329737" cy="5269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009">
                  <a:extLst>
                    <a:ext uri="{9D8B030D-6E8A-4147-A177-3AD203B41FA5}">
                      <a16:colId xmlns:a16="http://schemas.microsoft.com/office/drawing/2014/main" xmlns="" val="2665564768"/>
                    </a:ext>
                  </a:extLst>
                </a:gridCol>
                <a:gridCol w="2609088">
                  <a:extLst>
                    <a:ext uri="{9D8B030D-6E8A-4147-A177-3AD203B41FA5}">
                      <a16:colId xmlns:a16="http://schemas.microsoft.com/office/drawing/2014/main" xmlns="" val="2418757908"/>
                    </a:ext>
                  </a:extLst>
                </a:gridCol>
                <a:gridCol w="2645664">
                  <a:extLst>
                    <a:ext uri="{9D8B030D-6E8A-4147-A177-3AD203B41FA5}">
                      <a16:colId xmlns:a16="http://schemas.microsoft.com/office/drawing/2014/main" xmlns="" val="798727904"/>
                    </a:ext>
                  </a:extLst>
                </a:gridCol>
                <a:gridCol w="2474976">
                  <a:extLst>
                    <a:ext uri="{9D8B030D-6E8A-4147-A177-3AD203B41FA5}">
                      <a16:colId xmlns:a16="http://schemas.microsoft.com/office/drawing/2014/main" xmlns="" val="593532591"/>
                    </a:ext>
                  </a:extLst>
                </a:gridCol>
              </a:tblGrid>
              <a:tr h="12832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неделя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II</a:t>
                      </a:r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неделя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III</a:t>
                      </a:r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неделя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неделя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028734"/>
                  </a:ext>
                </a:extLst>
              </a:tr>
              <a:tr h="3986784">
                <a:tc>
                  <a:txBody>
                    <a:bodyPr/>
                    <a:lstStyle/>
                    <a:p>
                      <a:r>
                        <a:rPr lang="ru-RU" sz="16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Чистота-залог</a:t>
                      </a:r>
                      <a:r>
                        <a:rPr lang="ru-RU" sz="16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здоровья!</a:t>
                      </a:r>
                    </a:p>
                    <a:p>
                      <a:endParaRPr lang="ru-RU" sz="16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на тему : «Зачем мы моем руки»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иллюстраций, картинок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«Каждой вещи-свое место»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«Оденем куклу на прогулку»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«Дочки-матери»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b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Правильное питание!</a:t>
                      </a:r>
                    </a:p>
                    <a:p>
                      <a:endParaRPr lang="ru-RU" sz="16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«Овощи фрукты»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«Чудесный мешочек»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«Какой на вкус»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на тему:</a:t>
                      </a: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«Зачем мы едим фрукты и овощи»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иллюстраций, картинок</a:t>
                      </a:r>
                      <a:endParaRPr lang="ru-RU" sz="1600" b="0" u="non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Движение –жизнь!</a:t>
                      </a:r>
                    </a:p>
                    <a:p>
                      <a:endParaRPr lang="ru-RU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Подвижные игры и упражнения по возрасту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Заучивание текста физминуток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Использование массажных</a:t>
                      </a:r>
                      <a:r>
                        <a:rPr lang="ru-RU" sz="1600" baseline="0" dirty="0" smtClean="0"/>
                        <a:t> мячей, нестандартного спортоборудования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Солнце, воздух и вода –</a:t>
                      </a:r>
                      <a:r>
                        <a:rPr lang="ru-RU" sz="14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наши верные друзья!</a:t>
                      </a: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Хождение по массажным дорожкам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Дыхательная гимнастика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 и упражнения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на тему: «Дети на прогулке»</a:t>
                      </a: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0" u="non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7459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66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A7AAC96-037A-448E-A4A9-EDED884E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6381750"/>
          </a:xfrm>
        </p:spPr>
        <p:txBody>
          <a:bodyPr>
            <a:normAutofit fontScale="90000"/>
          </a:bodyPr>
          <a:lstStyle/>
          <a:p>
            <a:r>
              <a:rPr lang="ru-RU" sz="4400" b="1" u="sng" dirty="0"/>
              <a:t>Участники проекта</a:t>
            </a:r>
            <a:r>
              <a:rPr lang="ru-RU" sz="3600" b="1" dirty="0"/>
              <a:t>: </a:t>
            </a:r>
            <a:r>
              <a:rPr lang="ru-RU" sz="3600" dirty="0"/>
              <a:t>дети, воспитатели, родители.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400" b="1" u="sng" dirty="0"/>
              <a:t>Тип проекта</a:t>
            </a:r>
            <a:r>
              <a:rPr lang="ru-RU" sz="3600" b="1" dirty="0"/>
              <a:t>: </a:t>
            </a:r>
            <a:r>
              <a:rPr lang="ru-RU" sz="3600" dirty="0"/>
              <a:t>познавательно-оздоровительный.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400" b="1" u="sng" dirty="0"/>
              <a:t>Сроки реализации проекта</a:t>
            </a:r>
            <a:r>
              <a:rPr lang="ru-RU" sz="3600" dirty="0"/>
              <a:t>: краткосрочный с 01.10.2019 по 31.10.2019.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400" b="1" u="sng" dirty="0"/>
              <a:t>Цель проекта</a:t>
            </a:r>
            <a:r>
              <a:rPr lang="ru-RU" sz="3600" b="1" dirty="0"/>
              <a:t>:</a:t>
            </a:r>
            <a:r>
              <a:rPr lang="ru-RU" sz="3600" dirty="0"/>
              <a:t> формирование привычки к здоровому образу жизни. Осознанного выполнения правил здоровье сбережения и ответственного отношения, как к собственному здоровью, так и здоровью окружающих.</a:t>
            </a:r>
            <a:r>
              <a:rPr lang="ru-RU" dirty="0"/>
              <a:t/>
            </a:r>
            <a:br>
              <a:rPr lang="ru-RU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69529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92A2E7-7662-4DE6-A22A-F230845C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666" y="685801"/>
            <a:ext cx="9721358" cy="1331536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Ожидаемые результаты: по  физическому воспитанию.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59ABA5-6738-4F06-817A-28C82B9AE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Создание модели оздоровления детей, их физического воспитания.</a:t>
            </a:r>
          </a:p>
          <a:p>
            <a:r>
              <a:rPr lang="ru-RU" dirty="0"/>
              <a:t>Формирование культуры здоровья сбережения путём подвижных игр: утренней гимнастики, закаливающих процедур.</a:t>
            </a:r>
          </a:p>
          <a:p>
            <a:r>
              <a:rPr lang="ru-RU" dirty="0"/>
              <a:t>Снижение уровня заболеваемости дошкольников.</a:t>
            </a:r>
          </a:p>
          <a:p>
            <a:r>
              <a:rPr lang="ru-RU" dirty="0"/>
              <a:t>Повышение качества работы педагогического коллектива.</a:t>
            </a:r>
          </a:p>
          <a:p>
            <a:r>
              <a:rPr lang="ru-RU" dirty="0"/>
              <a:t>Повышение уровня компетентности педагогов и родителей в вопросах здоровья, сбережения детей, формирования здорового образа жизни детей и их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123502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8423" y="0"/>
            <a:ext cx="10018713" cy="102108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173288" y="2289048"/>
            <a:ext cx="10018712" cy="3124200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 err="1" smtClean="0"/>
              <a:t>Бабенкова</a:t>
            </a:r>
            <a:r>
              <a:rPr lang="ru-RU" sz="5600" dirty="0" smtClean="0"/>
              <a:t> </a:t>
            </a:r>
            <a:r>
              <a:rPr lang="ru-RU" sz="5600" dirty="0"/>
              <a:t>Е.А., Федоровская О.М. Игры, которые лечат. М., 2009.</a:t>
            </a:r>
          </a:p>
          <a:p>
            <a:r>
              <a:rPr lang="ru-RU" sz="5600" dirty="0" err="1"/>
              <a:t>Бочарова</a:t>
            </a:r>
            <a:r>
              <a:rPr lang="ru-RU" sz="5600" dirty="0"/>
              <a:t> Н. И. Оздоровительный семейный досуг с детьми. М., 2003.</a:t>
            </a:r>
          </a:p>
          <a:p>
            <a:r>
              <a:rPr lang="ru-RU" sz="5600" dirty="0" err="1"/>
              <a:t>Гаврючина</a:t>
            </a:r>
            <a:r>
              <a:rPr lang="ru-RU" sz="5600" dirty="0"/>
              <a:t> Л.В. </a:t>
            </a:r>
            <a:r>
              <a:rPr lang="ru-RU" sz="5600" dirty="0" smtClean="0"/>
              <a:t>Здоровье сберегающие </a:t>
            </a:r>
            <a:r>
              <a:rPr lang="ru-RU" sz="5600" dirty="0"/>
              <a:t>технологии в ДОУ. М., 2010</a:t>
            </a:r>
          </a:p>
          <a:p>
            <a:r>
              <a:rPr lang="ru-RU" sz="5600" dirty="0" err="1"/>
              <a:t>Евдакимова</a:t>
            </a:r>
            <a:r>
              <a:rPr lang="ru-RU" sz="5600" dirty="0"/>
              <a:t> Е. С. Проектирование как </a:t>
            </a:r>
            <a:r>
              <a:rPr lang="ru-RU" sz="5600" dirty="0" smtClean="0"/>
              <a:t>здоровье сберегающая </a:t>
            </a:r>
            <a:r>
              <a:rPr lang="ru-RU" sz="5600" dirty="0"/>
              <a:t>технология в ДОУ// Управление ДОУ. 2004, №1.</a:t>
            </a:r>
          </a:p>
          <a:p>
            <a:r>
              <a:rPr lang="ru-RU" sz="5600" dirty="0"/>
              <a:t>Иванова А. И. Естественно-научные наблюдения и эксперименты в детском саду: человек. М., 2005.</a:t>
            </a:r>
          </a:p>
          <a:p>
            <a:r>
              <a:rPr lang="ru-RU" sz="5600" dirty="0" err="1"/>
              <a:t>Картушина</a:t>
            </a:r>
            <a:r>
              <a:rPr lang="ru-RU" sz="5600" dirty="0"/>
              <a:t> М. Ю. </a:t>
            </a:r>
            <a:r>
              <a:rPr lang="ru-RU" sz="5600" dirty="0" err="1"/>
              <a:t>Логоритмические</a:t>
            </a:r>
            <a:r>
              <a:rPr lang="ru-RU" sz="5600" dirty="0"/>
              <a:t> занятия в детском саду. М.: Сфера, 2004.</a:t>
            </a:r>
          </a:p>
          <a:p>
            <a:r>
              <a:rPr lang="ru-RU" sz="5600" dirty="0"/>
              <a:t>Кудрявцев В. Т. Развивающая педагогика оздоровления. М.: Линка-пресс,2000.</a:t>
            </a:r>
          </a:p>
          <a:p>
            <a:r>
              <a:rPr lang="ru-RU" sz="5600" dirty="0" err="1"/>
              <a:t>Маханева</a:t>
            </a:r>
            <a:r>
              <a:rPr lang="ru-RU" sz="5600" dirty="0"/>
              <a:t> М. Д. Работа ДОУ с семьей по воспитанию здорового ребенка// Управление ДОУ. 2005, № 5.</a:t>
            </a:r>
          </a:p>
          <a:p>
            <a:r>
              <a:rPr lang="ru-RU" sz="5600" dirty="0"/>
              <a:t>Панкратова И.В. Растим здоровое поколение // Управление ДОУ. 2004.№1</a:t>
            </a:r>
          </a:p>
          <a:p>
            <a:r>
              <a:rPr lang="ru-RU" sz="5600" dirty="0" err="1"/>
              <a:t>Пензулаева</a:t>
            </a:r>
            <a:r>
              <a:rPr lang="ru-RU" sz="5600" dirty="0"/>
              <a:t> Л. И. Подвижные игры и игровые упражнения для детей 4-5 лет. М.: </a:t>
            </a:r>
            <a:r>
              <a:rPr lang="ru-RU" sz="5600" dirty="0" err="1"/>
              <a:t>Владос</a:t>
            </a:r>
            <a:r>
              <a:rPr lang="ru-RU" sz="5600" dirty="0"/>
              <a:t>, 2002.</a:t>
            </a:r>
          </a:p>
          <a:p>
            <a:r>
              <a:rPr lang="ru-RU" sz="5600" dirty="0"/>
              <a:t>Петров В., Гришина Г., Короткова Л. Летние праздники, игры и забавы для детей. М., 1998.</a:t>
            </a:r>
          </a:p>
          <a:p>
            <a:r>
              <a:rPr lang="ru-RU" sz="5600" dirty="0" err="1"/>
              <a:t>Пожиленко</a:t>
            </a:r>
            <a:r>
              <a:rPr lang="ru-RU" sz="5600" dirty="0"/>
              <a:t> Е. А. Артикуляционная гимнастика. СПб.: КАРО, </a:t>
            </a:r>
            <a:r>
              <a:rPr lang="ru-RU" sz="5600" dirty="0" smtClean="0"/>
              <a:t>2004.</a:t>
            </a:r>
          </a:p>
          <a:p>
            <a:r>
              <a:rPr lang="ru-RU" sz="5600" dirty="0" smtClean="0"/>
              <a:t>Савина </a:t>
            </a:r>
            <a:r>
              <a:rPr lang="ru-RU" sz="5600" dirty="0"/>
              <a:t>Л. Пальчиковая гимнастика. М., 1999.</a:t>
            </a:r>
          </a:p>
          <a:p>
            <a:r>
              <a:rPr lang="ru-RU" sz="5600" dirty="0"/>
              <a:t>Формирование основ здорового образа жизни // Управление ДОУ. 2006. №4.</a:t>
            </a:r>
          </a:p>
          <a:p>
            <a:r>
              <a:rPr lang="ru-RU" sz="5600" dirty="0" smtClean="0"/>
              <a:t>Шорыгина </a:t>
            </a:r>
            <a:r>
              <a:rPr lang="ru-RU" sz="5600" dirty="0"/>
              <a:t>Т.А. Беседы о здоровье. М., 2004.</a:t>
            </a:r>
          </a:p>
          <a:p>
            <a:r>
              <a:rPr lang="ru-RU" sz="5600" dirty="0" smtClean="0"/>
              <a:t>Шумихина </a:t>
            </a:r>
            <a:r>
              <a:rPr lang="ru-RU" sz="5600" dirty="0"/>
              <a:t>Ю. В. Клуб «Здоровая семья» // Воспитатель ДОУ. 2009. № 3.</a:t>
            </a:r>
          </a:p>
          <a:p>
            <a:r>
              <a:rPr lang="ru-RU" sz="5600" dirty="0"/>
              <a:t>Щербак А. Тематические физкультурные занятия и праздники в дошкольном учреждении. М., 1999</a:t>
            </a:r>
            <a:r>
              <a:rPr lang="ru-RU" sz="5600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42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2BB39D8-086F-402E-BE52-814D079C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2" y="196823"/>
            <a:ext cx="9513651" cy="1522379"/>
          </a:xfr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Проблема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проекта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503C3946-20B8-4EDA-A616-EACD827E5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82" y="1719202"/>
            <a:ext cx="9513651" cy="496434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В дошкольном детстве закладывается фундамент здоровья ребёнка, происходит его интенсивный рост и развитие, формируются основные движения, осанка, необходимые навыки и привычки, приобретаются базовые физические качества, вырабатываются черты характера. И, если, приучать ребенка с младшего дошкольного возраста заботиться о себе, о своем здоровье, то к старшему возрасту у него сформируются начальные знания и умения здорового образа жизни, появятся само сберегающие навыки здоровья, воспитается ценностное отношение к нему. Формирование осознанного отношения ребенка к здоровому образу жизни немыслимо без активного участия в этом процессе союза педагогов и родителей. Только совместная деятельность педагогов дошкольного образовательного учреждения и родителей по сохранению и укреплению здоровья ребёнка, формированию здорового образа жизни, основ гигиенической и физической культуры создаст здоровье сберегающую среду вокруг детей и поможет им научится сохранять и созидать здоровье и открыть новые перспективы в использовании средств интегрированных занятий в общепедагогическом процессе.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0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6E86A-7126-42DA-810B-AD480721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19" y="118752"/>
            <a:ext cx="9876104" cy="1199409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/>
              <a:t>Актуальность проекта: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E57230-F2F6-40CB-ACA2-58B40C41D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6919" y="1499616"/>
            <a:ext cx="9876104" cy="46874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Сегодня сохранение и укрепление здоровья детей — одна из главных стратегических задач развития страны. В федеральном государственном образовательном стандарте огромное внимание уделяется вопросам здоровье сбережения. От состояния здоровья детей во многом зависит благополучие любого общества.</a:t>
            </a:r>
          </a:p>
          <a:p>
            <a:pPr algn="just"/>
            <a:r>
              <a:rPr lang="ru-RU" dirty="0"/>
              <a:t>Поэтому главными задачами по укреплению здоровья детей в детском саду являются формирование у них представлений о здоровье как одной из главных ценностей жизни, формирование здорового образа жизни. Педагоги должны научить ребенка правильному выбору в любой ситуации только полезного для здоровья и отказа от всего вредного. Привить ребенку с малых лет правильное отношение к своему здоровью, чувство ответственности за него. Эти задачи должны решаться путем создания целостной системы по сохранению физического, психического и социального благополучия ребенка.</a:t>
            </a:r>
          </a:p>
          <a:p>
            <a:pPr algn="just"/>
            <a:r>
              <a:rPr lang="ru-RU" dirty="0"/>
              <a:t>Здоровый образ жизни — это не просто сумма усвоенных знаний, а стиль жизни, адекватное поведение в различных ситуациях, дети могут оказаться в неожиданных ситуациях на улице и дома, поэтому главной задачей является развитие у них самостоятельности и ответственности. Все, чему мы учим детей, они должны применять в реальной жизни. </a:t>
            </a:r>
          </a:p>
        </p:txBody>
      </p:sp>
    </p:spTree>
    <p:extLst>
      <p:ext uri="{BB962C8B-B14F-4D97-AF65-F5344CB8AC3E}">
        <p14:creationId xmlns:p14="http://schemas.microsoft.com/office/powerpoint/2010/main" val="30214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B1F07-16C4-406F-8A69-1C8653DD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39832"/>
            <a:ext cx="10018713" cy="897116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Задачи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9851044A-7910-421D-8902-52AC21F8A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601637"/>
              </p:ext>
            </p:extLst>
          </p:nvPr>
        </p:nvGraphicFramePr>
        <p:xfrm>
          <a:off x="1484310" y="1036948"/>
          <a:ext cx="10018713" cy="515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09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7B5247-BF34-4586-B3D5-D94AEF37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847" y="2675049"/>
            <a:ext cx="3761295" cy="15575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Формы физического воспитания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E46F68-247D-4C8B-BAEF-0E106B9B78AF}"/>
              </a:ext>
            </a:extLst>
          </p:cNvPr>
          <p:cNvSpPr/>
          <p:nvPr/>
        </p:nvSpPr>
        <p:spPr>
          <a:xfrm>
            <a:off x="1875932" y="707011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Организованная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образовательная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деятельность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18681B7-13CD-4DCC-AF07-96E3209039D5}"/>
              </a:ext>
            </a:extLst>
          </p:cNvPr>
          <p:cNvSpPr/>
          <p:nvPr/>
        </p:nvSpPr>
        <p:spPr>
          <a:xfrm>
            <a:off x="1250622" y="2622613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Пальчиковая, логоритмическая </a:t>
            </a:r>
            <a:r>
              <a:rPr lang="ru-RU" dirty="0" smtClean="0">
                <a:solidFill>
                  <a:schemeClr val="tx1"/>
                </a:solidFill>
              </a:rPr>
              <a:t>гимнастика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точечный массаж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F8F2928-EBB8-4976-950C-F3A826654193}"/>
              </a:ext>
            </a:extLst>
          </p:cNvPr>
          <p:cNvSpPr/>
          <p:nvPr/>
        </p:nvSpPr>
        <p:spPr>
          <a:xfrm>
            <a:off x="9571347" y="2622614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Физминутки и двигательные разминки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26C8517-313D-48C8-A9AC-F64CCF9F6CBA}"/>
              </a:ext>
            </a:extLst>
          </p:cNvPr>
          <p:cNvSpPr/>
          <p:nvPr/>
        </p:nvSpPr>
        <p:spPr>
          <a:xfrm>
            <a:off x="8818777" y="707009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Закаливающие процедуры в сочетании с физическими упражнениями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0A01318-0743-4FC3-9F76-274357305A95}"/>
              </a:ext>
            </a:extLst>
          </p:cNvPr>
          <p:cNvSpPr/>
          <p:nvPr/>
        </p:nvSpPr>
        <p:spPr>
          <a:xfrm>
            <a:off x="5241306" y="707010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Утренняя гимнастика; гимнастика после сна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24AE9E0-4083-4C3E-B6AB-DA9EAC7C5C2D}"/>
              </a:ext>
            </a:extLst>
          </p:cNvPr>
          <p:cNvSpPr/>
          <p:nvPr/>
        </p:nvSpPr>
        <p:spPr>
          <a:xfrm>
            <a:off x="5241306" y="4677462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Прогулка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B189928-8A29-4502-8AC2-F0AC2A92CE53}"/>
              </a:ext>
            </a:extLst>
          </p:cNvPr>
          <p:cNvSpPr/>
          <p:nvPr/>
        </p:nvSpPr>
        <p:spPr>
          <a:xfrm>
            <a:off x="1875932" y="4675891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Досуги, праздники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572B322-D54A-4C4C-B701-322B4A98A5A4}"/>
              </a:ext>
            </a:extLst>
          </p:cNvPr>
          <p:cNvSpPr/>
          <p:nvPr/>
        </p:nvSpPr>
        <p:spPr>
          <a:xfrm>
            <a:off x="8818777" y="4686888"/>
            <a:ext cx="2384982" cy="142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Подвижные игры</a:t>
            </a: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xmlns="" id="{0D97FBCD-BE8D-455E-BF90-DBDEE9E1F5D4}"/>
              </a:ext>
            </a:extLst>
          </p:cNvPr>
          <p:cNvSpPr/>
          <p:nvPr/>
        </p:nvSpPr>
        <p:spPr>
          <a:xfrm>
            <a:off x="8041064" y="1263192"/>
            <a:ext cx="688157" cy="141892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xmlns="" id="{8BD5B20F-8A44-448D-8977-D6B48A730143}"/>
              </a:ext>
            </a:extLst>
          </p:cNvPr>
          <p:cNvSpPr/>
          <p:nvPr/>
        </p:nvSpPr>
        <p:spPr>
          <a:xfrm rot="10800000">
            <a:off x="4260914" y="4230080"/>
            <a:ext cx="736080" cy="12740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трелка: изогнутая 16">
            <a:extLst>
              <a:ext uri="{FF2B5EF4-FFF2-40B4-BE49-F238E27FC236}">
                <a16:creationId xmlns:a16="http://schemas.microsoft.com/office/drawing/2014/main" xmlns="" id="{CB784B90-EB35-4ED9-9FED-7ECAF6BA7043}"/>
              </a:ext>
            </a:extLst>
          </p:cNvPr>
          <p:cNvSpPr/>
          <p:nvPr/>
        </p:nvSpPr>
        <p:spPr>
          <a:xfrm flipH="1">
            <a:off x="4384934" y="1221162"/>
            <a:ext cx="612059" cy="1453887"/>
          </a:xfrm>
          <a:prstGeom prst="bentArrow">
            <a:avLst>
              <a:gd name="adj1" fmla="val 31161"/>
              <a:gd name="adj2" fmla="val 29233"/>
              <a:gd name="adj3" fmla="val 25000"/>
              <a:gd name="adj4" fmla="val 48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трелка: изогнутая 17">
            <a:extLst>
              <a:ext uri="{FF2B5EF4-FFF2-40B4-BE49-F238E27FC236}">
                <a16:creationId xmlns:a16="http://schemas.microsoft.com/office/drawing/2014/main" xmlns="" id="{A5DF91CC-BA99-42FA-B55D-7AAB9A213E53}"/>
              </a:ext>
            </a:extLst>
          </p:cNvPr>
          <p:cNvSpPr/>
          <p:nvPr/>
        </p:nvSpPr>
        <p:spPr>
          <a:xfrm rot="10800000" flipH="1">
            <a:off x="8079113" y="4237150"/>
            <a:ext cx="612058" cy="119484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xmlns="" id="{80929223-C867-4CC9-AEF9-F6732A1BEA5C}"/>
              </a:ext>
            </a:extLst>
          </p:cNvPr>
          <p:cNvSpPr/>
          <p:nvPr/>
        </p:nvSpPr>
        <p:spPr>
          <a:xfrm>
            <a:off x="6258612" y="2154463"/>
            <a:ext cx="421062" cy="53212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3AA72B33-9BC3-4315-8393-B65C21BB49E9}"/>
              </a:ext>
            </a:extLst>
          </p:cNvPr>
          <p:cNvSpPr/>
          <p:nvPr/>
        </p:nvSpPr>
        <p:spPr>
          <a:xfrm>
            <a:off x="6321654" y="4230079"/>
            <a:ext cx="365679" cy="469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xmlns="" id="{9D57074A-45ED-47A5-829D-C46DE7F40BE3}"/>
              </a:ext>
            </a:extLst>
          </p:cNvPr>
          <p:cNvSpPr/>
          <p:nvPr/>
        </p:nvSpPr>
        <p:spPr>
          <a:xfrm>
            <a:off x="3635604" y="3120860"/>
            <a:ext cx="988243" cy="3081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xmlns="" id="{A4984C5B-80A9-4621-A0C3-0535E7E73312}"/>
              </a:ext>
            </a:extLst>
          </p:cNvPr>
          <p:cNvSpPr/>
          <p:nvPr/>
        </p:nvSpPr>
        <p:spPr>
          <a:xfrm>
            <a:off x="8385142" y="3122333"/>
            <a:ext cx="988243" cy="308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19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08A1B1-1B25-4162-AFE6-8A1EFCC71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9597" y="1861007"/>
            <a:ext cx="5426158" cy="1828800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Спасибо зарядке </a:t>
            </a:r>
          </a:p>
          <a:p>
            <a:pPr algn="l"/>
            <a:r>
              <a:rPr lang="ru-RU" sz="3200" dirty="0"/>
              <a:t>Здоровье в порядке!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CD02A1BE-1CE6-45E2-A1FE-4415C5F7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112" y="323584"/>
            <a:ext cx="5426158" cy="1371600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Утренняя гимнастика.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7" y="3381947"/>
            <a:ext cx="3613116" cy="25555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04" y="3381947"/>
            <a:ext cx="3535680" cy="25555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75" y="173927"/>
            <a:ext cx="2406015" cy="320802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775" y="3516364"/>
            <a:ext cx="2406015" cy="304293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2832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84310" y="100585"/>
            <a:ext cx="10397636" cy="1130808"/>
          </a:xfr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Нестандартное </a:t>
            </a:r>
            <a:br>
              <a:rPr lang="ru-RU" dirty="0" smtClean="0"/>
            </a:br>
            <a:r>
              <a:rPr lang="ru-RU" dirty="0" err="1" smtClean="0"/>
              <a:t>физоборудование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0" y="1403604"/>
            <a:ext cx="3270570" cy="4899660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064" y="1403604"/>
            <a:ext cx="3246974" cy="4899660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501" y="1403605"/>
            <a:ext cx="3340445" cy="489966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7786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46C39F-D52B-4DCD-B706-0811D9AC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476" y="121723"/>
            <a:ext cx="5973879" cy="1383475"/>
          </a:xfr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Воспитание культурно-гигиенических навыков.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BE859D2-588D-42B1-97E5-C0A9D4E7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5221" y="1692234"/>
            <a:ext cx="5973879" cy="18288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3200" dirty="0"/>
              <a:t>«Да здравствует</a:t>
            </a:r>
          </a:p>
          <a:p>
            <a:pPr algn="l"/>
            <a:r>
              <a:rPr lang="ru-RU" sz="3200" dirty="0"/>
              <a:t> мыло душистое</a:t>
            </a:r>
          </a:p>
          <a:p>
            <a:pPr algn="l"/>
            <a:r>
              <a:rPr lang="ru-RU" sz="3200" dirty="0"/>
              <a:t>И полотенце пушистое»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437" y="121723"/>
            <a:ext cx="2601563" cy="4314888"/>
          </a:xfrm>
          <a:prstGeom prst="rect">
            <a:avLst/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153" r="2153"/>
          <a:stretch>
            <a:fillRect/>
          </a:stretch>
        </p:blipFill>
        <p:spPr>
          <a:xfrm>
            <a:off x="6201004" y="1750995"/>
            <a:ext cx="3194871" cy="4452016"/>
          </a:xfrm>
          <a:prstGeom prst="rect">
            <a:avLst/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015" y="3521034"/>
            <a:ext cx="3584427" cy="2983792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482903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345</TotalTime>
  <Words>1156</Words>
  <Application>Microsoft Office PowerPoint</Application>
  <PresentationFormat>Произвольный</PresentationFormat>
  <Paragraphs>150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Параллакс</vt:lpstr>
      <vt:lpstr>Проект на тему &lt;&lt;Школа полезных привычек&gt;&gt; средняя группа «Астра» </vt:lpstr>
      <vt:lpstr>Участники проекта: дети, воспитатели, родители.  Тип проекта: познавательно-оздоровительный.  Сроки реализации проекта: краткосрочный с 01.10.2019 по 31.10.2019.  Цель проекта: формирование привычки к здоровому образу жизни. Осознанного выполнения правил здоровье сбережения и ответственного отношения, как к собственному здоровью, так и здоровью окружающих. </vt:lpstr>
      <vt:lpstr>Проблема проекта</vt:lpstr>
      <vt:lpstr>Актуальность проекта: </vt:lpstr>
      <vt:lpstr>Задачи</vt:lpstr>
      <vt:lpstr>Формы физического воспитания</vt:lpstr>
      <vt:lpstr>Утренняя гимнастика.</vt:lpstr>
      <vt:lpstr>Нестандартное  физоборудование</vt:lpstr>
      <vt:lpstr>Воспитание культурно-гигиенических навыков.</vt:lpstr>
      <vt:lpstr>Здоровое питание.</vt:lpstr>
      <vt:lpstr>Физминутки и пальчиковая гимнастика       на занятиях.</vt:lpstr>
      <vt:lpstr>Здоровый сон.</vt:lpstr>
      <vt:lpstr>Закаливающие процедуры после сна.</vt:lpstr>
      <vt:lpstr>Организационная обучающая деятельность (занятия).</vt:lpstr>
      <vt:lpstr>Прогулка.</vt:lpstr>
      <vt:lpstr>Двигательная деятельность на музыкальных занятиях.</vt:lpstr>
      <vt:lpstr>           Работа с родителями.</vt:lpstr>
      <vt:lpstr>Этапы реализации проекта</vt:lpstr>
      <vt:lpstr>Мероприятия  проводимые на основном этапе проекта</vt:lpstr>
      <vt:lpstr>Ожидаемые результаты: по  физическому воспитанию.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 &lt;&lt;Школа полезных привычек&gt;&gt; средняя группа «Астра»</dc:title>
  <dc:creator>Office Office</dc:creator>
  <cp:lastModifiedBy>ion</cp:lastModifiedBy>
  <cp:revision>40</cp:revision>
  <dcterms:created xsi:type="dcterms:W3CDTF">2019-10-18T07:27:00Z</dcterms:created>
  <dcterms:modified xsi:type="dcterms:W3CDTF">2020-05-18T13:44:58Z</dcterms:modified>
</cp:coreProperties>
</file>