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4" r:id="rId4"/>
    <p:sldId id="265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42061157292453"/>
          <c:y val="9.551602109569525E-2"/>
          <c:w val="0.88129486937277335"/>
          <c:h val="0.297072331068553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Цель учащихся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Новая информация </c:v>
                </c:pt>
                <c:pt idx="1">
                  <c:v>Доп. информация</c:v>
                </c:pt>
                <c:pt idx="2">
                  <c:v>Профильное обучение</c:v>
                </c:pt>
                <c:pt idx="3">
                  <c:v>Поделиться знаниями  </c:v>
                </c:pt>
                <c:pt idx="4">
                  <c:v>Хорошая оценка</c:v>
                </c:pt>
                <c:pt idx="5">
                  <c:v>Проявить себя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0.7</c:v>
                </c:pt>
                <c:pt idx="1">
                  <c:v>0.35</c:v>
                </c:pt>
                <c:pt idx="2">
                  <c:v>0.1</c:v>
                </c:pt>
                <c:pt idx="3">
                  <c:v>0.35</c:v>
                </c:pt>
                <c:pt idx="4">
                  <c:v>0.65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830144"/>
        <c:axId val="5831680"/>
        <c:axId val="75460608"/>
      </c:bar3DChart>
      <c:catAx>
        <c:axId val="583014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ru-RU"/>
          </a:p>
        </c:txPr>
        <c:crossAx val="5831680"/>
        <c:crosses val="autoZero"/>
        <c:auto val="1"/>
        <c:lblAlgn val="ctr"/>
        <c:lblOffset val="100"/>
        <c:noMultiLvlLbl val="0"/>
      </c:catAx>
      <c:valAx>
        <c:axId val="5831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830144"/>
        <c:crosses val="autoZero"/>
        <c:crossBetween val="between"/>
      </c:valAx>
      <c:serAx>
        <c:axId val="7546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5831680"/>
        <c:crosses val="autoZero"/>
      </c:serAx>
    </c:plotArea>
    <c:legend>
      <c:legendPos val="r"/>
      <c:layout>
        <c:manualLayout>
          <c:xMode val="edge"/>
          <c:yMode val="edge"/>
          <c:x val="0.78810169979621858"/>
          <c:y val="0.53002822918665604"/>
          <c:w val="0.21175868497983999"/>
          <c:h val="3.77647433113492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Положительный результат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Участие  сверстников и взрослых</c:v>
                </c:pt>
                <c:pt idx="1">
                  <c:v>Интерес к предмету история увеличился</c:v>
                </c:pt>
                <c:pt idx="2">
                  <c:v>Изучение краеведения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0.8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9541248"/>
        <c:axId val="89543040"/>
        <c:axId val="0"/>
      </c:bar3DChart>
      <c:catAx>
        <c:axId val="8954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9543040"/>
        <c:crosses val="autoZero"/>
        <c:auto val="1"/>
        <c:lblAlgn val="ctr"/>
        <c:lblOffset val="100"/>
        <c:noMultiLvlLbl val="0"/>
      </c:catAx>
      <c:valAx>
        <c:axId val="89543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54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8230533683289"/>
          <c:y val="2.7651345907342972E-2"/>
          <c:w val="0.7345629921259843"/>
          <c:h val="0.50967039003845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Мотивы проектной деятельности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Социальная значимостью и неотложностью решения проблем</c:v>
                </c:pt>
                <c:pt idx="1">
                  <c:v>Желание испытать свои силы </c:v>
                </c:pt>
                <c:pt idx="2">
                  <c:v>Развитие познавательных интересов и мышления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0.73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077312"/>
        <c:axId val="32078848"/>
        <c:axId val="5945984"/>
      </c:bar3DChart>
      <c:catAx>
        <c:axId val="3207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32078848"/>
        <c:crosses val="autoZero"/>
        <c:auto val="1"/>
        <c:lblAlgn val="ctr"/>
        <c:lblOffset val="100"/>
        <c:noMultiLvlLbl val="0"/>
      </c:catAx>
      <c:valAx>
        <c:axId val="32078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077312"/>
        <c:crosses val="autoZero"/>
        <c:crossBetween val="between"/>
      </c:valAx>
      <c:serAx>
        <c:axId val="5945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2078848"/>
        <c:crosses val="autoZero"/>
      </c:serAx>
    </c:plotArea>
    <c:legend>
      <c:legendPos val="r"/>
      <c:layout>
        <c:manualLayout>
          <c:xMode val="edge"/>
          <c:yMode val="edge"/>
          <c:x val="0.7285789588801399"/>
          <c:y val="0.81862461087712868"/>
          <c:w val="0.25113068678915135"/>
          <c:h val="0.10655301226881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1937142"/>
            <a:ext cx="8712968" cy="3964230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/>
              <a:t>Проектирование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на </a:t>
            </a:r>
            <a:r>
              <a:rPr lang="ru-RU" sz="4400" dirty="0" smtClean="0"/>
              <a:t>уроках</a:t>
            </a:r>
            <a:r>
              <a:rPr lang="ru-RU" sz="4400" dirty="0" smtClean="0"/>
              <a:t> </a:t>
            </a:r>
            <a:r>
              <a:rPr lang="ru-RU" sz="4400" dirty="0"/>
              <a:t> </a:t>
            </a:r>
            <a:r>
              <a:rPr lang="ru-RU" sz="4400" dirty="0" smtClean="0"/>
              <a:t>истории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340" y="116632"/>
            <a:ext cx="8640960" cy="146456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941168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Выполнила: Фазлиева Р.Ю.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 истории </a:t>
            </a:r>
            <a:r>
              <a:rPr lang="ru-RU" sz="2400" dirty="0" smtClean="0"/>
              <a:t>МАОУ </a:t>
            </a:r>
            <a:r>
              <a:rPr lang="ru-RU" sz="2400" dirty="0" smtClean="0"/>
              <a:t>СОШ №7 г. Туймазы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40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82636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Анализ деятельности учащихся на уроках истории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138989"/>
              </p:ext>
            </p:extLst>
          </p:nvPr>
        </p:nvGraphicFramePr>
        <p:xfrm>
          <a:off x="467544" y="1628800"/>
          <a:ext cx="8280920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7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82636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Анализ деятельности учащихся на уроках истории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66907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5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568952" cy="182636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Составление интерактивных модулей по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964488" cy="4824536"/>
          </a:xfrm>
        </p:spPr>
        <p:txBody>
          <a:bodyPr>
            <a:normAutofit/>
          </a:bodyPr>
          <a:lstStyle/>
          <a:p>
            <a:r>
              <a:rPr lang="ru-RU" sz="2400" dirty="0"/>
              <a:t>МОДУЛЬ №1  "От Древней Руси к Российскому государству" </a:t>
            </a:r>
          </a:p>
          <a:p>
            <a:r>
              <a:rPr lang="ru-RU" sz="2400" dirty="0"/>
              <a:t>БЛОК № 1.1.  Происхождение восточных славян</a:t>
            </a:r>
          </a:p>
          <a:p>
            <a:r>
              <a:rPr lang="ru-RU" sz="2400" dirty="0"/>
              <a:t>БЛОК № 1.2.  Образование Древнерусского государства </a:t>
            </a:r>
          </a:p>
          <a:p>
            <a:r>
              <a:rPr lang="ru-RU" sz="2400" dirty="0"/>
              <a:t>БЛОК № 1.3.  Социально-экономические и политические отношения в Древней Руси </a:t>
            </a:r>
          </a:p>
          <a:p>
            <a:r>
              <a:rPr lang="ru-RU" sz="2400" dirty="0"/>
              <a:t>БЛОК № 1.4.  Культура Древней Руси</a:t>
            </a:r>
          </a:p>
          <a:p>
            <a:r>
              <a:rPr lang="ru-RU" sz="2400" dirty="0"/>
              <a:t>БЛОК № 1.5.  Раздробленность Руси</a:t>
            </a:r>
          </a:p>
          <a:p>
            <a:r>
              <a:rPr lang="ru-RU" sz="2400" dirty="0"/>
              <a:t>БЛОК № 1.6.  Основные удельные центры</a:t>
            </a:r>
          </a:p>
          <a:p>
            <a:r>
              <a:rPr lang="ru-RU" sz="2400" dirty="0"/>
              <a:t>БЛОК № 1.7.  Ордынское нашествие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48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429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Актуальность</a:t>
            </a:r>
          </a:p>
        </p:txBody>
      </p:sp>
      <p:pic>
        <p:nvPicPr>
          <p:cNvPr id="7170" name="Picture 18" descr="AG0034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3500438"/>
            <a:ext cx="357188" cy="153987"/>
          </a:xfrm>
          <a:noFill/>
        </p:spPr>
      </p:pic>
      <p:sp>
        <p:nvSpPr>
          <p:cNvPr id="5" name="Oval 29"/>
          <p:cNvSpPr>
            <a:spLocks noChangeArrowheads="1"/>
          </p:cNvSpPr>
          <p:nvPr/>
        </p:nvSpPr>
        <p:spPr bwMode="auto">
          <a:xfrm rot="20116009">
            <a:off x="325153" y="4691095"/>
            <a:ext cx="2592387" cy="1439863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 algn="ctr">
            <a:solidFill>
              <a:srgbClr val="542A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Прививает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интерес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к школьным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предметам</a:t>
            </a: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2857488" y="5143512"/>
            <a:ext cx="3286147" cy="1489095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 algn="ctr">
            <a:solidFill>
              <a:srgbClr val="542A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Готовит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конкурентоспособного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человека</a:t>
            </a:r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 rot="1533950">
            <a:off x="6162506" y="4535971"/>
            <a:ext cx="2808288" cy="1439863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algn="ctr">
            <a:solidFill>
              <a:srgbClr val="542A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Учит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ориентироваться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в мире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информации</a:t>
            </a: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6286512" y="2714620"/>
            <a:ext cx="2857488" cy="1508128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Учит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 целенаправленному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поиску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информации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 rot="20197321">
            <a:off x="6158073" y="1105286"/>
            <a:ext cx="2592387" cy="1439863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 algn="ctr">
            <a:solidFill>
              <a:srgbClr val="542A00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Учит строить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планы 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программы 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786050" y="844544"/>
            <a:ext cx="3429024" cy="1584324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Учит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 самостоятельно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приобретать 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демонстрировать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свои знания </a:t>
            </a:r>
          </a:p>
        </p:txBody>
      </p:sp>
      <p:sp>
        <p:nvSpPr>
          <p:cNvPr id="13" name="Oval 30"/>
          <p:cNvSpPr>
            <a:spLocks noChangeArrowheads="1"/>
          </p:cNvSpPr>
          <p:nvPr/>
        </p:nvSpPr>
        <p:spPr bwMode="auto">
          <a:xfrm rot="1425335">
            <a:off x="299223" y="1170791"/>
            <a:ext cx="2592388" cy="1439863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algn="ctr">
            <a:solidFill>
              <a:srgbClr val="542A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Учит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превращать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информацию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в знания</a:t>
            </a:r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214282" y="2786058"/>
            <a:ext cx="2413000" cy="1439863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0" scaled="1"/>
            <a:tileRect/>
          </a:gradFill>
          <a:ln w="28575" algn="ctr">
            <a:solidFill>
              <a:srgbClr val="542A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Учит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сотрудничать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с детьми 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42A00"/>
                </a:solidFill>
              </a:rPr>
              <a:t>взрослыми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928926" y="2928934"/>
            <a:ext cx="3095625" cy="1728788"/>
          </a:xfrm>
          <a:prstGeom prst="flowChartAlternateProcess">
            <a:avLst/>
          </a:prstGeom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4000" b="1" dirty="0">
                <a:solidFill>
                  <a:srgbClr val="5354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ПРОЕКТНАЯ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5354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ДЕЯТЕЛЬНОСТЬ</a:t>
            </a:r>
          </a:p>
        </p:txBody>
      </p:sp>
      <p:pic>
        <p:nvPicPr>
          <p:cNvPr id="7196" name="Picture 15" descr="AG0034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500438"/>
            <a:ext cx="3635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19" descr="AG0034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4703774"/>
            <a:ext cx="158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20" descr="AG00343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2500309"/>
            <a:ext cx="1603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16" descr="AG00343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40717" flipV="1">
            <a:off x="5962715" y="2636592"/>
            <a:ext cx="463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AG00343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1649">
            <a:off x="5939740" y="4390649"/>
            <a:ext cx="425536" cy="16693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201" name="Picture 21" descr="AG00343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100000">
            <a:off x="2559050" y="4432300"/>
            <a:ext cx="4826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22" descr="AG00343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8678253">
            <a:off x="2577291" y="2703644"/>
            <a:ext cx="482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45871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>
                <a:solidFill>
                  <a:schemeClr val="tx1"/>
                </a:solidFill>
              </a:rPr>
              <a:t>Несомненным преимуществом проектной деятельности считаю следующее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980728"/>
            <a:ext cx="9217024" cy="5429264"/>
          </a:xfrm>
        </p:spPr>
        <p:txBody>
          <a:bodyPr>
            <a:noAutofit/>
          </a:bodyPr>
          <a:lstStyle/>
          <a:p>
            <a:pPr lvl="1" algn="just"/>
            <a:r>
              <a:rPr lang="ru-RU" sz="2200" dirty="0" smtClean="0">
                <a:solidFill>
                  <a:schemeClr val="tx1"/>
                </a:solidFill>
              </a:rPr>
              <a:t>Возможность постоянно привлекать учащихся к продуктивному освоению новых знаний, умений, навыков.</a:t>
            </a:r>
          </a:p>
          <a:p>
            <a:pPr lvl="1" algn="just"/>
            <a:r>
              <a:rPr lang="ru-RU" sz="2200" dirty="0" smtClean="0">
                <a:solidFill>
                  <a:schemeClr val="tx1"/>
                </a:solidFill>
              </a:rPr>
              <a:t>Возможность варьировать глубину разработки проекта в зависимости от активности учащихся, уровня их навыков организации самостоятельной работы.</a:t>
            </a:r>
          </a:p>
          <a:p>
            <a:pPr lvl="1" algn="just"/>
            <a:r>
              <a:rPr lang="ru-RU" sz="2200" dirty="0" smtClean="0">
                <a:solidFill>
                  <a:schemeClr val="tx1"/>
                </a:solidFill>
              </a:rPr>
              <a:t>Возможность использования индивидуального, дифференцированного подхода, </a:t>
            </a:r>
            <a:r>
              <a:rPr lang="ru-RU" sz="2200" dirty="0" err="1" smtClean="0">
                <a:solidFill>
                  <a:schemeClr val="tx1"/>
                </a:solidFill>
              </a:rPr>
              <a:t>разноуровневых</a:t>
            </a:r>
            <a:r>
              <a:rPr lang="ru-RU" sz="2200" dirty="0" smtClean="0">
                <a:solidFill>
                  <a:schemeClr val="tx1"/>
                </a:solidFill>
              </a:rPr>
              <a:t> заданий.</a:t>
            </a:r>
          </a:p>
          <a:p>
            <a:pPr lvl="1" algn="just"/>
            <a:r>
              <a:rPr lang="ru-RU" sz="2200" dirty="0" err="1" smtClean="0">
                <a:solidFill>
                  <a:schemeClr val="tx1"/>
                </a:solidFill>
              </a:rPr>
              <a:t>Внутрипредметная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межпредметная</a:t>
            </a:r>
            <a:r>
              <a:rPr lang="ru-RU" sz="2200" dirty="0" smtClean="0">
                <a:solidFill>
                  <a:schemeClr val="tx1"/>
                </a:solidFill>
              </a:rPr>
              <a:t> направленность работы позволяет формировать и закреплять понятие единой естественнонаучной картины мира.</a:t>
            </a:r>
          </a:p>
          <a:p>
            <a:pPr lvl="1" algn="just"/>
            <a:r>
              <a:rPr lang="ru-RU" sz="2200" dirty="0" smtClean="0">
                <a:solidFill>
                  <a:schemeClr val="tx1"/>
                </a:solidFill>
              </a:rPr>
              <a:t>Совместная работа учителя и учеников над проектом обеспечивает развитие и у учителя, и у учащихся продуктивных приёмов в работе.</a:t>
            </a:r>
          </a:p>
          <a:p>
            <a:pPr algn="just"/>
            <a:r>
              <a:rPr lang="ru-RU" sz="2200" dirty="0" smtClean="0"/>
              <a:t>Всё это поможет нашим ученикам в будущем быть активными, инициативными, толерантными и коммуникабельными специалистами.</a:t>
            </a:r>
          </a:p>
        </p:txBody>
      </p:sp>
    </p:spTree>
    <p:extLst>
      <p:ext uri="{BB962C8B-B14F-4D97-AF65-F5344CB8AC3E}">
        <p14:creationId xmlns:p14="http://schemas.microsoft.com/office/powerpoint/2010/main" val="104043026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724"/>
            <a:ext cx="8435280" cy="11381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Franklin Gothic Book" pitchFamily="34" charset="0"/>
                <a:ea typeface="Times New Roman"/>
              </a:rPr>
              <a:t>Анализ цели и мотивации учебной деятельности учащихся на уроках истории</a:t>
            </a:r>
            <a:endParaRPr lang="ru-RU" sz="3200" dirty="0">
              <a:latin typeface="Franklin Gothic Boo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00838"/>
              </p:ext>
            </p:extLst>
          </p:nvPr>
        </p:nvGraphicFramePr>
        <p:xfrm>
          <a:off x="-2568" y="1196752"/>
          <a:ext cx="9146567" cy="871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7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Franklin Gothic Book" pitchFamily="34" charset="0"/>
                <a:ea typeface="Times New Roman"/>
                <a:cs typeface="Calibri"/>
              </a:rPr>
              <a:t>Опыт </a:t>
            </a:r>
            <a:r>
              <a:rPr lang="ru-RU" sz="4800" b="1" dirty="0">
                <a:latin typeface="Franklin Gothic Book" pitchFamily="34" charset="0"/>
                <a:ea typeface="Times New Roman"/>
                <a:cs typeface="Calibri"/>
              </a:rPr>
              <a:t>применения метода проектов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11109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Защита проекта ученицы </a:t>
            </a:r>
            <a:r>
              <a:rPr lang="ru-RU" dirty="0"/>
              <a:t>7 </a:t>
            </a:r>
            <a:r>
              <a:rPr lang="ru-RU" dirty="0" smtClean="0"/>
              <a:t>класса «Причины </a:t>
            </a:r>
            <a:r>
              <a:rPr lang="ru-RU" dirty="0"/>
              <a:t>и сущность Смуты начала XVII </a:t>
            </a:r>
            <a:r>
              <a:rPr lang="ru-RU" dirty="0" smtClean="0"/>
              <a:t>века»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Защита проектов 8 класс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40093" r="-9695" b="-16619"/>
          <a:stretch/>
        </p:blipFill>
        <p:spPr>
          <a:xfrm>
            <a:off x="251520" y="1556792"/>
            <a:ext cx="4464496" cy="439262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402832" cy="3447405"/>
          </a:xfrm>
        </p:spPr>
      </p:pic>
    </p:spTree>
    <p:extLst>
      <p:ext uri="{BB962C8B-B14F-4D97-AF65-F5344CB8AC3E}">
        <p14:creationId xmlns:p14="http://schemas.microsoft.com/office/powerpoint/2010/main" val="9991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Franklin Gothic Book" pitchFamily="34" charset="0"/>
                <a:ea typeface="Times New Roman"/>
                <a:cs typeface="Calibri"/>
              </a:rPr>
              <a:t>Опыт </a:t>
            </a:r>
            <a:r>
              <a:rPr lang="ru-RU" sz="4800" b="1" dirty="0">
                <a:latin typeface="Franklin Gothic Book" pitchFamily="34" charset="0"/>
                <a:ea typeface="Times New Roman"/>
                <a:cs typeface="Calibri"/>
              </a:rPr>
              <a:t>применения метода проектов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111095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6200" dirty="0" smtClean="0"/>
              <a:t>Индивидуальная работа ученика 8 класса «Внешняя политика Екатерины </a:t>
            </a:r>
            <a:r>
              <a:rPr lang="en-US" sz="6200" dirty="0" smtClean="0"/>
              <a:t>II</a:t>
            </a:r>
            <a:r>
              <a:rPr lang="ru-RU" sz="6200" dirty="0" smtClean="0"/>
              <a:t>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Работа в группах 6 класс</a:t>
            </a:r>
          </a:p>
          <a:p>
            <a:r>
              <a:rPr lang="ru-RU" sz="2000" dirty="0" smtClean="0"/>
              <a:t>«Основные </a:t>
            </a:r>
            <a:r>
              <a:rPr lang="ru-RU" sz="2000" dirty="0"/>
              <a:t>удельные </a:t>
            </a:r>
            <a:r>
              <a:rPr lang="ru-RU" sz="2000" dirty="0" smtClean="0"/>
              <a:t>центры»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45868" cy="351881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00808"/>
            <a:ext cx="4041775" cy="3528392"/>
          </a:xfrm>
        </p:spPr>
      </p:pic>
    </p:spTree>
    <p:extLst>
      <p:ext uri="{BB962C8B-B14F-4D97-AF65-F5344CB8AC3E}">
        <p14:creationId xmlns:p14="http://schemas.microsoft.com/office/powerpoint/2010/main" val="1220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Franklin Gothic Book" pitchFamily="34" charset="0"/>
                <a:ea typeface="Times New Roman"/>
                <a:cs typeface="Calibri"/>
              </a:rPr>
              <a:t>Опыт </a:t>
            </a:r>
            <a:r>
              <a:rPr lang="ru-RU" sz="4800" b="1" dirty="0">
                <a:latin typeface="Franklin Gothic Book" pitchFamily="34" charset="0"/>
                <a:ea typeface="Times New Roman"/>
                <a:cs typeface="Calibri"/>
              </a:rPr>
              <a:t>применения метода проектов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11109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Работа в </a:t>
            </a:r>
            <a:r>
              <a:rPr lang="ru-RU" sz="2000" dirty="0"/>
              <a:t>группах проект «Основные удельные </a:t>
            </a:r>
            <a:r>
              <a:rPr lang="ru-RU" sz="2000" dirty="0" smtClean="0"/>
              <a:t>центры»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1182960"/>
          </a:xfrm>
        </p:spPr>
        <p:txBody>
          <a:bodyPr>
            <a:normAutofit/>
          </a:bodyPr>
          <a:lstStyle/>
          <a:p>
            <a:r>
              <a:rPr lang="ru-RU" sz="2000" dirty="0"/>
              <a:t>Защита </a:t>
            </a:r>
            <a:r>
              <a:rPr lang="ru-RU" sz="2000" dirty="0" smtClean="0"/>
              <a:t>проекта ученика 7 класса «Церковный раскол»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474841" cy="3518818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3"/>
          <a:stretch/>
        </p:blipFill>
        <p:spPr>
          <a:xfrm>
            <a:off x="5076056" y="1484784"/>
            <a:ext cx="3615442" cy="3528392"/>
          </a:xfrm>
        </p:spPr>
      </p:pic>
    </p:spTree>
    <p:extLst>
      <p:ext uri="{BB962C8B-B14F-4D97-AF65-F5344CB8AC3E}">
        <p14:creationId xmlns:p14="http://schemas.microsoft.com/office/powerpoint/2010/main" val="15408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730250"/>
          </a:xfrm>
        </p:spPr>
        <p:txBody>
          <a:bodyPr>
            <a:normAutofit fontScale="90000"/>
          </a:bodyPr>
          <a:lstStyle/>
          <a:p>
            <a:r>
              <a:rPr lang="ru-RU" sz="4300" dirty="0">
                <a:solidFill>
                  <a:prstClr val="white"/>
                </a:solidFill>
                <a:latin typeface="Franklin Gothic Book" pitchFamily="34" charset="0"/>
                <a:ea typeface="Times New Roman"/>
                <a:cs typeface="Calibri"/>
              </a:rPr>
              <a:t>Опыт применения метода проектов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8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применения метода проектов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3461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3" b="7746"/>
          <a:stretch/>
        </p:blipFill>
        <p:spPr>
          <a:xfrm>
            <a:off x="4788024" y="1988840"/>
            <a:ext cx="4104456" cy="3096344"/>
          </a:xfrm>
        </p:spPr>
      </p:pic>
    </p:spTree>
    <p:extLst>
      <p:ext uri="{BB962C8B-B14F-4D97-AF65-F5344CB8AC3E}">
        <p14:creationId xmlns:p14="http://schemas.microsoft.com/office/powerpoint/2010/main" val="27921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337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 Проектирование  на уроках  истории </vt:lpstr>
      <vt:lpstr>Актуальность</vt:lpstr>
      <vt:lpstr>Несомненным преимуществом проектной деятельности считаю следующее:</vt:lpstr>
      <vt:lpstr>Анализ цели и мотивации учебной деятельности учащихся на уроках истории</vt:lpstr>
      <vt:lpstr>Опыт применения метода проектов</vt:lpstr>
      <vt:lpstr>Опыт применения метода проектов</vt:lpstr>
      <vt:lpstr>Опыт применения метода проектов</vt:lpstr>
      <vt:lpstr>Опыт применения метода проектов</vt:lpstr>
      <vt:lpstr>Опыт применения метода проектов</vt:lpstr>
      <vt:lpstr>Анализ деятельности учащихся на уроках истории</vt:lpstr>
      <vt:lpstr>Анализ деятельности учащихся на уроках истории</vt:lpstr>
      <vt:lpstr>Составление интерактивных модулей по истории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Проектирование в образовании и  учебные проекты по истории</dc:title>
  <dc:creator>Администратор</dc:creator>
  <cp:lastModifiedBy>Администратор</cp:lastModifiedBy>
  <cp:revision>22</cp:revision>
  <dcterms:created xsi:type="dcterms:W3CDTF">2019-04-11T15:00:08Z</dcterms:created>
  <dcterms:modified xsi:type="dcterms:W3CDTF">2020-05-13T18:11:10Z</dcterms:modified>
</cp:coreProperties>
</file>