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86" r:id="rId2"/>
    <p:sldId id="274" r:id="rId3"/>
    <p:sldId id="276" r:id="rId4"/>
    <p:sldId id="277" r:id="rId5"/>
    <p:sldId id="280" r:id="rId6"/>
    <p:sldId id="278" r:id="rId7"/>
    <p:sldId id="279" r:id="rId8"/>
    <p:sldId id="28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EB2"/>
    <a:srgbClr val="0000FF"/>
    <a:srgbClr val="ED13CE"/>
    <a:srgbClr val="AF46BA"/>
    <a:srgbClr val="1EE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7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8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0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5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4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9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3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3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9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2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8742" y="908720"/>
            <a:ext cx="58579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8E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Берлинская наступательная           </a:t>
            </a:r>
          </a:p>
          <a:p>
            <a:r>
              <a:rPr lang="ru-RU" sz="6000" b="1" dirty="0" smtClean="0">
                <a:solidFill>
                  <a:srgbClr val="F8E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операция </a:t>
            </a:r>
          </a:p>
          <a:p>
            <a:r>
              <a:rPr lang="ru-RU" sz="6000" b="1" dirty="0" smtClean="0">
                <a:solidFill>
                  <a:srgbClr val="F8E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1945 года</a:t>
            </a:r>
          </a:p>
          <a:p>
            <a:r>
              <a:rPr lang="ru-RU" sz="6000" b="1" dirty="0" smtClean="0">
                <a:solidFill>
                  <a:srgbClr val="F8E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 истории </a:t>
            </a:r>
          </a:p>
          <a:p>
            <a:r>
              <a:rPr lang="ru-RU" sz="6000" b="1" dirty="0" smtClean="0">
                <a:solidFill>
                  <a:srgbClr val="F8E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 литературе</a:t>
            </a:r>
            <a:endParaRPr lang="ru-RU" sz="6000" b="1" dirty="0">
              <a:solidFill>
                <a:srgbClr val="F8EE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Лиза\Desktop\3947d579a695d9d99ec873e7e0bc6d5ba94a428776747850008c9c8abd39.jp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688760"/>
            <a:ext cx="296123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БЕРЛИН  ЖУКОВ\карта 44 45_20250423_145357_68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734" y="620688"/>
            <a:ext cx="4500594" cy="58679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00594" y="857232"/>
            <a:ext cx="4286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FFC000"/>
              </a:solidFill>
            </a:endParaRPr>
          </a:p>
          <a:p>
            <a:r>
              <a:rPr lang="ru-RU" sz="2800" b="1" dirty="0" smtClean="0">
                <a:solidFill>
                  <a:srgbClr val="F8EEB2"/>
                </a:solidFill>
              </a:rPr>
              <a:t>      - Найти и показать   </a:t>
            </a:r>
          </a:p>
          <a:p>
            <a:r>
              <a:rPr lang="ru-RU" sz="2800" b="1" dirty="0" smtClean="0">
                <a:solidFill>
                  <a:srgbClr val="F8EEB2"/>
                </a:solidFill>
              </a:rPr>
              <a:t>     европейские         </a:t>
            </a:r>
          </a:p>
          <a:p>
            <a:r>
              <a:rPr lang="ru-RU" sz="2800" b="1" dirty="0" smtClean="0">
                <a:solidFill>
                  <a:srgbClr val="F8EEB2"/>
                </a:solidFill>
              </a:rPr>
              <a:t>     государства, которые     </a:t>
            </a:r>
          </a:p>
          <a:p>
            <a:r>
              <a:rPr lang="ru-RU" sz="2800" b="1" dirty="0" smtClean="0">
                <a:solidFill>
                  <a:srgbClr val="F8EEB2"/>
                </a:solidFill>
              </a:rPr>
              <a:t>     были освобождены  </a:t>
            </a:r>
          </a:p>
          <a:p>
            <a:r>
              <a:rPr lang="ru-RU" sz="2800" b="1" dirty="0" smtClean="0">
                <a:solidFill>
                  <a:srgbClr val="F8EEB2"/>
                </a:solidFill>
              </a:rPr>
              <a:t>    советскими войсками     </a:t>
            </a:r>
          </a:p>
          <a:p>
            <a:r>
              <a:rPr lang="ru-RU" sz="2800" b="1" dirty="0">
                <a:solidFill>
                  <a:srgbClr val="F8EEB2"/>
                </a:solidFill>
              </a:rPr>
              <a:t> </a:t>
            </a:r>
            <a:r>
              <a:rPr lang="ru-RU" sz="2800" b="1" dirty="0" smtClean="0">
                <a:solidFill>
                  <a:srgbClr val="F8EEB2"/>
                </a:solidFill>
              </a:rPr>
              <a:t>   в ходе наступательных   </a:t>
            </a:r>
          </a:p>
          <a:p>
            <a:r>
              <a:rPr lang="ru-RU" sz="2800" b="1" dirty="0">
                <a:solidFill>
                  <a:srgbClr val="F8EEB2"/>
                </a:solidFill>
              </a:rPr>
              <a:t> </a:t>
            </a:r>
            <a:r>
              <a:rPr lang="ru-RU" sz="2800" b="1" dirty="0" smtClean="0">
                <a:solidFill>
                  <a:srgbClr val="F8EEB2"/>
                </a:solidFill>
              </a:rPr>
              <a:t>  операций  1944-начала    </a:t>
            </a:r>
          </a:p>
          <a:p>
            <a:r>
              <a:rPr lang="ru-RU" sz="2800" b="1" dirty="0">
                <a:solidFill>
                  <a:srgbClr val="F8EEB2"/>
                </a:solidFill>
              </a:rPr>
              <a:t> </a:t>
            </a:r>
            <a:r>
              <a:rPr lang="ru-RU" sz="2800" b="1" dirty="0" smtClean="0">
                <a:solidFill>
                  <a:srgbClr val="F8EEB2"/>
                </a:solidFill>
              </a:rPr>
              <a:t>                     1945 гг.</a:t>
            </a:r>
            <a:endParaRPr lang="ru-RU" sz="2800" b="1" dirty="0">
              <a:solidFill>
                <a:srgbClr val="F8EEB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8E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Боевые действия 1944-1945 гг.</a:t>
            </a:r>
            <a:endParaRPr lang="ru-RU" b="1" dirty="0">
              <a:solidFill>
                <a:srgbClr val="F8EE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БЕРЛИН  ЖУКОВ\Битва за берл карта20250423_145426_6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83" y="2018853"/>
            <a:ext cx="4572032" cy="4723789"/>
          </a:xfrm>
          <a:prstGeom prst="rect">
            <a:avLst/>
          </a:prstGeom>
          <a:noFill/>
        </p:spPr>
      </p:pic>
      <p:pic>
        <p:nvPicPr>
          <p:cNvPr id="3077" name="Picture 5" descr="F:\БЕРЛИН  ЖУКОВ\Рокоссовский49fc5b4fe5c4d08fcf22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00042"/>
            <a:ext cx="1500198" cy="18488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6" y="714356"/>
            <a:ext cx="687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8EEB2"/>
                </a:solidFill>
              </a:rPr>
              <a:t> </a:t>
            </a:r>
            <a:r>
              <a:rPr lang="ru-RU" sz="3600" b="1" dirty="0" smtClean="0">
                <a:solidFill>
                  <a:srgbClr val="F8EEB2"/>
                </a:solidFill>
              </a:rPr>
              <a:t>План советского командования</a:t>
            </a:r>
            <a:endParaRPr lang="ru-RU" sz="3600" b="1" dirty="0">
              <a:solidFill>
                <a:srgbClr val="F8EEB2"/>
              </a:solidFill>
            </a:endParaRPr>
          </a:p>
        </p:txBody>
      </p:sp>
      <p:pic>
        <p:nvPicPr>
          <p:cNvPr id="3078" name="Picture 6" descr="F:\БЕРЛИН  ЖУКОВ\ЖУКОВ340bb62385e6221c03c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4162" y="2678901"/>
            <a:ext cx="1428760" cy="1785950"/>
          </a:xfrm>
          <a:prstGeom prst="rect">
            <a:avLst/>
          </a:prstGeom>
          <a:noFill/>
        </p:spPr>
      </p:pic>
      <p:pic>
        <p:nvPicPr>
          <p:cNvPr id="3079" name="Picture 7" descr="F:\БЕРЛИН  ЖУКОВ\КОНЕВ e4ca5c5a480b91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4797152"/>
            <a:ext cx="1500198" cy="1917972"/>
          </a:xfrm>
          <a:prstGeom prst="rect">
            <a:avLst/>
          </a:prstGeom>
          <a:noFill/>
        </p:spPr>
      </p:pic>
      <p:sp>
        <p:nvSpPr>
          <p:cNvPr id="11" name="Стрелка влево 10"/>
          <p:cNvSpPr/>
          <p:nvPr/>
        </p:nvSpPr>
        <p:spPr>
          <a:xfrm rot="20806054">
            <a:off x="4507143" y="1556516"/>
            <a:ext cx="2745402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207588">
            <a:off x="4507208" y="5544985"/>
            <a:ext cx="2910201" cy="9703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4500561" y="3357562"/>
            <a:ext cx="2830004" cy="1143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20735457">
            <a:off x="4413116" y="1189815"/>
            <a:ext cx="3035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     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       </a:t>
            </a:r>
            <a:r>
              <a:rPr lang="ru-RU" b="1" dirty="0" smtClean="0">
                <a:solidFill>
                  <a:srgbClr val="F8EEB2"/>
                </a:solidFill>
              </a:rPr>
              <a:t>2-й Белорусский фронт</a:t>
            </a:r>
          </a:p>
          <a:p>
            <a:r>
              <a:rPr lang="ru-RU" sz="2400" b="1" dirty="0" smtClean="0">
                <a:solidFill>
                  <a:srgbClr val="F8EEB2"/>
                </a:solidFill>
              </a:rPr>
              <a:t>К.К. Рокоссовский</a:t>
            </a:r>
            <a:endParaRPr lang="ru-RU" sz="2400" b="1" dirty="0">
              <a:solidFill>
                <a:srgbClr val="F8EEB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6214" y="3000371"/>
            <a:ext cx="3114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8EEB2"/>
              </a:solidFill>
            </a:endParaRPr>
          </a:p>
          <a:p>
            <a:r>
              <a:rPr lang="ru-RU" b="1" dirty="0" smtClean="0">
                <a:solidFill>
                  <a:srgbClr val="F8EEB2"/>
                </a:solidFill>
              </a:rPr>
              <a:t>     1-й Белорусский фронт</a:t>
            </a:r>
          </a:p>
          <a:p>
            <a:r>
              <a:rPr lang="ru-RU" sz="2400" b="1" dirty="0" smtClean="0">
                <a:solidFill>
                  <a:srgbClr val="F8EEB2"/>
                </a:solidFill>
              </a:rPr>
              <a:t>        Г.К. Жуков</a:t>
            </a:r>
            <a:endParaRPr lang="ru-RU" sz="2400" b="1" dirty="0">
              <a:solidFill>
                <a:srgbClr val="F8EE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177286">
            <a:off x="4462688" y="5502307"/>
            <a:ext cx="31156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8EEB2"/>
                </a:solidFill>
              </a:rPr>
              <a:t>         1-й Украинский фронт</a:t>
            </a:r>
          </a:p>
          <a:p>
            <a:r>
              <a:rPr lang="ru-RU" sz="2400" b="1" dirty="0" smtClean="0">
                <a:solidFill>
                  <a:srgbClr val="F8EEB2"/>
                </a:solidFill>
              </a:rPr>
              <a:t>      И.С. Конев</a:t>
            </a:r>
            <a:endParaRPr lang="ru-RU" sz="2400" b="1" dirty="0">
              <a:solidFill>
                <a:srgbClr val="F8EEB2"/>
              </a:solidFill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2214546" y="2928934"/>
            <a:ext cx="71438" cy="4286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ятно 1 21"/>
          <p:cNvSpPr/>
          <p:nvPr/>
        </p:nvSpPr>
        <p:spPr>
          <a:xfrm>
            <a:off x="3143240" y="3429000"/>
            <a:ext cx="214314" cy="1428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428992" y="3357562"/>
            <a:ext cx="1285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>
                <a:solidFill>
                  <a:srgbClr val="0000FF"/>
                </a:solidFill>
              </a:rPr>
              <a:t>Зееловские</a:t>
            </a:r>
            <a:r>
              <a:rPr lang="ru-RU" sz="1000" dirty="0" smtClean="0">
                <a:solidFill>
                  <a:srgbClr val="0000FF"/>
                </a:solidFill>
              </a:rPr>
              <a:t> высоты</a:t>
            </a:r>
            <a:endParaRPr lang="ru-RU" sz="1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1071546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8EEB2"/>
                </a:solidFill>
              </a:rPr>
              <a:t>        </a:t>
            </a:r>
          </a:p>
          <a:p>
            <a:r>
              <a:rPr lang="ru-RU" sz="2000" b="1" dirty="0">
                <a:solidFill>
                  <a:srgbClr val="F8EEB2"/>
                </a:solidFill>
              </a:rPr>
              <a:t> </a:t>
            </a:r>
            <a:r>
              <a:rPr lang="ru-RU" sz="2000" b="1" dirty="0" smtClean="0">
                <a:solidFill>
                  <a:srgbClr val="F8EEB2"/>
                </a:solidFill>
              </a:rPr>
              <a:t>           Битва за Берлин</a:t>
            </a:r>
            <a:endParaRPr lang="ru-RU" sz="2000" b="1" dirty="0">
              <a:solidFill>
                <a:srgbClr val="F8EEB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14356"/>
            <a:ext cx="864399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8E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Берлинская наступательная операция </a:t>
            </a:r>
            <a:r>
              <a:rPr lang="ru-RU" sz="2800" b="1" dirty="0" smtClean="0">
                <a:solidFill>
                  <a:srgbClr val="F8E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продолжалась 17 дней     с 16 апреля по 2 мая 1945 г. </a:t>
            </a:r>
          </a:p>
          <a:p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3600" b="1" dirty="0" smtClean="0">
                <a:solidFill>
                  <a:srgbClr val="F8E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</a:t>
            </a:r>
            <a:r>
              <a:rPr lang="ru-RU" sz="3600" b="1" dirty="0" smtClean="0">
                <a:solidFill>
                  <a:srgbClr val="F8E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операции</a:t>
            </a:r>
            <a:endParaRPr lang="ru-RU" sz="3600" b="1" dirty="0" smtClean="0">
              <a:solidFill>
                <a:srgbClr val="F8EE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ru-RU" sz="2800" b="1" dirty="0" smtClean="0">
                <a:solidFill>
                  <a:srgbClr val="F8E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1.Прорыв обороны немцев на </a:t>
            </a:r>
            <a:r>
              <a:rPr lang="ru-RU" sz="2800" b="1" dirty="0" err="1" smtClean="0">
                <a:solidFill>
                  <a:srgbClr val="F8E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Зееловских</a:t>
            </a:r>
            <a:r>
              <a:rPr lang="ru-RU" sz="2800" b="1" dirty="0" smtClean="0">
                <a:solidFill>
                  <a:srgbClr val="F8E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высотах-</a:t>
            </a:r>
          </a:p>
          <a:p>
            <a:pPr marL="457200" indent="-457200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dirty="0" smtClean="0">
                <a:solidFill>
                  <a:srgbClr val="F8E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16-19 апреля 1945 г.- тяжелые бои.                             </a:t>
            </a:r>
          </a:p>
          <a:p>
            <a:pPr marL="457200" indent="-457200"/>
            <a:endParaRPr lang="ru-RU" sz="2400" b="1" dirty="0" smtClean="0">
              <a:solidFill>
                <a:srgbClr val="F8EE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ru-RU" sz="2400" b="1" dirty="0" smtClean="0">
                <a:solidFill>
                  <a:srgbClr val="F8E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Окружение и штурм Берлина 20 апреля -25 апреля 1945 г.</a:t>
            </a:r>
          </a:p>
          <a:p>
            <a:pPr marL="457200" indent="-457200"/>
            <a:r>
              <a:rPr lang="ru-RU" sz="2400" b="1" dirty="0" smtClean="0">
                <a:solidFill>
                  <a:srgbClr val="F8E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Взятие Рейхстага – 30 апреля 1945 г.</a:t>
            </a:r>
          </a:p>
          <a:p>
            <a:pPr marL="457200" indent="-457200"/>
            <a:r>
              <a:rPr lang="ru-RU" sz="2400" b="1" dirty="0" smtClean="0">
                <a:solidFill>
                  <a:srgbClr val="F8E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2 мая – капитуляция гарнизона Берлина.</a:t>
            </a:r>
          </a:p>
          <a:p>
            <a:pPr marL="457200" indent="-457200"/>
            <a:endParaRPr lang="ru-RU" sz="2400" b="1" dirty="0" smtClean="0">
              <a:solidFill>
                <a:srgbClr val="F8EE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ru-RU" sz="2400" b="1" dirty="0" smtClean="0">
                <a:solidFill>
                  <a:srgbClr val="F8E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3.Капитуляция Германии – 8 мая подписание акта о     </a:t>
            </a:r>
          </a:p>
          <a:p>
            <a:pPr marL="457200" indent="-457200"/>
            <a:r>
              <a:rPr lang="ru-RU" sz="2400" b="1" dirty="0" smtClean="0">
                <a:solidFill>
                  <a:srgbClr val="F8E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безоговорочной капитуляции.</a:t>
            </a:r>
          </a:p>
          <a:p>
            <a:pPr marL="457200" indent="-457200"/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8EEB2"/>
                </a:solidFill>
              </a:rPr>
              <a:t/>
            </a:r>
            <a:br>
              <a:rPr lang="ru-RU" b="1" dirty="0" smtClean="0">
                <a:solidFill>
                  <a:srgbClr val="F8EEB2"/>
                </a:solidFill>
              </a:rPr>
            </a:br>
            <a:r>
              <a:rPr lang="ru-RU" b="1" dirty="0" smtClean="0">
                <a:solidFill>
                  <a:srgbClr val="F8EEB2"/>
                </a:solidFill>
              </a:rPr>
              <a:t> </a:t>
            </a:r>
            <a:r>
              <a:rPr lang="ru-RU" sz="3600" b="1" dirty="0" smtClean="0">
                <a:solidFill>
                  <a:srgbClr val="F8EEB2"/>
                </a:solidFill>
              </a:rPr>
              <a:t>Соотношение сил</a:t>
            </a:r>
            <a:br>
              <a:rPr lang="ru-RU" sz="3600" b="1" dirty="0" smtClean="0">
                <a:solidFill>
                  <a:srgbClr val="F8EEB2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8488" y="332656"/>
            <a:ext cx="4040188" cy="639762"/>
          </a:xfrm>
        </p:spPr>
        <p:txBody>
          <a:bodyPr>
            <a:normAutofit lnSpcReduction="10000"/>
          </a:bodyPr>
          <a:lstStyle/>
          <a:p>
            <a:r>
              <a:rPr lang="ru-RU" sz="3200" b="0" dirty="0" smtClean="0">
                <a:solidFill>
                  <a:srgbClr val="F8EEB2"/>
                </a:solidFill>
              </a:rPr>
              <a:t>  </a:t>
            </a:r>
            <a:r>
              <a:rPr lang="ru-RU" sz="3600" dirty="0" smtClean="0">
                <a:solidFill>
                  <a:srgbClr val="F8EEB2"/>
                </a:solidFill>
              </a:rPr>
              <a:t>С С С Р</a:t>
            </a:r>
            <a:endParaRPr lang="ru-RU" sz="3600" dirty="0">
              <a:solidFill>
                <a:srgbClr val="F8EEB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2347" y="1700808"/>
            <a:ext cx="4040188" cy="3951288"/>
          </a:xfrm>
        </p:spPr>
        <p:txBody>
          <a:bodyPr/>
          <a:lstStyle/>
          <a:p>
            <a:endParaRPr lang="ru-RU" b="1" dirty="0" smtClean="0">
              <a:solidFill>
                <a:srgbClr val="F8EEB2"/>
              </a:solidFill>
            </a:endParaRPr>
          </a:p>
          <a:p>
            <a:r>
              <a:rPr lang="ru-RU" b="1" dirty="0" smtClean="0">
                <a:solidFill>
                  <a:srgbClr val="F8EEB2"/>
                </a:solidFill>
              </a:rPr>
              <a:t> 2,5 млн. солдат</a:t>
            </a:r>
          </a:p>
          <a:p>
            <a:r>
              <a:rPr lang="ru-RU" b="1" dirty="0" smtClean="0">
                <a:solidFill>
                  <a:srgbClr val="F8EEB2"/>
                </a:solidFill>
              </a:rPr>
              <a:t>6250 танков</a:t>
            </a:r>
          </a:p>
          <a:p>
            <a:r>
              <a:rPr lang="ru-RU" b="1" dirty="0" smtClean="0">
                <a:solidFill>
                  <a:srgbClr val="F8EEB2"/>
                </a:solidFill>
              </a:rPr>
              <a:t>7500 самолетов</a:t>
            </a:r>
          </a:p>
          <a:p>
            <a:endParaRPr lang="ru-RU" dirty="0">
              <a:solidFill>
                <a:srgbClr val="F8EEB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260648"/>
            <a:ext cx="3748184" cy="639762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F8EEB2"/>
                </a:solidFill>
              </a:rPr>
              <a:t>   </a:t>
            </a:r>
            <a:r>
              <a:rPr lang="ru-RU" sz="3600" dirty="0" smtClean="0">
                <a:solidFill>
                  <a:srgbClr val="F8EEB2"/>
                </a:solidFill>
              </a:rPr>
              <a:t>Г е р м а н и я</a:t>
            </a:r>
            <a:endParaRPr lang="ru-RU" sz="3600" dirty="0">
              <a:solidFill>
                <a:srgbClr val="F8EEB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38676" y="1772816"/>
            <a:ext cx="4041775" cy="3951288"/>
          </a:xfrm>
        </p:spPr>
        <p:txBody>
          <a:bodyPr/>
          <a:lstStyle/>
          <a:p>
            <a:endParaRPr lang="ru-RU" b="1" dirty="0" smtClean="0">
              <a:solidFill>
                <a:srgbClr val="F8EEB2"/>
              </a:solidFill>
            </a:endParaRPr>
          </a:p>
          <a:p>
            <a:r>
              <a:rPr lang="ru-RU" b="1" dirty="0" smtClean="0">
                <a:solidFill>
                  <a:srgbClr val="F8EEB2"/>
                </a:solidFill>
              </a:rPr>
              <a:t>1 млн. солдат</a:t>
            </a:r>
          </a:p>
          <a:p>
            <a:r>
              <a:rPr lang="ru-RU" b="1" dirty="0" smtClean="0">
                <a:solidFill>
                  <a:srgbClr val="F8EEB2"/>
                </a:solidFill>
              </a:rPr>
              <a:t>1500 танков</a:t>
            </a:r>
          </a:p>
          <a:p>
            <a:r>
              <a:rPr lang="ru-RU" b="1" dirty="0" smtClean="0">
                <a:solidFill>
                  <a:srgbClr val="F8EEB2"/>
                </a:solidFill>
              </a:rPr>
              <a:t>3300 самолетов</a:t>
            </a:r>
            <a:endParaRPr lang="ru-RU" b="1" dirty="0">
              <a:solidFill>
                <a:srgbClr val="F8EEB2"/>
              </a:solidFill>
            </a:endParaRPr>
          </a:p>
        </p:txBody>
      </p:sp>
      <p:pic>
        <p:nvPicPr>
          <p:cNvPr id="2050" name="Picture 2" descr="G:\БЕРЛИН  ЖУКОВ\нем самолеты27298ab28f3aafdce99f73e7ac7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4396256" cy="28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БЕРЛИН  ЖУКОВ\сов самолеты000357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933056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БЕРЛИН  ЖУКОВ\РЕЙСТАГ ЗНАМЯonBu7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421" y="764703"/>
            <a:ext cx="4402579" cy="5958619"/>
          </a:xfrm>
          <a:prstGeom prst="rect">
            <a:avLst/>
          </a:prstGeom>
          <a:noFill/>
        </p:spPr>
      </p:pic>
      <p:pic>
        <p:nvPicPr>
          <p:cNvPr id="4100" name="Picture 4" descr="F:\БЕРЛИН  ЖУКОВ\1683811445_kantariya-m.v.-i-egorov-m.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44" y="2996952"/>
            <a:ext cx="4357718" cy="31757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6038040"/>
            <a:ext cx="44291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8EEB2"/>
                </a:solidFill>
              </a:rPr>
              <a:t>      Мл.    сержант                </a:t>
            </a:r>
            <a:r>
              <a:rPr lang="ru-RU" b="1" dirty="0" err="1" smtClean="0">
                <a:solidFill>
                  <a:srgbClr val="F8EEB2"/>
                </a:solidFill>
              </a:rPr>
              <a:t>Сержант</a:t>
            </a:r>
            <a:endParaRPr lang="ru-RU" b="1" dirty="0" smtClean="0">
              <a:solidFill>
                <a:srgbClr val="F8EEB2"/>
              </a:solidFill>
            </a:endParaRPr>
          </a:p>
          <a:p>
            <a:r>
              <a:rPr lang="ru-RU" sz="2000" b="1" dirty="0" smtClean="0">
                <a:solidFill>
                  <a:srgbClr val="F8EEB2"/>
                </a:solidFill>
              </a:rPr>
              <a:t> </a:t>
            </a:r>
            <a:r>
              <a:rPr lang="ru-RU" sz="2000" b="1" dirty="0" err="1" smtClean="0">
                <a:solidFill>
                  <a:srgbClr val="F8EEB2"/>
                </a:solidFill>
              </a:rPr>
              <a:t>Мелитон</a:t>
            </a:r>
            <a:r>
              <a:rPr lang="ru-RU" sz="2000" b="1" dirty="0" smtClean="0">
                <a:solidFill>
                  <a:srgbClr val="F8EEB2"/>
                </a:solidFill>
              </a:rPr>
              <a:t> </a:t>
            </a:r>
            <a:r>
              <a:rPr lang="ru-RU" sz="2000" b="1" dirty="0" err="1" smtClean="0">
                <a:solidFill>
                  <a:srgbClr val="F8EEB2"/>
                </a:solidFill>
              </a:rPr>
              <a:t>Кантария</a:t>
            </a:r>
            <a:r>
              <a:rPr lang="ru-RU" sz="2000" b="1" dirty="0" smtClean="0">
                <a:solidFill>
                  <a:srgbClr val="F8EEB2"/>
                </a:solidFill>
              </a:rPr>
              <a:t>  Михаил Егоров</a:t>
            </a:r>
            <a:endParaRPr lang="ru-RU" sz="2000" b="1" dirty="0">
              <a:solidFill>
                <a:srgbClr val="F8EEB2"/>
              </a:solidFill>
            </a:endParaRPr>
          </a:p>
        </p:txBody>
      </p:sp>
      <p:pic>
        <p:nvPicPr>
          <p:cNvPr id="6" name="Picture 3" descr="C:\Users\ПРАБ\Pictures\Штурм Берлина\f8678ec6672864ece2e6fdd42df74eac8c6ca3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43" y="764704"/>
            <a:ext cx="3796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з к ф _Офицеры_ - От героев былых времен...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0998.225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547664" y="556312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БЕРЛИН  ЖУКОВ\анна20250428_185730_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61" y="1518176"/>
            <a:ext cx="4286280" cy="52149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548680"/>
            <a:ext cx="4500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8EEB2"/>
                </a:solidFill>
              </a:rPr>
              <a:t>Майор Анна Владимировна               </a:t>
            </a:r>
          </a:p>
          <a:p>
            <a:r>
              <a:rPr lang="ru-RU" sz="2400" b="1" dirty="0" smtClean="0">
                <a:solidFill>
                  <a:srgbClr val="F8EEB2"/>
                </a:solidFill>
              </a:rPr>
              <a:t>                Никулина</a:t>
            </a:r>
          </a:p>
          <a:p>
            <a:r>
              <a:rPr lang="ru-RU" sz="2400" b="1" dirty="0">
                <a:solidFill>
                  <a:srgbClr val="F8EEB2"/>
                </a:solidFill>
              </a:rPr>
              <a:t> </a:t>
            </a:r>
            <a:r>
              <a:rPr lang="ru-RU" sz="2400" b="1" dirty="0" smtClean="0">
                <a:solidFill>
                  <a:srgbClr val="F8EEB2"/>
                </a:solidFill>
              </a:rPr>
              <a:t>            </a:t>
            </a:r>
            <a:r>
              <a:rPr lang="ru-RU" b="1" dirty="0" smtClean="0">
                <a:solidFill>
                  <a:srgbClr val="F8EEB2"/>
                </a:solidFill>
              </a:rPr>
              <a:t>(ст. </a:t>
            </a:r>
            <a:r>
              <a:rPr lang="ru-RU" b="1" dirty="0" err="1" smtClean="0">
                <a:solidFill>
                  <a:srgbClr val="F8EEB2"/>
                </a:solidFill>
              </a:rPr>
              <a:t>Кардоникская</a:t>
            </a:r>
            <a:r>
              <a:rPr lang="ru-RU" b="1" dirty="0" smtClean="0">
                <a:solidFill>
                  <a:srgbClr val="F8EEB2"/>
                </a:solidFill>
              </a:rPr>
              <a:t>) </a:t>
            </a:r>
          </a:p>
          <a:p>
            <a:r>
              <a:rPr lang="ru-RU" sz="2400" b="1" dirty="0" smtClean="0">
                <a:solidFill>
                  <a:srgbClr val="F8EEB2"/>
                </a:solidFill>
              </a:rPr>
              <a:t>2 мая 1945г. водрузила  знамя   на здании   </a:t>
            </a:r>
            <a:r>
              <a:rPr lang="ru-RU" sz="2400" b="1" dirty="0" err="1" smtClean="0">
                <a:solidFill>
                  <a:srgbClr val="F8EEB2"/>
                </a:solidFill>
              </a:rPr>
              <a:t>Рейхсканцелярии</a:t>
            </a:r>
            <a:r>
              <a:rPr lang="ru-RU" sz="2400" b="1" dirty="0" smtClean="0">
                <a:solidFill>
                  <a:srgbClr val="F8EEB2"/>
                </a:solidFill>
              </a:rPr>
              <a:t>           </a:t>
            </a:r>
            <a:endParaRPr lang="ru-RU" sz="2400" b="1" dirty="0">
              <a:solidFill>
                <a:srgbClr val="F8EEB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9683" y="2708920"/>
            <a:ext cx="42148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8EEB2"/>
                </a:solidFill>
              </a:rPr>
              <a:t>«Укрепив знамя, я почувствовала такую слабость во всем теле, что долго не могла сдвинуться с места и, прислонившись  спиной к какой-то перекладине, стояла и смотрела на объятый пламенем Берлин, а по лицу текли горячие слезы радости…»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Участники штурма Берлина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204" y="5227459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             </a:t>
            </a:r>
            <a:r>
              <a:rPr lang="ru-RU" sz="2400" b="1" dirty="0" smtClean="0">
                <a:solidFill>
                  <a:srgbClr val="F8EEB2"/>
                </a:solidFill>
              </a:rPr>
              <a:t>Сероштанов </a:t>
            </a:r>
          </a:p>
          <a:p>
            <a:r>
              <a:rPr lang="ru-RU" sz="2400" b="1" dirty="0" smtClean="0">
                <a:solidFill>
                  <a:srgbClr val="F8EEB2"/>
                </a:solidFill>
              </a:rPr>
              <a:t>      Степан Дмитриевич</a:t>
            </a:r>
          </a:p>
          <a:p>
            <a:r>
              <a:rPr lang="ru-RU" sz="2400" b="1" dirty="0">
                <a:solidFill>
                  <a:srgbClr val="F8EEB2"/>
                </a:solidFill>
              </a:rPr>
              <a:t> </a:t>
            </a:r>
            <a:r>
              <a:rPr lang="ru-RU" sz="2400" b="1" dirty="0" smtClean="0">
                <a:solidFill>
                  <a:srgbClr val="F8EEB2"/>
                </a:solidFill>
              </a:rPr>
              <a:t>         ст. Зеленчукская</a:t>
            </a:r>
            <a:endParaRPr lang="ru-RU" sz="2400" b="1" dirty="0">
              <a:solidFill>
                <a:srgbClr val="F8EEB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1" t="6418" r="16878" b="45268"/>
          <a:stretch>
            <a:fillRect/>
          </a:stretch>
        </p:blipFill>
        <p:spPr bwMode="auto">
          <a:xfrm>
            <a:off x="755576" y="1360140"/>
            <a:ext cx="36449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G:\БЕРЛИН  ЖУКОВ\IMG_20250430_110517_672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339027"/>
            <a:ext cx="309924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5479" y="5227459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               </a:t>
            </a:r>
            <a:r>
              <a:rPr lang="ru-RU" sz="2400" b="1" dirty="0" smtClean="0">
                <a:solidFill>
                  <a:srgbClr val="F8EEB2"/>
                </a:solidFill>
              </a:rPr>
              <a:t>Огарев </a:t>
            </a:r>
          </a:p>
          <a:p>
            <a:r>
              <a:rPr lang="ru-RU" sz="2400" b="1" dirty="0" smtClean="0">
                <a:solidFill>
                  <a:srgbClr val="F8EEB2"/>
                </a:solidFill>
              </a:rPr>
              <a:t>      Демьян Иванович</a:t>
            </a:r>
          </a:p>
          <a:p>
            <a:r>
              <a:rPr lang="ru-RU" sz="2400" b="1" dirty="0">
                <a:solidFill>
                  <a:srgbClr val="F8EEB2"/>
                </a:solidFill>
              </a:rPr>
              <a:t> </a:t>
            </a:r>
            <a:r>
              <a:rPr lang="ru-RU" sz="2400" b="1" dirty="0" smtClean="0">
                <a:solidFill>
                  <a:srgbClr val="F8EEB2"/>
                </a:solidFill>
              </a:rPr>
              <a:t>         ст. Сторожевая</a:t>
            </a:r>
          </a:p>
          <a:p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brick</Template>
  <TotalTime>1713</TotalTime>
  <Words>224</Words>
  <Application>Microsoft Office PowerPoint</Application>
  <PresentationFormat>Экран (4:3)</PresentationFormat>
  <Paragraphs>65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Соотношение сил 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Берлинская битва</dc:title>
  <dc:creator>ПРАБ</dc:creator>
  <cp:lastModifiedBy>123</cp:lastModifiedBy>
  <cp:revision>181</cp:revision>
  <dcterms:created xsi:type="dcterms:W3CDTF">2015-05-05T20:56:53Z</dcterms:created>
  <dcterms:modified xsi:type="dcterms:W3CDTF">2025-06-02T11:12:27Z</dcterms:modified>
</cp:coreProperties>
</file>