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62" r:id="rId5"/>
    <p:sldId id="257" r:id="rId6"/>
    <p:sldId id="296" r:id="rId7"/>
    <p:sldId id="261" r:id="rId8"/>
    <p:sldId id="297" r:id="rId9"/>
    <p:sldId id="298" r:id="rId10"/>
    <p:sldId id="258" r:id="rId11"/>
    <p:sldId id="259" r:id="rId12"/>
    <p:sldId id="293" r:id="rId13"/>
    <p:sldId id="299" r:id="rId14"/>
    <p:sldId id="263" r:id="rId15"/>
    <p:sldId id="264" r:id="rId16"/>
    <p:sldId id="294" r:id="rId17"/>
    <p:sldId id="265" r:id="rId18"/>
    <p:sldId id="266" r:id="rId19"/>
    <p:sldId id="267" r:id="rId20"/>
    <p:sldId id="295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FE3"/>
    <a:srgbClr val="FF7C80"/>
    <a:srgbClr val="006600"/>
    <a:srgbClr val="80808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60"/>
  </p:normalViewPr>
  <p:slideViewPr>
    <p:cSldViewPr>
      <p:cViewPr varScale="1">
        <p:scale>
          <a:sx n="93" d="100"/>
          <a:sy n="93" d="100"/>
        </p:scale>
        <p:origin x="-70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uzluga.ru/potre/%D0%A3%D1%80%D0%BE%D0%BA+%D0%BC%D0%B0%D1%82%D0%B5%D0%BC%D0%B0%D1%82%D0%B8%D0%BA%D0%B8+%D0%B2+4+%D0%BA%D0%BB%D0%B0%D1%81%D1%81%D0%B5e/78316_html_m4983f34a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60" t="23386" r="5921" b="37205"/>
          <a:stretch/>
        </p:blipFill>
        <p:spPr bwMode="auto">
          <a:xfrm>
            <a:off x="179512" y="123478"/>
            <a:ext cx="8784976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Рисунок 6" descr="http://mousosh7serp.ru/images/dopplatnuslugi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5646"/>
            <a:ext cx="3384376" cy="33494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79662"/>
            <a:ext cx="5972200" cy="1102519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219822"/>
            <a:ext cx="5176664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35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878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180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f6nEDVMMD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31790"/>
            <a:ext cx="1390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39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59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157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272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f6nEDVMMD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12360" y="2931790"/>
            <a:ext cx="118484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14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1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80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9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7E8B-801C-4C33-8BBA-D70E064837D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CEA8-C65B-4E0B-9186-CF6D2FB7DF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13618"/>
            <a:ext cx="9144000" cy="5129882"/>
          </a:xfrm>
          <a:prstGeom prst="frame">
            <a:avLst>
              <a:gd name="adj1" fmla="val 2102"/>
            </a:avLst>
          </a:prstGeom>
          <a:solidFill>
            <a:srgbClr val="ED1F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5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5" Type="http://schemas.openxmlformats.org/officeDocument/2006/relationships/slide" Target="slide11.xml"/><Relationship Id="rId4" Type="http://schemas.openxmlformats.org/officeDocument/2006/relationships/slide" Target="slide7.xml"/><Relationship Id="rId9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2499742"/>
            <a:ext cx="5396136" cy="144016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мир десятичных дробей</a:t>
            </a:r>
            <a:endParaRPr lang="ru-RU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43834" y="1643056"/>
            <a:ext cx="1293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8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9887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 первой физкультминутки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500179"/>
            <a:ext cx="7067128" cy="3094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Устный счет </a:t>
            </a:r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ED1FE3"/>
                </a:solidFill>
              </a:rPr>
              <a:t>Выигрывают те, кто остался стоять</a:t>
            </a:r>
            <a:endParaRPr lang="ru-RU" sz="4000" i="1" dirty="0">
              <a:solidFill>
                <a:srgbClr val="ED1FE3"/>
              </a:solidFill>
            </a:endParaRPr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8143047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783683"/>
            <a:ext cx="1285884" cy="1950257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001024" y="4429138"/>
            <a:ext cx="92869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59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7988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сложения и вычитания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166" y="1500180"/>
            <a:ext cx="7186634" cy="32861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Ребята, профессор государства придумал магический квадрат, но из-за своей рассеянности не заполнил несколько клеток, осталось заполнить всего 4 пропуска, </a:t>
            </a:r>
          </a:p>
          <a:p>
            <a:pPr marL="0" indent="0" algn="ctr">
              <a:buNone/>
            </a:pPr>
            <a:r>
              <a:rPr lang="ru-RU" dirty="0" smtClean="0"/>
              <a:t>давайте поможем ему</a:t>
            </a:r>
            <a:endParaRPr lang="ru-RU" dirty="0"/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5" y="2857502"/>
            <a:ext cx="1643073" cy="2143140"/>
          </a:xfrm>
          <a:prstGeom prst="rect">
            <a:avLst/>
          </a:prstGeom>
        </p:spPr>
      </p:pic>
      <p:pic>
        <p:nvPicPr>
          <p:cNvPr id="7" name="Рисунок 6" descr="81706321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1357303"/>
            <a:ext cx="1143002" cy="1473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06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0800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Давайте вспомним, что такое магический квадрат?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ED1FE3"/>
                </a:solidFill>
              </a:rPr>
              <a:t>Сумма всех цифр по столбам, по строчкам, по диагонали одинакова!</a:t>
            </a:r>
            <a:endParaRPr lang="ru-RU" sz="3600" b="1" dirty="0">
              <a:solidFill>
                <a:srgbClr val="ED1FE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500312"/>
          <a:ext cx="3714777" cy="247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9"/>
                <a:gridCol w="1238259"/>
                <a:gridCol w="1238259"/>
              </a:tblGrid>
              <a:tr h="825823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0,8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5823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5823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себя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43174" y="1200150"/>
          <a:ext cx="6000792" cy="308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00264"/>
                <a:gridCol w="2000264"/>
              </a:tblGrid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0,8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0,7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1,3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1,1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072462" y="4643452"/>
            <a:ext cx="85725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08449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 второй физкультминутки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500179"/>
            <a:ext cx="7067128" cy="309444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Устный счет</a:t>
            </a:r>
          </a:p>
          <a:p>
            <a:pPr marL="0" indent="0" algn="ctr">
              <a:buNone/>
            </a:pPr>
            <a:r>
              <a:rPr lang="ru-RU" dirty="0" smtClean="0"/>
              <a:t>Загадываем число и выполняем действия с ним</a:t>
            </a:r>
            <a:br>
              <a:rPr lang="ru-RU" dirty="0" smtClean="0"/>
            </a:br>
            <a:r>
              <a:rPr lang="ru-RU" dirty="0" smtClean="0"/>
              <a:t>С помощью мячика передаем эстафету</a:t>
            </a:r>
            <a:endParaRPr lang="ru-RU" dirty="0"/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215338" y="457201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20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0845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умножения и деления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200150"/>
            <a:ext cx="8786874" cy="372905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ПРАВДА или ЛОЖЬ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2428875"/>
          <a:ext cx="8715437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7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60,07 · 60,08=3609,0056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 · 0,0001=0,06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 · 2,0093=44,2046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 : 625=0,006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143,797 : 10=14,3797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4,375 : 0,01=0,04375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0,625 · 22,4=14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8,0159 : 1=0,80159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 · 23,004=23,004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33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D1FE3"/>
                </a:solidFill>
              </a:rPr>
              <a:t>Проверим</a:t>
            </a:r>
            <a:endParaRPr lang="ru-RU" b="1" dirty="0">
              <a:solidFill>
                <a:srgbClr val="ED1FE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304"/>
          <a:ext cx="8786874" cy="3702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138429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60,07 · 60,08=3609,0056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ED1FE3"/>
                          </a:solidFill>
                          <a:latin typeface="+mn-lt"/>
                          <a:ea typeface="+mn-ea"/>
                          <a:cs typeface="+mn-cs"/>
                        </a:rPr>
                        <a:t>ПРАВДА</a:t>
                      </a:r>
                      <a:endParaRPr lang="ru-RU" sz="2400" b="1" dirty="0">
                        <a:solidFill>
                          <a:srgbClr val="ED1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 · 0,0001=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0,006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ЛОЖЬ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 · 2,0093=44,2046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ED1FE3"/>
                          </a:solidFill>
                          <a:latin typeface="+mn-lt"/>
                          <a:ea typeface="+mn-ea"/>
                          <a:cs typeface="+mn-cs"/>
                        </a:rPr>
                        <a:t>ПРАВДА</a:t>
                      </a:r>
                      <a:endParaRPr lang="ru-RU" sz="2400" b="1" dirty="0">
                        <a:solidFill>
                          <a:srgbClr val="ED1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95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 : 625=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0,0016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ЛОЖЬ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143,797 : 10=14,3797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ED1FE3"/>
                          </a:solidFill>
                          <a:latin typeface="+mn-lt"/>
                          <a:ea typeface="+mn-ea"/>
                          <a:cs typeface="+mn-cs"/>
                        </a:rPr>
                        <a:t>ПРАВДА</a:t>
                      </a:r>
                      <a:endParaRPr lang="ru-RU" sz="2400" b="1" dirty="0">
                        <a:solidFill>
                          <a:srgbClr val="ED1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4,375 : 0,01=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437,5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ЛОЖЬ</a:t>
                      </a: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295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0,625 · 22,4=14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rgbClr val="ED1FE3"/>
                          </a:solidFill>
                          <a:latin typeface="+mn-lt"/>
                          <a:ea typeface="+mn-ea"/>
                          <a:cs typeface="+mn-cs"/>
                        </a:rPr>
                        <a:t>ПРАВДА</a:t>
                      </a:r>
                      <a:endParaRPr lang="ru-RU" sz="2400" b="1" dirty="0">
                        <a:solidFill>
                          <a:srgbClr val="ED1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8,0159 : 1=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8,0159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ЛОЖЬ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 · 23,004=</a:t>
                      </a:r>
                      <a:r>
                        <a:rPr lang="ru-RU" sz="24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ЛОЖЬ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600" dirty="0" smtClean="0">
                <a:solidFill>
                  <a:srgbClr val="ED1FE3"/>
                </a:solidFill>
              </a:rPr>
              <a:t>Сам себя оцениваю </a:t>
            </a:r>
            <a:endParaRPr lang="ru-RU" sz="6600" dirty="0">
              <a:solidFill>
                <a:srgbClr val="ED1FE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24-25 баллов – </a:t>
            </a:r>
            <a:r>
              <a:rPr lang="ru-RU" dirty="0" smtClean="0">
                <a:solidFill>
                  <a:srgbClr val="FF0000"/>
                </a:solidFill>
              </a:rPr>
              <a:t>оценка «5»</a:t>
            </a:r>
          </a:p>
          <a:p>
            <a:pPr marL="0" indent="0" algn="ctr">
              <a:buNone/>
            </a:pPr>
            <a:r>
              <a:rPr lang="ru-RU" dirty="0" smtClean="0"/>
              <a:t>19-23 балла – </a:t>
            </a:r>
            <a:r>
              <a:rPr lang="ru-RU" dirty="0" smtClean="0">
                <a:solidFill>
                  <a:srgbClr val="FF0000"/>
                </a:solidFill>
              </a:rPr>
              <a:t>оценка «4»</a:t>
            </a:r>
          </a:p>
          <a:p>
            <a:pPr marL="0" indent="0" algn="ctr">
              <a:buNone/>
            </a:pPr>
            <a:r>
              <a:rPr lang="ru-RU" dirty="0" smtClean="0"/>
              <a:t>18 и ниже балла - </a:t>
            </a:r>
            <a:r>
              <a:rPr lang="ru-RU" dirty="0" smtClean="0">
                <a:solidFill>
                  <a:srgbClr val="FF0000"/>
                </a:solidFill>
              </a:rPr>
              <a:t>оценка «3»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012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rgbClr val="ED1FE3"/>
                </a:solidFill>
              </a:rPr>
              <a:t>Подведем итоги урока</a:t>
            </a:r>
            <a:endParaRPr lang="ru-RU" sz="6000" dirty="0">
              <a:solidFill>
                <a:srgbClr val="ED1FE3"/>
              </a:solidFill>
            </a:endParaRPr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85918" y="1200151"/>
            <a:ext cx="6900882" cy="33944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88342931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357172"/>
            <a:ext cx="1785950" cy="1743928"/>
          </a:xfrm>
          <a:prstGeom prst="rect">
            <a:avLst/>
          </a:prstGeom>
        </p:spPr>
      </p:pic>
      <p:pic>
        <p:nvPicPr>
          <p:cNvPr id="12" name="Рисунок 11" descr="42052246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7909" y="2214560"/>
            <a:ext cx="1216967" cy="1261491"/>
          </a:xfrm>
          <a:prstGeom prst="rect">
            <a:avLst/>
          </a:prstGeom>
        </p:spPr>
      </p:pic>
      <p:pic>
        <p:nvPicPr>
          <p:cNvPr id="13" name="Рисунок 12" descr="700410904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3429006"/>
            <a:ext cx="1500198" cy="12274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33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600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200151"/>
            <a:ext cx="7139136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Написать сказку о десятичных дробях</a:t>
            </a:r>
            <a:endParaRPr lang="ru-RU" sz="4000" dirty="0"/>
          </a:p>
        </p:txBody>
      </p:sp>
      <p:pic>
        <p:nvPicPr>
          <p:cNvPr id="4" name="Рисунок 3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0363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03598"/>
            <a:ext cx="7534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Каждый играет за себя</a:t>
            </a:r>
          </a:p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За правильно решенное задание – </a:t>
            </a:r>
            <a:r>
              <a:rPr lang="ru-RU" altLang="ru-RU" sz="3000" b="1" dirty="0" smtClean="0">
                <a:solidFill>
                  <a:srgbClr val="FF0066"/>
                </a:solidFill>
              </a:rPr>
              <a:t>5 баллов</a:t>
            </a:r>
            <a:endParaRPr lang="ru-RU" altLang="ru-RU" sz="3000" b="1" dirty="0" smtClean="0"/>
          </a:p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За 1-2 ошибки - </a:t>
            </a:r>
            <a:r>
              <a:rPr lang="ru-RU" altLang="ru-RU" sz="3000" b="1" dirty="0" smtClean="0">
                <a:solidFill>
                  <a:srgbClr val="FF0066"/>
                </a:solidFill>
              </a:rPr>
              <a:t>4 балла</a:t>
            </a:r>
            <a:endParaRPr lang="ru-RU" altLang="ru-RU" sz="3000" b="1" dirty="0" smtClean="0"/>
          </a:p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За 3 и более ошибок - </a:t>
            </a:r>
            <a:r>
              <a:rPr lang="ru-RU" altLang="ru-RU" sz="3000" b="1" dirty="0" smtClean="0">
                <a:solidFill>
                  <a:srgbClr val="FF0066"/>
                </a:solidFill>
              </a:rPr>
              <a:t>3 балла</a:t>
            </a:r>
            <a:endParaRPr lang="ru-RU" altLang="ru-RU" sz="3000" dirty="0" smtClean="0"/>
          </a:p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Баллы проставляются в листе самооценки </a:t>
            </a:r>
          </a:p>
          <a:p>
            <a:pPr>
              <a:buFont typeface="Times New Roman" pitchFamily="18" charset="0"/>
              <a:buChar char="•"/>
            </a:pPr>
            <a:r>
              <a:rPr lang="ru-RU" altLang="ru-RU" sz="3000" b="1" dirty="0" smtClean="0"/>
              <a:t>В конце урока выставляется оценка.</a:t>
            </a:r>
          </a:p>
          <a:p>
            <a:endParaRPr lang="ru-RU" altLang="ru-RU" sz="3000" b="1" dirty="0"/>
          </a:p>
        </p:txBody>
      </p:sp>
    </p:spTree>
    <p:extLst>
      <p:ext uri="{BB962C8B-B14F-4D97-AF65-F5344CB8AC3E}">
        <p14:creationId xmlns="" xmlns:p14="http://schemas.microsoft.com/office/powerpoint/2010/main" val="14871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2917172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37590"/>
            <a:ext cx="8858312" cy="49311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0844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 пожаловать в мир Десятичных   Дробей </a:t>
            </a:r>
            <a:endParaRPr lang="ru-RU" sz="3600" dirty="0"/>
          </a:p>
        </p:txBody>
      </p:sp>
      <p:pic>
        <p:nvPicPr>
          <p:cNvPr id="4" name="Рисунок 3" descr="1988472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374356"/>
            <a:ext cx="1428760" cy="2519129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4071934" y="1142990"/>
            <a:ext cx="3000396" cy="242889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Здравствуйте, друзья! </a:t>
            </a:r>
            <a:br>
              <a:rPr lang="ru-RU" dirty="0" smtClean="0"/>
            </a:br>
            <a:r>
              <a:rPr lang="ru-RU" dirty="0" smtClean="0"/>
              <a:t>Сегодня я с вами отправляюсь в удивительный мир Десятичных дробей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64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nevseoboi.com.ua/uploads/posts/2012-05/1336760150-2191460-0087019_www.nevseoboi.com.ua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088"/>
            <a:ext cx="8928992" cy="48889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57208"/>
            <a:ext cx="8229600" cy="92869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мира Десятичных Дробей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...Облако 2">
            <a:hlinkClick r:id="rId3" action="ppaction://hlinksldjump"/>
          </p:cNvPr>
          <p:cNvSpPr/>
          <p:nvPr/>
        </p:nvSpPr>
        <p:spPr>
          <a:xfrm rot="19471433">
            <a:off x="35413" y="2546599"/>
            <a:ext cx="2348048" cy="1454289"/>
          </a:xfrm>
          <a:prstGeom prst="cloud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3" action="ppaction://hlinksldjump"/>
              </a:rPr>
              <a:t>Государство сравнения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...Облако 9"/>
          <p:cNvSpPr/>
          <p:nvPr/>
        </p:nvSpPr>
        <p:spPr>
          <a:xfrm>
            <a:off x="714348" y="642924"/>
            <a:ext cx="2500330" cy="1500198"/>
          </a:xfrm>
          <a:prstGeom prst="cloud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4" action="ppaction://hlinksldjump"/>
              </a:rPr>
              <a:t>Государство округления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...Облако 10"/>
          <p:cNvSpPr/>
          <p:nvPr/>
        </p:nvSpPr>
        <p:spPr>
          <a:xfrm rot="1072013">
            <a:off x="4190860" y="1205251"/>
            <a:ext cx="2708506" cy="1706537"/>
          </a:xfrm>
          <a:prstGeom prst="cloud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5" action="ppaction://hlinksldjump"/>
              </a:rPr>
              <a:t>Государство сложения и вычитания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...Облако 12"/>
          <p:cNvSpPr/>
          <p:nvPr/>
        </p:nvSpPr>
        <p:spPr>
          <a:xfrm>
            <a:off x="5072066" y="3571882"/>
            <a:ext cx="3571900" cy="1357322"/>
          </a:xfrm>
          <a:prstGeom prst="cloud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hlinkClick r:id="rId6" action="ppaction://hlinksldjump"/>
              </a:rPr>
              <a:t>Государство умножения и деления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Выноска-облако 37"/>
          <p:cNvSpPr/>
          <p:nvPr/>
        </p:nvSpPr>
        <p:spPr>
          <a:xfrm rot="1741309">
            <a:off x="2533613" y="1034437"/>
            <a:ext cx="1240661" cy="31089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Океан первой физкультминутки</a:t>
            </a:r>
            <a:endParaRPr lang="ru-RU" dirty="0"/>
          </a:p>
        </p:txBody>
      </p:sp>
      <p:sp>
        <p:nvSpPr>
          <p:cNvPr id="39" name="Облако 38"/>
          <p:cNvSpPr/>
          <p:nvPr/>
        </p:nvSpPr>
        <p:spPr>
          <a:xfrm>
            <a:off x="4643438" y="2857502"/>
            <a:ext cx="4143404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8" action="ppaction://hlinksldjump"/>
              </a:rPr>
              <a:t>Океан второй </a:t>
            </a:r>
            <a:r>
              <a:rPr lang="ru-RU" dirty="0" err="1" smtClean="0">
                <a:hlinkClick r:id="rId8" action="ppaction://hlinksldjump"/>
              </a:rPr>
              <a:t>физкульминутки</a:t>
            </a:r>
            <a:endParaRPr lang="ru-RU" dirty="0"/>
          </a:p>
        </p:txBody>
      </p:sp>
      <p:pic>
        <p:nvPicPr>
          <p:cNvPr id="41" name="Рисунок 40" descr="817063218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430" y="3295647"/>
            <a:ext cx="1071570" cy="13811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06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10" grpId="0" build="allAtOnce" animBg="1"/>
      <p:bldP spid="11" grpId="0" build="allAtOnce" animBg="1"/>
      <p:bldP spid="13" grpId="0" build="allAtOnce" animBg="1"/>
      <p:bldP spid="38" grpId="0" build="allAtOnce" animBg="1"/>
      <p:bldP spid="3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сравнения</a:t>
            </a:r>
            <a:endParaRPr lang="ru-RU" sz="5400" b="1" i="1" dirty="0">
              <a:solidFill>
                <a:srgbClr val="ED1F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071552"/>
            <a:ext cx="7858180" cy="3523071"/>
          </a:xfrm>
        </p:spPr>
        <p:txBody>
          <a:bodyPr/>
          <a:lstStyle/>
          <a:p>
            <a:r>
              <a:rPr lang="ru-RU" sz="2800" dirty="0" smtClean="0"/>
              <a:t>1.Расположите числа в порядке возрастания:</a:t>
            </a:r>
          </a:p>
          <a:p>
            <a:pPr>
              <a:buNone/>
            </a:pPr>
            <a:r>
              <a:rPr lang="ru-RU" sz="2800" dirty="0" smtClean="0"/>
              <a:t>7,4-</a:t>
            </a:r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; 3,15-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; 5,06-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; 3,6-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/>
              <a:t>; 5,2-</a:t>
            </a:r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/>
              <a:t>; 7,28-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2.Расположите числа в порядке убывания:</a:t>
            </a:r>
          </a:p>
          <a:p>
            <a:pPr>
              <a:buNone/>
            </a:pPr>
            <a:r>
              <a:rPr lang="ru-RU" sz="2800" dirty="0" smtClean="0"/>
              <a:t> 8,3-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; 9,25-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; 4,121-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; 9,39-</a:t>
            </a: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/>
              <a:t>; 3,999-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; 8,301-</a:t>
            </a: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/>
              <a:t>; 4,122-</a:t>
            </a:r>
            <a:r>
              <a:rPr lang="ru-RU" sz="2800" dirty="0" smtClean="0">
                <a:solidFill>
                  <a:srgbClr val="FF0000"/>
                </a:solidFill>
              </a:rPr>
              <a:t>Л</a:t>
            </a:r>
          </a:p>
          <a:p>
            <a:pPr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http://mousosh7serp.ru/images/dopplatnuslugi.png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00232" y="3571882"/>
          <a:ext cx="4429152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192"/>
                <a:gridCol w="738192"/>
                <a:gridCol w="738192"/>
                <a:gridCol w="738192"/>
                <a:gridCol w="738192"/>
                <a:gridCol w="73819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Г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14480" y="4286262"/>
          <a:ext cx="5357849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407"/>
                <a:gridCol w="765407"/>
                <a:gridCol w="765407"/>
                <a:gridCol w="765407"/>
                <a:gridCol w="765407"/>
                <a:gridCol w="765407"/>
                <a:gridCol w="765407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94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сравнения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Какие цифры можно поставить вместо *, чтобы получилось верное неравенство:</a:t>
            </a:r>
          </a:p>
          <a:p>
            <a:pPr>
              <a:buNone/>
            </a:pPr>
            <a:r>
              <a:rPr lang="ru-RU" dirty="0" smtClean="0"/>
              <a:t>        1)6,28  </a:t>
            </a:r>
            <a:r>
              <a:rPr lang="en-US" dirty="0" smtClean="0"/>
              <a:t>&gt;</a:t>
            </a:r>
            <a:r>
              <a:rPr lang="ru-RU" dirty="0" smtClean="0"/>
              <a:t>6,*7             2) 9,43 &lt; 9,*6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 0, 1, 2                           4,5,6,7,8,9</a:t>
            </a: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286776" y="4500576"/>
            <a:ext cx="714380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i="1" dirty="0" smtClean="0">
                <a:solidFill>
                  <a:srgbClr val="ED1F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Государство округления</a:t>
            </a:r>
            <a:endParaRPr lang="ru-RU" sz="5400" dirty="0"/>
          </a:p>
        </p:txBody>
      </p:sp>
      <p:pic>
        <p:nvPicPr>
          <p:cNvPr id="5" name="Содержимое 4" descr="19884727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287876"/>
            <a:ext cx="1500198" cy="2645086"/>
          </a:xfrm>
        </p:spPr>
      </p:pic>
      <p:pic>
        <p:nvPicPr>
          <p:cNvPr id="4" name="Рисунок 3" descr="http://mousosh7serp.ru/images/dopplatnuslugi.png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51870"/>
            <a:ext cx="1473835" cy="14052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Выноска-облако 6"/>
          <p:cNvSpPr/>
          <p:nvPr/>
        </p:nvSpPr>
        <p:spPr>
          <a:xfrm rot="187760">
            <a:off x="3984405" y="894279"/>
            <a:ext cx="4032711" cy="213786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 знаете, друзья, я немного подзабыла, как это - округлять наши десятичные дроби, я надеюсь, вы мне поможете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-142908" y="2643188"/>
            <a:ext cx="3071802" cy="23574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вас на столе лежат </a:t>
            </a:r>
            <a:r>
              <a:rPr lang="ru-RU" dirty="0" err="1" smtClean="0"/>
              <a:t>шпаргалочки</a:t>
            </a:r>
            <a:r>
              <a:rPr lang="ru-RU" dirty="0" smtClean="0"/>
              <a:t>, давайте вместе прочитаем правила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54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6"/>
            <a:ext cx="8401080" cy="471490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Округлите числа  </a:t>
            </a:r>
          </a:p>
          <a:p>
            <a:pPr>
              <a:buNone/>
            </a:pPr>
            <a:r>
              <a:rPr lang="ru-RU" dirty="0" smtClean="0"/>
              <a:t> До десятых: 0,2365  ≈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54,6879 ≈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До сотых : 6,34825 ≈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                4,02548 ≈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r>
              <a:rPr lang="ru-RU" dirty="0" smtClean="0"/>
              <a:t>До тысячных: 65,3284 ≈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dirty="0" smtClean="0"/>
              <a:t>9,63487 ≈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88" y="214313"/>
            <a:ext cx="8329612" cy="450056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Проверим себя </a:t>
            </a:r>
          </a:p>
          <a:p>
            <a:pPr>
              <a:buNone/>
            </a:pPr>
            <a:r>
              <a:rPr lang="ru-RU" dirty="0" smtClean="0"/>
              <a:t> До десятых: 0,2365  ≈ </a:t>
            </a:r>
            <a:r>
              <a:rPr lang="ru-RU" b="1" dirty="0" smtClean="0">
                <a:solidFill>
                  <a:srgbClr val="FF0000"/>
                </a:solidFill>
              </a:rPr>
              <a:t>0,2</a:t>
            </a:r>
          </a:p>
          <a:p>
            <a:pPr>
              <a:buNone/>
            </a:pPr>
            <a:r>
              <a:rPr lang="ru-RU" dirty="0" smtClean="0"/>
              <a:t>                        54,6879 ≈ </a:t>
            </a:r>
            <a:r>
              <a:rPr lang="ru-RU" b="1" dirty="0" smtClean="0">
                <a:solidFill>
                  <a:srgbClr val="FF0000"/>
                </a:solidFill>
              </a:rPr>
              <a:t>54,7</a:t>
            </a:r>
          </a:p>
          <a:p>
            <a:pPr>
              <a:buNone/>
            </a:pPr>
            <a:r>
              <a:rPr lang="ru-RU" dirty="0" smtClean="0"/>
              <a:t>До сотых : 6,34825 ≈ </a:t>
            </a:r>
            <a:r>
              <a:rPr lang="ru-RU" b="1" dirty="0" smtClean="0">
                <a:solidFill>
                  <a:srgbClr val="FF0000"/>
                </a:solidFill>
              </a:rPr>
              <a:t>6,35</a:t>
            </a:r>
          </a:p>
          <a:p>
            <a:pPr>
              <a:buNone/>
            </a:pPr>
            <a:r>
              <a:rPr lang="ru-RU" dirty="0" smtClean="0"/>
              <a:t>                     4,02548 ≈ </a:t>
            </a:r>
            <a:r>
              <a:rPr lang="ru-RU" b="1" dirty="0" smtClean="0">
                <a:solidFill>
                  <a:srgbClr val="FF0000"/>
                </a:solidFill>
              </a:rPr>
              <a:t>4,03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r>
              <a:rPr lang="ru-RU" dirty="0" smtClean="0"/>
              <a:t>До тысячных: 65,3284 ≈ </a:t>
            </a:r>
            <a:r>
              <a:rPr lang="ru-RU" b="1" dirty="0" smtClean="0">
                <a:solidFill>
                  <a:srgbClr val="FF0000"/>
                </a:solidFill>
              </a:rPr>
              <a:t>65,328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dirty="0" smtClean="0"/>
              <a:t>9,63487 ≈ </a:t>
            </a:r>
            <a:r>
              <a:rPr lang="ru-RU" b="1" dirty="0" smtClean="0">
                <a:solidFill>
                  <a:srgbClr val="FF0000"/>
                </a:solidFill>
              </a:rPr>
              <a:t>9,635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8001024" y="4572014"/>
            <a:ext cx="100013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389</Words>
  <Application>Microsoft Office PowerPoint</Application>
  <PresentationFormat>Экран (16:9)</PresentationFormat>
  <Paragraphs>135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 мир десятичных дробей</vt:lpstr>
      <vt:lpstr>Правила урока</vt:lpstr>
      <vt:lpstr>Добро пожаловать в мир Десятичных   Дробей </vt:lpstr>
      <vt:lpstr> Карта мира Десятичных Дробей</vt:lpstr>
      <vt:lpstr>Государство сравнения</vt:lpstr>
      <vt:lpstr>Государство сравнения</vt:lpstr>
      <vt:lpstr>Государство округления</vt:lpstr>
      <vt:lpstr>Слайд 8</vt:lpstr>
      <vt:lpstr>Слайд 9</vt:lpstr>
      <vt:lpstr>Океан первой физкультминутки</vt:lpstr>
      <vt:lpstr>Государство сложения и вычитания</vt:lpstr>
      <vt:lpstr>Давайте вспомним, что такое магический квадрат? Сумма всех цифр по столбам, по строчкам, по диагонали одинакова!</vt:lpstr>
      <vt:lpstr>Проверим себя</vt:lpstr>
      <vt:lpstr>Океан второй физкультминутки</vt:lpstr>
      <vt:lpstr>Государство умножения и деления</vt:lpstr>
      <vt:lpstr>Проверим</vt:lpstr>
      <vt:lpstr>Сам себя оцениваю </vt:lpstr>
      <vt:lpstr>Подведем итоги урока</vt:lpstr>
      <vt:lpstr>Домашнее задание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Алексей</cp:lastModifiedBy>
  <cp:revision>150</cp:revision>
  <dcterms:created xsi:type="dcterms:W3CDTF">2018-11-17T15:56:18Z</dcterms:created>
  <dcterms:modified xsi:type="dcterms:W3CDTF">2020-05-07T13:30:39Z</dcterms:modified>
</cp:coreProperties>
</file>