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54"/>
  </p:notesMasterIdLst>
  <p:sldIdLst>
    <p:sldId id="420" r:id="rId2"/>
    <p:sldId id="256" r:id="rId3"/>
    <p:sldId id="361" r:id="rId4"/>
    <p:sldId id="360" r:id="rId5"/>
    <p:sldId id="362" r:id="rId6"/>
    <p:sldId id="363" r:id="rId7"/>
    <p:sldId id="389" r:id="rId8"/>
    <p:sldId id="364" r:id="rId9"/>
    <p:sldId id="390" r:id="rId10"/>
    <p:sldId id="391" r:id="rId11"/>
    <p:sldId id="365" r:id="rId12"/>
    <p:sldId id="366" r:id="rId13"/>
    <p:sldId id="392" r:id="rId14"/>
    <p:sldId id="367" r:id="rId15"/>
    <p:sldId id="393" r:id="rId16"/>
    <p:sldId id="394" r:id="rId17"/>
    <p:sldId id="368" r:id="rId18"/>
    <p:sldId id="369" r:id="rId19"/>
    <p:sldId id="372" r:id="rId20"/>
    <p:sldId id="370" r:id="rId21"/>
    <p:sldId id="374" r:id="rId22"/>
    <p:sldId id="373" r:id="rId23"/>
    <p:sldId id="375" r:id="rId24"/>
    <p:sldId id="376" r:id="rId25"/>
    <p:sldId id="371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95" r:id="rId34"/>
    <p:sldId id="387" r:id="rId35"/>
    <p:sldId id="398" r:id="rId36"/>
    <p:sldId id="385" r:id="rId37"/>
    <p:sldId id="386" r:id="rId38"/>
    <p:sldId id="388" r:id="rId39"/>
    <p:sldId id="400" r:id="rId40"/>
    <p:sldId id="403" r:id="rId41"/>
    <p:sldId id="399" r:id="rId42"/>
    <p:sldId id="401" r:id="rId43"/>
    <p:sldId id="404" r:id="rId44"/>
    <p:sldId id="406" r:id="rId45"/>
    <p:sldId id="417" r:id="rId46"/>
    <p:sldId id="416" r:id="rId47"/>
    <p:sldId id="415" r:id="rId48"/>
    <p:sldId id="412" r:id="rId49"/>
    <p:sldId id="410" r:id="rId50"/>
    <p:sldId id="419" r:id="rId51"/>
    <p:sldId id="418" r:id="rId52"/>
    <p:sldId id="40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000000"/>
    <a:srgbClr val="000099"/>
    <a:srgbClr val="FFFFCC"/>
    <a:srgbClr val="FFCC66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4660"/>
  </p:normalViewPr>
  <p:slideViewPr>
    <p:cSldViewPr>
      <p:cViewPr varScale="1">
        <p:scale>
          <a:sx n="61" d="100"/>
          <a:sy n="61" d="100"/>
        </p:scale>
        <p:origin x="-14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5F7D34-8D0E-4F02-ABE6-76126B20CB5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777A59-CF40-4CC1-B9D7-0ADD6C6A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6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5484C5-65F5-46ED-8AD1-D2A8BDFF01C6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97F83-F308-48E9-964C-A01AEE1B3F36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91A21E-85CD-4CAB-9844-B110BE6C856E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05055-419C-49F2-AF73-464370E5642C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7FA125-F0AF-4948-A92F-C9E73D7D4A77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50ECF1-B2B6-4D0A-A114-5052ECE716C2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04DA0-9639-42CB-834C-A41A7D6BECC6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297C76-2262-432E-926E-795C0D3437FE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656486-E5ED-4045-9AA9-DCC0ACBFBDB8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400056-5887-4AB5-8481-FB3C851DF55E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08B26A-0DA2-4F29-8CD0-C1D1918D7A0F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A889-40CF-44C1-82F7-A9732EADC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8770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5D10-A4FD-4D04-9E91-431CFCFCC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11411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1ADA-E797-4A09-8034-5739E26FA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5273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6267-A0D0-4B77-B9C9-FBDC1535A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4412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740E-66DF-4ECA-A6F6-85F3AEA9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4352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FE77-132F-4C20-A97E-2F01ED55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7569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1CDB-9348-4623-A98B-E3779AB8F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5285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1A46-94D6-4350-B26F-2187E6C65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7272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8CD1-4F6C-46CE-B21F-42CC399E7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8799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5B9A-606E-44D7-B078-31A01C168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5952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FF49-D120-47DC-8C2D-1BEA84DB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366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0DC7EC-BE29-4D59-A945-A1C61619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4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silevaVV\Documents\&#1087;&#1088;&#1086;&#1077;&#1082;&#1090;%20&#1076;&#1077;&#1090;&#1080;%20&#1074;&#1086;&#1081;&#1085;&#1072;\&#1055;&#1088;&#1086;&#1077;&#1082;&#1090;%20&#1076;&#1077;&#1090;&#1080;%20&#1074;&#1086;&#1081;&#1085;&#1099;\&#1082;&#1086;&#1083;&#1086;&#1082;&#1086;&#1083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silevaVV\Documents\&#1087;&#1088;&#1086;&#1077;&#1082;&#1090;%20&#1076;&#1077;&#1090;&#1080;%20&#1074;&#1086;&#1081;&#1085;&#1072;\&#1055;&#1088;&#1086;&#1077;&#1082;&#1090;%20&#1076;&#1077;&#1090;&#1080;%20&#1074;&#1086;&#1081;&#1085;&#1099;\&#1082;&#1086;&#1083;&#1086;&#1082;&#1086;&#1083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silevaVV\Desktop\&#1057;&#1090;&#1072;&#1090;&#1100;&#1103;%20&#1085;&#1072;%20&#1092;&#1077;&#1089;&#1090;&#1080;&#1074;&#1072;&#1083;&#1100;%202019-20\&#1055;&#1088;&#1086;&#1077;&#1082;&#1090;%20&#1076;&#1077;&#1090;&#1080;%20&#1074;&#1086;&#1081;&#1085;&#1099;\&#1069;&#1076;&#1091;&#1072;&#1088;&#1076;%20&#1072;&#1088;&#1090;&#1077;&#1084;&#1100;&#1077;&#1074;%20&#1088;&#1077;&#1082;&#1074;&#1080;&#1077;&#1084;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0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http://www.day.kiev.ua/img/117369/206-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silevaVV\Documents\&#1087;&#1088;&#1086;&#1077;&#1082;&#1090;%20&#1076;&#1077;&#1090;&#1080;%20&#1074;&#1086;&#1081;&#1085;&#1072;\&#1055;&#1088;&#1086;&#1077;&#1082;&#1090;%20&#1076;&#1077;&#1090;&#1080;%20&#1074;&#1086;&#1081;&#1085;&#1099;\&#1084;&#1077;&#1090;&#1088;&#1086;&#1085;&#1086;&#1084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0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3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silevaVV\Desktop\&#1057;&#1090;&#1072;&#1090;&#1100;&#1103;%20&#1085;&#1072;%20&#1092;&#1077;&#1089;&#1090;&#1080;&#1074;&#1072;&#1083;&#1100;%202019-20\&#1055;&#1088;&#1086;&#1077;&#1082;&#1090;%20&#1076;&#1077;&#1090;&#1080;%20&#1074;&#1086;&#1081;&#1085;&#1099;\&#1084;&#1080;&#1085;&#1091;&#1089;.mp3" TargetMode="Externa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7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5.jpeg"/><Relationship Id="rId5" Type="http://schemas.openxmlformats.org/officeDocument/2006/relationships/image" Target="../media/image81.jpeg"/><Relationship Id="rId10" Type="http://schemas.openxmlformats.org/officeDocument/2006/relationships/image" Target="../media/image78.png"/><Relationship Id="rId4" Type="http://schemas.openxmlformats.org/officeDocument/2006/relationships/image" Target="../media/image80.jpeg"/><Relationship Id="rId9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silevaVV\Desktop\&#1057;&#1090;&#1072;&#1090;&#1100;&#1103;%20&#1085;&#1072;%20&#1092;&#1077;&#1089;&#1090;&#1080;&#1074;&#1072;&#1083;&#1100;%202019-20\&#1055;&#1088;&#1086;&#1077;&#1082;&#1090;%20&#1076;&#1077;&#1090;&#1080;%20&#1074;&#1086;&#1081;&#1085;&#1099;\&#1084;&#1080;&#1085;&#1091;&#1089;.mp3" TargetMode="Externa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muzofon.com/" TargetMode="External"/><Relationship Id="rId3" Type="http://schemas.openxmlformats.org/officeDocument/2006/relationships/hyperlink" Target="http://warface.narod.ru/dnevnik2.htm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www.molodguard.ru/heroes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ndex.ru/" TargetMode="External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www.liveinterne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5120"/>
            <a:ext cx="7772400" cy="66189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00200" y="379413"/>
            <a:ext cx="6681788" cy="1230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проектного   исследования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чеников 6-а класса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Псковской области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Порховская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(коррекционная) школа-интернат»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1353" y="1988101"/>
            <a:ext cx="52154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Детство,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опалённое войной…</a:t>
            </a:r>
            <a:endParaRPr lang="ru-RU" sz="4400" b="1" i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8800" y="5029200"/>
            <a:ext cx="6049963" cy="147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Васильева Вера Владимировна,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8001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«Мы мир храним, пока мы помним о войне»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7129463" y="5457825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Капля 15"/>
          <p:cNvSpPr/>
          <p:nvPr/>
        </p:nvSpPr>
        <p:spPr>
          <a:xfrm rot="18553377">
            <a:off x="7667749" y="472237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2293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230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75913" y="321699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</p:txBody>
      </p:sp>
      <p:pic>
        <p:nvPicPr>
          <p:cNvPr id="12296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462463" y="379095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1414169">
            <a:off x="4106863" y="257175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17" name="TextBox 16"/>
          <p:cNvSpPr txBox="1"/>
          <p:nvPr/>
        </p:nvSpPr>
        <p:spPr>
          <a:xfrm rot="21249579">
            <a:off x="5197475" y="546100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- 5 -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370448">
            <a:off x="1321111" y="1751530"/>
            <a:ext cx="440710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они,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 тогда?</a:t>
            </a:r>
          </a:p>
        </p:txBody>
      </p:sp>
      <p:pic>
        <p:nvPicPr>
          <p:cNvPr id="10" name="колок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53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8263" y="175439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" y="1081088"/>
            <a:ext cx="8001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Великой Отечественной войны</a:t>
            </a: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 rot="18553377">
            <a:off x="7865487" y="1361859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21" name="Группа 11"/>
          <p:cNvGrpSpPr>
            <a:grpSpLocks/>
          </p:cNvGrpSpPr>
          <p:nvPr/>
        </p:nvGrpSpPr>
        <p:grpSpPr bwMode="auto">
          <a:xfrm>
            <a:off x="8415338" y="5700713"/>
            <a:ext cx="712787" cy="1062037"/>
            <a:chOff x="7924800" y="5210806"/>
            <a:chExt cx="1099270" cy="1549789"/>
          </a:xfrm>
        </p:grpSpPr>
        <p:pic>
          <p:nvPicPr>
            <p:cNvPr id="13328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43200" y="3051175"/>
            <a:ext cx="30384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 называют сегодняшних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70-80-летних людей.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воспитала война.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3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2268538"/>
            <a:ext cx="2447925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2201863"/>
            <a:ext cx="2586037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1933687">
            <a:off x="312738" y="498475"/>
            <a:ext cx="2076450" cy="868363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29200" y="5286375"/>
            <a:ext cx="3260725" cy="1343025"/>
          </a:xfrm>
          <a:prstGeom prst="round2Diag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Скворцова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Борисовна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 время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жила в блокадном Ленинграде,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 было 8 лет)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4800" y="5168900"/>
            <a:ext cx="3635375" cy="1524000"/>
          </a:xfrm>
          <a:prstGeom prst="round2Diag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Дмитриева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Лидия Дмитриевна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 время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узником  семейного концлагеря в Германии,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 было 7 лет)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8263" y="175439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435600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они, дети войны, тогда?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942975"/>
            <a:ext cx="8001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Великой Отечественной войны</a:t>
            </a: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3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4349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1200" y="5969000"/>
            <a:ext cx="518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Тогда в 1941-м им было 4, 6, 8, 10, 12 лет…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дети войны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40"/>
          <a:stretch>
            <a:fillRect/>
          </a:stretch>
        </p:blipFill>
        <p:spPr>
          <a:xfrm>
            <a:off x="2279650" y="2139950"/>
            <a:ext cx="4114800" cy="3675063"/>
          </a:xfrm>
          <a:prstGeom prst="rect">
            <a:avLst/>
          </a:prstGeom>
          <a:ln w="5715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Капля 12"/>
          <p:cNvSpPr/>
          <p:nvPr/>
        </p:nvSpPr>
        <p:spPr>
          <a:xfrm rot="18553377">
            <a:off x="1522531" y="2276259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5365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5374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75913" y="321699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</p:txBody>
      </p:sp>
      <p:pic>
        <p:nvPicPr>
          <p:cNvPr id="15368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584701" y="438150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1414169">
            <a:off x="4106863" y="257175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17" name="TextBox 16"/>
          <p:cNvSpPr txBox="1"/>
          <p:nvPr/>
        </p:nvSpPr>
        <p:spPr>
          <a:xfrm rot="21249579">
            <a:off x="5197475" y="546100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- 5 -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370448">
            <a:off x="1633251" y="1281427"/>
            <a:ext cx="35697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видели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 </a:t>
            </a:r>
          </a:p>
        </p:txBody>
      </p:sp>
      <p:pic>
        <p:nvPicPr>
          <p:cNvPr id="10" name="колок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53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rot="21370448">
            <a:off x="1609725" y="3098800"/>
            <a:ext cx="4113213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живых свидетелей.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опроса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«Дети мира – дети войны»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447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Picture 14" descr="C:\Users\VasilevaVV\Documents\проект дети война\0_f9224_87b485af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95263"/>
            <a:ext cx="8774113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Капля 16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6400" name="Picture 16" descr="http://rnns.ru/uploads/posts/2009-12/1261717644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13" y="1355725"/>
            <a:ext cx="65944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http://s61.radikal.ru/i172/1205/c7/8d9666a24b1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30313"/>
            <a:ext cx="649446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http://img0.liveinternet.ru/images/attach/c/8/100/736/100736700_Deti_i_zhenschinuy_na_koleny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55713"/>
            <a:ext cx="6657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http://static.diary.ru/userdir/1/7/9/4/1794802/567466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13" y="1174750"/>
            <a:ext cx="65944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 descr="http://shali8.ru/wp-content/uploads/2014/02/qUURKtVdQgKFd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1427163"/>
            <a:ext cx="72199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http://img1.liveinternet.ru/images/attach/c/5/86/697/86697131_det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703263"/>
            <a:ext cx="3857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7" name="Группа 22"/>
          <p:cNvGrpSpPr>
            <a:grpSpLocks/>
          </p:cNvGrpSpPr>
          <p:nvPr/>
        </p:nvGrpSpPr>
        <p:grpSpPr bwMode="auto">
          <a:xfrm>
            <a:off x="5454650" y="19050"/>
            <a:ext cx="3689350" cy="838200"/>
            <a:chOff x="5454650" y="19050"/>
            <a:chExt cx="3689350" cy="838200"/>
          </a:xfrm>
        </p:grpSpPr>
        <p:sp>
          <p:nvSpPr>
            <p:cNvPr id="24" name="Прямоугольник с двумя скругленными противолежащими углами 23"/>
            <p:cNvSpPr/>
            <p:nvPr/>
          </p:nvSpPr>
          <p:spPr>
            <a:xfrm>
              <a:off x="5454650" y="19050"/>
              <a:ext cx="3689350" cy="838200"/>
            </a:xfrm>
            <a:prstGeom prst="round2DiagRect">
              <a:avLst/>
            </a:prstGeom>
            <a:solidFill>
              <a:srgbClr val="FBC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видели 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глаза?</a:t>
              </a:r>
            </a:p>
          </p:txBody>
        </p:sp>
        <p:sp>
          <p:nvSpPr>
            <p:cNvPr id="25" name="Капля 24"/>
            <p:cNvSpPr/>
            <p:nvPr/>
          </p:nvSpPr>
          <p:spPr>
            <a:xfrm rot="18553377">
              <a:off x="8443234" y="295058"/>
              <a:ext cx="460140" cy="608031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6412" name="Picture 28" descr="http://www.mneploho.net/upload/forum/cb486a9193e46d09f9019baf20462e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638" y="1355725"/>
            <a:ext cx="54387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Эдуард артемьев рекви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978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7413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742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75913" y="321699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</p:txBody>
      </p:sp>
      <p:pic>
        <p:nvPicPr>
          <p:cNvPr id="17416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584701" y="438150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1414169">
            <a:off x="4106863" y="257175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17" name="TextBox 16"/>
          <p:cNvSpPr txBox="1"/>
          <p:nvPr/>
        </p:nvSpPr>
        <p:spPr>
          <a:xfrm rot="21249579">
            <a:off x="5197475" y="546100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- 6 -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370448">
            <a:off x="1319352" y="1281427"/>
            <a:ext cx="41975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 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370448">
            <a:off x="1724025" y="3098800"/>
            <a:ext cx="388302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живых свидетелей.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опроса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«Дети мира – дети войны»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447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54650" y="1905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18438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8444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439" name="Picture 2" descr="C:\Users\VasilevaVV\Documents\проект дети война\Дети войны\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913" y="2643188"/>
            <a:ext cx="4948237" cy="32527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130582" y="1072780"/>
            <a:ext cx="447610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Страх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6491405" y="1819059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447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5600" y="34925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19462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947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77096" y="957309"/>
            <a:ext cx="447610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Ужас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7130539" y="1672577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8066" name="Picture 2" descr="C:\Users\VasilevaVV\Documents\проект дети война\Дети войны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2370138"/>
            <a:ext cx="4984750" cy="380841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с вырезом 17"/>
          <p:cNvSpPr/>
          <p:nvPr/>
        </p:nvSpPr>
        <p:spPr>
          <a:xfrm rot="3848924">
            <a:off x="-183356" y="589756"/>
            <a:ext cx="1812925" cy="735013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1946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09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750" y="2151063"/>
            <a:ext cx="19240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солдат гитлеровской армии, злобный, агрессивный человек.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76932" y="390690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8775" y="17463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20486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0495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43200" y="1148815"/>
            <a:ext cx="447610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Боль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6872405" y="1789661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593975"/>
            <a:ext cx="4648200" cy="3606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 rot="3489552">
            <a:off x="-18256" y="750094"/>
            <a:ext cx="1812925" cy="735013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20493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2093913"/>
            <a:ext cx="22098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9613" y="2379663"/>
            <a:ext cx="1771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ГОСПИТАЛЬ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военная больница.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447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54650" y="34925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21510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1516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66800" y="1148815"/>
            <a:ext cx="615250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Разруха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6872405" y="1789661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02" name="Picture 2" descr="http://s019.radikal.ru/i639/1205/2c/76e6f72da9e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8" y="2782888"/>
            <a:ext cx="5330825" cy="3587750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Users\VasilevaVV\Documents\проект дети война\round-frame-sun-cloud-96538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789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5949950" y="-139700"/>
            <a:ext cx="3319463" cy="1676400"/>
          </a:xfrm>
          <a:prstGeom prst="cloudCallout">
            <a:avLst>
              <a:gd name="adj1" fmla="val -24959"/>
              <a:gd name="adj2" fmla="val 38228"/>
            </a:avLst>
          </a:prstGeom>
          <a:solidFill>
            <a:schemeClr val="tx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74963" y="685800"/>
            <a:ext cx="1295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СМЕХ</a:t>
            </a:r>
          </a:p>
        </p:txBody>
      </p:sp>
      <p:sp>
        <p:nvSpPr>
          <p:cNvPr id="22" name="Овал 21"/>
          <p:cNvSpPr/>
          <p:nvPr/>
        </p:nvSpPr>
        <p:spPr>
          <a:xfrm>
            <a:off x="4354513" y="685800"/>
            <a:ext cx="1295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5716588" y="1344613"/>
            <a:ext cx="2046287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КОНФЕТЫ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9600" y="2438400"/>
            <a:ext cx="16002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</a:t>
            </a:r>
          </a:p>
        </p:txBody>
      </p:sp>
      <p:sp>
        <p:nvSpPr>
          <p:cNvPr id="25" name="Овал 24"/>
          <p:cNvSpPr/>
          <p:nvPr/>
        </p:nvSpPr>
        <p:spPr>
          <a:xfrm>
            <a:off x="533400" y="3443288"/>
            <a:ext cx="26670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МОРОЖЕНОЕ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03325" y="4462463"/>
            <a:ext cx="2347913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</a:t>
            </a:r>
          </a:p>
        </p:txBody>
      </p:sp>
      <p:sp>
        <p:nvSpPr>
          <p:cNvPr id="27" name="Овал 26"/>
          <p:cNvSpPr/>
          <p:nvPr/>
        </p:nvSpPr>
        <p:spPr>
          <a:xfrm>
            <a:off x="3997325" y="5324475"/>
            <a:ext cx="17526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3679825" y="4265613"/>
            <a:ext cx="2057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65463" y="1765300"/>
            <a:ext cx="2560637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БАБУШКИНЫ ПИРОЖКИ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6172200" y="2273300"/>
            <a:ext cx="1874838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74963" y="2768600"/>
            <a:ext cx="1295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</p:txBody>
      </p:sp>
      <p:sp>
        <p:nvSpPr>
          <p:cNvPr id="32" name="Овал 31"/>
          <p:cNvSpPr/>
          <p:nvPr/>
        </p:nvSpPr>
        <p:spPr>
          <a:xfrm>
            <a:off x="4217988" y="3140075"/>
            <a:ext cx="23622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КАНИКУЛЫ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-457200" y="5180013"/>
            <a:ext cx="4392613" cy="2047875"/>
          </a:xfrm>
          <a:prstGeom prst="cloudCallout">
            <a:avLst>
              <a:gd name="adj1" fmla="val -24959"/>
              <a:gd name="adj2" fmla="val 38228"/>
            </a:avLst>
          </a:prstGeom>
          <a:solidFill>
            <a:schemeClr val="tx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</a:p>
          <a:p>
            <a:pPr algn="ctr">
              <a:defRPr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9058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05438" y="34925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дети войны?</a:t>
            </a:r>
          </a:p>
        </p:txBody>
      </p:sp>
      <p:grpSp>
        <p:nvGrpSpPr>
          <p:cNvPr id="22534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2543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6673" y="1609689"/>
            <a:ext cx="7467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Сиротство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7794203" y="2276259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0115" name="Picture 3" descr="C:\Users\VasilevaVV\Documents\проект дети война\Дети войны\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3179763"/>
            <a:ext cx="4724400" cy="3243262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с вырезом 15"/>
          <p:cNvSpPr/>
          <p:nvPr/>
        </p:nvSpPr>
        <p:spPr>
          <a:xfrm rot="2197497">
            <a:off x="50800" y="315913"/>
            <a:ext cx="1812925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22541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23863"/>
            <a:ext cx="22098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4400" y="501650"/>
            <a:ext cx="19875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СИРОТА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ребёнок, у которого умерли родители.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8774" y="310878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5600" y="635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23558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3567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Стрелка вправо с вырезом 15"/>
          <p:cNvSpPr/>
          <p:nvPr/>
        </p:nvSpPr>
        <p:spPr>
          <a:xfrm rot="2539909">
            <a:off x="42863" y="514350"/>
            <a:ext cx="1812925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752600"/>
            <a:ext cx="2286000" cy="3562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87938" y="5529263"/>
            <a:ext cx="1970087" cy="368300"/>
          </a:xfrm>
          <a:prstGeom prst="rect">
            <a:avLst/>
          </a:prstGeom>
          <a:solidFill>
            <a:srgbClr val="FBC25B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 – 1943гг.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2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262313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5900" y="2005013"/>
            <a:ext cx="2552700" cy="3570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школьница, умершая в блокадном Ленинграде от холода и голода. Она написала дневник  о тех днях.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8" name="Капля 17"/>
          <p:cNvSpPr/>
          <p:nvPr/>
        </p:nvSpPr>
        <p:spPr>
          <a:xfrm rot="18553377">
            <a:off x="3892545" y="1649650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447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5600" y="1588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24582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4595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22259" y="721372"/>
            <a:ext cx="535727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Холод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7665222" y="1413710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2539909">
            <a:off x="168275" y="361950"/>
            <a:ext cx="1812925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5888" y="5726113"/>
            <a:ext cx="5297487" cy="646112"/>
          </a:xfrm>
          <a:prstGeom prst="rect">
            <a:avLst/>
          </a:prstGeom>
          <a:solidFill>
            <a:srgbClr val="FBC25B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 дней Ленинград в блокаде.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Морозы до -40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°.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50" name="Picture 2" descr="C:\Users\VasilevaVV\Documents\проект дети война\Дети войны\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2495550"/>
            <a:ext cx="4038600" cy="302895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43.radikal.ru/i100/1001/61/86560d0844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763" y="2276475"/>
            <a:ext cx="4872037" cy="3227388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http://www.surwiki.ru/wiki/images/6/6c/Exawerwererwermp%D0%B9%D1%83%D0%B9%D1%831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0" y="2322513"/>
            <a:ext cx="2278063" cy="3221037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89338" y="5864225"/>
            <a:ext cx="3752850" cy="369888"/>
          </a:xfrm>
          <a:prstGeom prst="rect">
            <a:avLst/>
          </a:prstGeom>
          <a:solidFill>
            <a:srgbClr val="FBC25B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водой на Неву.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93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612900"/>
            <a:ext cx="24479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6775" y="1717675"/>
            <a:ext cx="19526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полное окружение войсками противника какого-либо населённого пункта.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2447" y="330317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5600" y="1588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grpSp>
        <p:nvGrpSpPr>
          <p:cNvPr id="25606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5614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28546" y="281971"/>
            <a:ext cx="535727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Голод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5143677" y="980859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47800" y="6153150"/>
            <a:ext cx="5297488" cy="369888"/>
          </a:xfrm>
          <a:prstGeom prst="rect">
            <a:avLst/>
          </a:prstGeom>
          <a:solidFill>
            <a:srgbClr val="FBC25B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граммов хлеба на сутки для детей.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http://www.day.kiev.ua/img/117369/206-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67200" y="2819400"/>
            <a:ext cx="3817938" cy="2530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4" descr="blokad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27213"/>
            <a:ext cx="2835275" cy="4083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546" y="281971"/>
            <a:ext cx="8429684" cy="6201588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5600" y="1588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546" y="281971"/>
            <a:ext cx="535727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Смерть</a:t>
            </a:r>
          </a:p>
        </p:txBody>
      </p:sp>
      <p:sp>
        <p:nvSpPr>
          <p:cNvPr id="22" name="Капля 21"/>
          <p:cNvSpPr/>
          <p:nvPr/>
        </p:nvSpPr>
        <p:spPr>
          <a:xfrm rot="18553377">
            <a:off x="5555749" y="999353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2000" y="6008688"/>
            <a:ext cx="7086600" cy="369887"/>
          </a:xfrm>
          <a:prstGeom prst="rect">
            <a:avLst/>
          </a:prstGeom>
          <a:solidFill>
            <a:srgbClr val="FBC25B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630 000 ленинградцев погибли от голода и холода.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http://stat19.privet.ru/lr/0d13d3328a5e238d960e92382323e4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1752600"/>
            <a:ext cx="3003550" cy="3959225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6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6639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7522" name="Picture 2" descr="C:\Users\VasilevaVV\Documents\проект дети война\Дети войны\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2514600"/>
            <a:ext cx="4832350" cy="2824163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6153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2399" y="228600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983163" y="309563"/>
            <a:ext cx="3689350" cy="8382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дети войны?</a:t>
            </a:r>
          </a:p>
        </p:txBody>
      </p:sp>
      <p:grpSp>
        <p:nvGrpSpPr>
          <p:cNvPr id="27654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766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22" name="Капля 21"/>
          <p:cNvSpPr/>
          <p:nvPr/>
        </p:nvSpPr>
        <p:spPr>
          <a:xfrm rot="18553377">
            <a:off x="8191919" y="1666660"/>
            <a:ext cx="460140" cy="60803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i-main-pic" descr="Картинка 1 из 2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495550"/>
            <a:ext cx="5805488" cy="37750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1095" y="1049449"/>
            <a:ext cx="806739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Одиночество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2142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478305" cy="145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Насилие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2539909">
            <a:off x="-84138" y="2092325"/>
            <a:ext cx="1812926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28681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84613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F:\проект дети война\Дети войны\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881188"/>
            <a:ext cx="5500688" cy="361156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3276600"/>
            <a:ext cx="2490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688" y="3490913"/>
            <a:ext cx="22034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КОНЦЛАГЕРЬ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место, где насильно содержались военнопленные, заложники, дети в годы войны.</a:t>
            </a:r>
          </a:p>
        </p:txBody>
      </p:sp>
      <p:grpSp>
        <p:nvGrpSpPr>
          <p:cNvPr id="28685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8686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478305" cy="145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Насилие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2539909">
            <a:off x="-84138" y="2092325"/>
            <a:ext cx="1812926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29705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84613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3276600"/>
            <a:ext cx="2490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8175" y="3581400"/>
            <a:ext cx="22034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УЗНИК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человек, который находится в заключении насильно.</a:t>
            </a:r>
          </a:p>
        </p:txBody>
      </p:sp>
      <p:grpSp>
        <p:nvGrpSpPr>
          <p:cNvPr id="29708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29710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0354" name="Picture 2" descr="На фотографии изображена жительница Краснодара Ираида Ивано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81200"/>
            <a:ext cx="3040063" cy="3929063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478305" cy="145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Насилие</a:t>
            </a:r>
          </a:p>
        </p:txBody>
      </p:sp>
      <p:pic>
        <p:nvPicPr>
          <p:cNvPr id="30728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84613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4475" y="5983288"/>
            <a:ext cx="5257800" cy="369887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Существование за колючей проволокой.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30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0732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" name="Picture 12" descr="F:\проект дети война\Дети войны\4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1881188"/>
            <a:ext cx="5114925" cy="3811587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478305" cy="145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Насилие</a:t>
            </a:r>
          </a:p>
        </p:txBody>
      </p:sp>
      <p:pic>
        <p:nvPicPr>
          <p:cNvPr id="31752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84613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5513" y="5962650"/>
            <a:ext cx="3571875" cy="369888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 перед крематориями.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754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1759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Стрелка вправо с вырезом 11"/>
          <p:cNvSpPr/>
          <p:nvPr/>
        </p:nvSpPr>
        <p:spPr>
          <a:xfrm rot="2539909">
            <a:off x="-42863" y="1452563"/>
            <a:ext cx="1812926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31756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2636838"/>
            <a:ext cx="249078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9450" y="2941638"/>
            <a:ext cx="22050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КРЕМАТОРИЙ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печь для сжигания трупов в концлагерях. Часто людей сжигали заживо.</a:t>
            </a:r>
          </a:p>
        </p:txBody>
      </p:sp>
      <p:pic>
        <p:nvPicPr>
          <p:cNvPr id="112642" name="Picture 2" descr="http://www.nn.ru/data/forum/images/2013-09/73958677-dahau_peci_krematorij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240338" cy="3487738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C:\Users\VasilevaVV\Documents\проект дети война\round-frame-sun-cloud-96538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11113"/>
            <a:ext cx="91789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5949950" y="-139700"/>
            <a:ext cx="3319463" cy="1676400"/>
          </a:xfrm>
          <a:prstGeom prst="cloudCallout">
            <a:avLst>
              <a:gd name="adj1" fmla="val -24959"/>
              <a:gd name="adj2" fmla="val 38228"/>
            </a:avLst>
          </a:prstGeom>
          <a:solidFill>
            <a:schemeClr val="tx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11288" y="4648200"/>
            <a:ext cx="4083050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УЛЫБАЕМСЯ!</a:t>
            </a:r>
          </a:p>
          <a:p>
            <a:pPr algn="ctr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86063" y="1204913"/>
            <a:ext cx="3149600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МЕЧТАЕМ!</a:t>
            </a:r>
          </a:p>
          <a:p>
            <a:pPr algn="ctr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975" y="2362200"/>
            <a:ext cx="408305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 ИГРАЕМ!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92363" y="3462338"/>
            <a:ext cx="408305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ВОЙНУ!!!</a:t>
            </a:r>
          </a:p>
          <a:p>
            <a:pPr algn="ctr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" grpId="1" animBg="1"/>
      <p:bldP spid="18" grpId="0" animBg="1"/>
      <p:bldP spid="18" grpId="1" animBg="1"/>
      <p:bldP spid="20" grpId="0"/>
      <p:bldP spid="21" grpId="0"/>
      <p:bldP spid="21" grpId="1"/>
      <p:bldP spid="21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478305" cy="145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Насилие</a:t>
            </a:r>
          </a:p>
        </p:txBody>
      </p:sp>
      <p:pic>
        <p:nvPicPr>
          <p:cNvPr id="32776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84613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5513" y="5962650"/>
            <a:ext cx="3694112" cy="369888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Зверские опыты над детьми.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78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278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4690" name="Picture 2" descr="http://rymin1.users.photofile.ru/photo/rymin1/200457969/large/2080498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38" y="2286000"/>
            <a:ext cx="3025775" cy="2335213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79600"/>
            <a:ext cx="4772025" cy="3876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478305" cy="145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Насилие</a:t>
            </a:r>
          </a:p>
        </p:txBody>
      </p:sp>
      <p:pic>
        <p:nvPicPr>
          <p:cNvPr id="33800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84613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7000" y="5946775"/>
            <a:ext cx="2620963" cy="369888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истощение.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802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3804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3" name="Picture 13" descr="F:\проект дети война\Дети войны\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884363"/>
            <a:ext cx="4976813" cy="378301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86" y="422799"/>
            <a:ext cx="698511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Варварство</a:t>
            </a:r>
          </a:p>
        </p:txBody>
      </p:sp>
      <p:pic>
        <p:nvPicPr>
          <p:cNvPr id="34824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890588"/>
            <a:ext cx="9334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588" y="5837238"/>
            <a:ext cx="6019800" cy="646112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Великой Отечественной войны в концлагерях зверски замучены тысячи детей…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826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483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5714" name="Picture 2" descr="http://img1.liveinternet.ru/images/attach/c/2/74/178/74178421_A000083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0" y="2460625"/>
            <a:ext cx="4768850" cy="3119438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 rot="2539909">
            <a:off x="-174625" y="1519238"/>
            <a:ext cx="1706563" cy="592137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3482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2636838"/>
            <a:ext cx="24463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9450" y="2817813"/>
            <a:ext cx="2108200" cy="135413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ВАРВАР </a:t>
            </a: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– </a:t>
            </a:r>
            <a:r>
              <a:rPr lang="ru-RU" alt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невежественный, грубый, жестокий человек.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35845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5852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75913" y="321699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МОЛЧАНИЯ</a:t>
            </a:r>
          </a:p>
        </p:txBody>
      </p:sp>
      <p:pic>
        <p:nvPicPr>
          <p:cNvPr id="35848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584701" y="438150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1414169">
            <a:off x="4106863" y="257175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17" name="TextBox 16"/>
          <p:cNvSpPr txBox="1"/>
          <p:nvPr/>
        </p:nvSpPr>
        <p:spPr>
          <a:xfrm rot="21249579">
            <a:off x="5197475" y="546100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- 7 -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370448">
            <a:off x="1253527" y="1001657"/>
            <a:ext cx="4938019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наших ровесников,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войны,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достойны…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6173" y="204883"/>
            <a:ext cx="8748315" cy="6278220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64175" y="0"/>
            <a:ext cx="3689350" cy="11430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погубила, изувечила, отняла…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938213"/>
            <a:ext cx="554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 w="17780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bg1">
                    <a:lumMod val="60000"/>
                    <a:lumOff val="40000"/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890588"/>
            <a:ext cx="6985114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13 миллионов</a:t>
            </a:r>
          </a:p>
          <a:p>
            <a:pPr algn="ctr">
              <a:defRPr/>
            </a:pPr>
            <a:r>
              <a:rPr lang="ru-RU" sz="88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детских жизней</a:t>
            </a:r>
          </a:p>
        </p:txBody>
      </p:sp>
      <p:pic>
        <p:nvPicPr>
          <p:cNvPr id="27656" name="Picture 2" descr="C:\Users\VasilevaVV\Documents\проект дети война\heart_log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" y="527050"/>
            <a:ext cx="62484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3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6877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Капля 18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Капля 13"/>
          <p:cNvSpPr/>
          <p:nvPr/>
        </p:nvSpPr>
        <p:spPr>
          <a:xfrm rot="18553377">
            <a:off x="8000351" y="1454832"/>
            <a:ext cx="683295" cy="781336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37893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790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75914" y="311226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</p:txBody>
      </p:sp>
      <p:pic>
        <p:nvPicPr>
          <p:cNvPr id="37896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892676" y="466090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1414169">
            <a:off x="4106863" y="257175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  2020г.</a:t>
            </a:r>
          </a:p>
        </p:txBody>
      </p:sp>
      <p:sp>
        <p:nvSpPr>
          <p:cNvPr id="17" name="TextBox 16"/>
          <p:cNvSpPr txBox="1"/>
          <p:nvPr/>
        </p:nvSpPr>
        <p:spPr>
          <a:xfrm rot="21249579">
            <a:off x="5197475" y="546100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- 8-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370448">
            <a:off x="1283877" y="855573"/>
            <a:ext cx="439832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подвиги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совершили дети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войны?</a:t>
            </a:r>
          </a:p>
          <a:p>
            <a:pPr algn="ctr">
              <a:defRPr/>
            </a:pPr>
            <a:endParaRPr lang="ru-RU" sz="4400" b="1" i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370448">
            <a:off x="1527175" y="3209925"/>
            <a:ext cx="4806950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живых свидетелей.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видеосюжетов,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часов,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занятий.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5282" y="209550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435600" y="11113"/>
            <a:ext cx="3689350" cy="1055687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подвиги совершили дети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6705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– труженики тыла</a:t>
            </a: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9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8927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Стрелка вправо с вырезом 14"/>
          <p:cNvSpPr/>
          <p:nvPr/>
        </p:nvSpPr>
        <p:spPr>
          <a:xfrm rot="2539909">
            <a:off x="-74613" y="481013"/>
            <a:ext cx="1812926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38921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731963"/>
            <a:ext cx="23034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0875" y="1839913"/>
            <a:ext cx="22034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ТЫЛ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территория позади фронта, место, где не шли боевые действия.</a:t>
            </a:r>
          </a:p>
        </p:txBody>
      </p:sp>
      <p:pic>
        <p:nvPicPr>
          <p:cNvPr id="12" name="Рисунок 1" descr="blokada6.jpg"/>
          <p:cNvPicPr>
            <a:picLocks noChangeAspect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3124200" y="1857375"/>
            <a:ext cx="2740025" cy="190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://i1.2photo.ru/medium/s/h/450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208463"/>
            <a:ext cx="2887663" cy="2149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Alena\видео (h)\ВОВ\Data\ 17\0104.jpg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0" b="4933"/>
          <a:stretch>
            <a:fillRect/>
          </a:stretch>
        </p:blipFill>
        <p:spPr bwMode="auto">
          <a:xfrm>
            <a:off x="3852863" y="4208463"/>
            <a:ext cx="3398837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Alena\видео (h)\ВОВ\Data\ 17\0554.jpg"/>
          <p:cNvPicPr>
            <a:picLocks noChangeAspect="1" noChangeArrowheads="1"/>
          </p:cNvPicPr>
          <p:nvPr/>
        </p:nvPicPr>
        <p:blipFill>
          <a:blip r:embed="rId7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76" r="24176"/>
          <a:stretch>
            <a:fillRect/>
          </a:stretch>
        </p:blipFill>
        <p:spPr bwMode="auto">
          <a:xfrm>
            <a:off x="6778625" y="1296988"/>
            <a:ext cx="1835150" cy="2667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5282" y="209550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435600" y="11113"/>
            <a:ext cx="3689350" cy="1055687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подвиги совершили дети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28600" y="450850"/>
            <a:ext cx="6248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– труженики тыла</a:t>
            </a: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43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39949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9" name="Picture 2" descr="\\Alena\видео (h)\ВОВ\Data\ 31\2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9" b="5333"/>
          <a:stretch>
            <a:fillRect/>
          </a:stretch>
        </p:blipFill>
        <p:spPr bwMode="auto">
          <a:xfrm>
            <a:off x="457200" y="1143000"/>
            <a:ext cx="32289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Alena\видео (h)\ВОВ\Data\ 10\0563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88" r="39507" b="9096"/>
          <a:stretch>
            <a:fillRect/>
          </a:stretch>
        </p:blipFill>
        <p:spPr bwMode="auto">
          <a:xfrm>
            <a:off x="638175" y="3810000"/>
            <a:ext cx="2867025" cy="25701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9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725" y="4508500"/>
            <a:ext cx="3187700" cy="20574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1" descr="img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21336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422775" y="6219825"/>
            <a:ext cx="2857500" cy="368300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были сильными!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5530" y="209548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435600" y="11113"/>
            <a:ext cx="3689350" cy="1055687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подвиги совершили дети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1313" y="381000"/>
            <a:ext cx="3810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– герои</a:t>
            </a: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7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40996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398838" y="6035675"/>
            <a:ext cx="2857500" cy="368300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были смелыми!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539909">
            <a:off x="-74613" y="481013"/>
            <a:ext cx="1812926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40970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731963"/>
            <a:ext cx="23034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0875" y="1839913"/>
            <a:ext cx="22034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человек, совершивший подвиг, храбрый, мужественный поступок.</a:t>
            </a:r>
          </a:p>
        </p:txBody>
      </p:sp>
      <p:grpSp>
        <p:nvGrpSpPr>
          <p:cNvPr id="40972" name="Группа 5"/>
          <p:cNvGrpSpPr>
            <a:grpSpLocks/>
          </p:cNvGrpSpPr>
          <p:nvPr/>
        </p:nvGrpSpPr>
        <p:grpSpPr bwMode="auto">
          <a:xfrm>
            <a:off x="2828925" y="1192213"/>
            <a:ext cx="1709738" cy="1990725"/>
            <a:chOff x="2901841" y="1066800"/>
            <a:chExt cx="1524000" cy="1841717"/>
          </a:xfrm>
        </p:grpSpPr>
        <p:pic>
          <p:nvPicPr>
            <p:cNvPr id="40994" name="Рисунок 12" descr="http://im7.asset.yvimg.kz/userimages/estrella/ud3r7svejzpWhinkch9QX3TIWu2Ef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25" y="1066800"/>
              <a:ext cx="1491233" cy="146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оле 12"/>
            <p:cNvSpPr txBox="1"/>
            <p:nvPr/>
          </p:nvSpPr>
          <p:spPr>
            <a:xfrm>
              <a:off x="2901841" y="2320664"/>
              <a:ext cx="1524000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Лёня</a:t>
              </a: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Голиков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973" name="Группа 6"/>
          <p:cNvGrpSpPr>
            <a:grpSpLocks/>
          </p:cNvGrpSpPr>
          <p:nvPr/>
        </p:nvGrpSpPr>
        <p:grpSpPr bwMode="auto">
          <a:xfrm>
            <a:off x="4521200" y="1323975"/>
            <a:ext cx="1420813" cy="1858963"/>
            <a:chOff x="4567672" y="1146810"/>
            <a:chExt cx="1421512" cy="1858393"/>
          </a:xfrm>
        </p:grpSpPr>
        <p:pic>
          <p:nvPicPr>
            <p:cNvPr id="40992" name="Объект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146810"/>
              <a:ext cx="1322723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оле 17"/>
            <p:cNvSpPr txBox="1"/>
            <p:nvPr/>
          </p:nvSpPr>
          <p:spPr>
            <a:xfrm>
              <a:off x="4567672" y="2417350"/>
              <a:ext cx="1421512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Валя Котик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974" name="Группа 28"/>
          <p:cNvGrpSpPr>
            <a:grpSpLocks/>
          </p:cNvGrpSpPr>
          <p:nvPr/>
        </p:nvGrpSpPr>
        <p:grpSpPr bwMode="auto">
          <a:xfrm>
            <a:off x="5910263" y="1192213"/>
            <a:ext cx="1785937" cy="1990725"/>
            <a:chOff x="6069712" y="1162346"/>
            <a:chExt cx="1721501" cy="1852366"/>
          </a:xfrm>
        </p:grpSpPr>
        <p:pic>
          <p:nvPicPr>
            <p:cNvPr id="40990" name="Рисунок 17" descr="http://im6.asset.yvimg.kz/userimages/estrella/kFgzIC0kz1NDmK15de6rQmf0W518a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162346"/>
              <a:ext cx="1299210" cy="145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оле 29"/>
            <p:cNvSpPr txBox="1"/>
            <p:nvPr/>
          </p:nvSpPr>
          <p:spPr>
            <a:xfrm>
              <a:off x="6069712" y="2426859"/>
              <a:ext cx="1721501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Вася Коробко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975" name="Группа 29"/>
          <p:cNvGrpSpPr>
            <a:grpSpLocks/>
          </p:cNvGrpSpPr>
          <p:nvPr/>
        </p:nvGrpSpPr>
        <p:grpSpPr bwMode="auto">
          <a:xfrm>
            <a:off x="7364413" y="1192213"/>
            <a:ext cx="1536700" cy="1951037"/>
            <a:chOff x="7471410" y="1173933"/>
            <a:chExt cx="1477639" cy="1833384"/>
          </a:xfrm>
        </p:grpSpPr>
        <p:pic>
          <p:nvPicPr>
            <p:cNvPr id="40988" name="Рисунок 19" descr="http://49.caduk.ru/images/image00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295" y="1173933"/>
              <a:ext cx="1337754" cy="135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оле 22"/>
            <p:cNvSpPr txBox="1"/>
            <p:nvPr/>
          </p:nvSpPr>
          <p:spPr>
            <a:xfrm>
              <a:off x="7471410" y="2419464"/>
              <a:ext cx="1429305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Марат  </a:t>
              </a:r>
              <a:r>
                <a:rPr lang="ru-RU" sz="1400" b="1" spc="300" dirty="0" err="1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Казей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976" name="Группа 1"/>
          <p:cNvGrpSpPr>
            <a:grpSpLocks/>
          </p:cNvGrpSpPr>
          <p:nvPr/>
        </p:nvGrpSpPr>
        <p:grpSpPr bwMode="auto">
          <a:xfrm>
            <a:off x="2847975" y="3438525"/>
            <a:ext cx="1544638" cy="2105025"/>
            <a:chOff x="2823253" y="3007317"/>
            <a:chExt cx="1545324" cy="2105709"/>
          </a:xfrm>
        </p:grpSpPr>
        <p:pic>
          <p:nvPicPr>
            <p:cNvPr id="40986" name="Picture 2" descr="C:\Documents and Settings\Жанна Петровна\Рабочий стол\классный\22_01_04.jpg"/>
            <p:cNvPicPr>
              <a:picLocks noChangeAspect="1" noChangeArrowheads="1"/>
            </p:cNvPicPr>
            <p:nvPr/>
          </p:nvPicPr>
          <p:blipFill>
            <a:blip r:embed="rId8" cstate="email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131" y="3007317"/>
              <a:ext cx="1526031" cy="181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оле 11266"/>
            <p:cNvSpPr txBox="1"/>
            <p:nvPr/>
          </p:nvSpPr>
          <p:spPr>
            <a:xfrm>
              <a:off x="2823253" y="4525173"/>
              <a:ext cx="1545324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Зина Портнова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977" name="Группа 3"/>
          <p:cNvGrpSpPr>
            <a:grpSpLocks/>
          </p:cNvGrpSpPr>
          <p:nvPr/>
        </p:nvGrpSpPr>
        <p:grpSpPr bwMode="auto">
          <a:xfrm>
            <a:off x="4235450" y="3414713"/>
            <a:ext cx="2085975" cy="2128837"/>
            <a:chOff x="4266900" y="3014712"/>
            <a:chExt cx="2085322" cy="2128846"/>
          </a:xfrm>
        </p:grpSpPr>
        <p:pic>
          <p:nvPicPr>
            <p:cNvPr id="40984" name="Рисунок 24" descr="http://gazeta.aif.ru/data/mags/kids/143/pics/22_01_15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518" y="3014712"/>
              <a:ext cx="1398269" cy="16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оле 11273"/>
            <p:cNvSpPr txBox="1"/>
            <p:nvPr/>
          </p:nvSpPr>
          <p:spPr>
            <a:xfrm>
              <a:off x="4266900" y="4555705"/>
              <a:ext cx="2085322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Лара Михеенко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978" name="Группа 4"/>
          <p:cNvGrpSpPr>
            <a:grpSpLocks/>
          </p:cNvGrpSpPr>
          <p:nvPr/>
        </p:nvGrpSpPr>
        <p:grpSpPr bwMode="auto">
          <a:xfrm>
            <a:off x="6197600" y="3414713"/>
            <a:ext cx="2127250" cy="2281237"/>
            <a:chOff x="6245383" y="3005203"/>
            <a:chExt cx="2127568" cy="2281860"/>
          </a:xfrm>
        </p:grpSpPr>
        <p:pic>
          <p:nvPicPr>
            <p:cNvPr id="40982" name="Рисунок 26" descr="http://i94.photobucket.com/albums/l108/bonduel/-1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383" y="3005203"/>
              <a:ext cx="2127568" cy="200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Поле 11278"/>
            <p:cNvSpPr txBox="1"/>
            <p:nvPr/>
          </p:nvSpPr>
          <p:spPr>
            <a:xfrm>
              <a:off x="6443846" y="4699210"/>
              <a:ext cx="1742216" cy="587853"/>
            </a:xfrm>
            <a:prstGeom prst="rect">
              <a:avLst/>
            </a:prstGeom>
            <a:solidFill>
              <a:srgbClr val="FBC25B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2250"/>
                </a:spcBef>
                <a:spcAft>
                  <a:spcPts val="1000"/>
                </a:spcAft>
                <a:defRPr/>
              </a:pPr>
              <a:r>
                <a:rPr lang="ru-RU" sz="1400" b="1" spc="300" dirty="0">
                  <a:ln w="19050" cap="flat" cmpd="sng" algn="ctr">
                    <a:solidFill>
                      <a:srgbClr val="000000"/>
                    </a:solidFill>
                    <a:prstDash val="solid"/>
                    <a:miter lim="0"/>
                  </a:ln>
                  <a:solidFill>
                    <a:srgbClr val="C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Verdana"/>
                  <a:ea typeface="Times New Roman"/>
                  <a:cs typeface="Times New Roman"/>
                </a:rPr>
                <a:t>Валя Зенкина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40979" name="Рисунок 32" descr="http://pics.livejournal.com/lavr/pic/0007tqwz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5" y="4030663"/>
            <a:ext cx="139858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оле 11283"/>
          <p:cNvSpPr txBox="1"/>
          <p:nvPr/>
        </p:nvSpPr>
        <p:spPr>
          <a:xfrm>
            <a:off x="816156" y="5409188"/>
            <a:ext cx="1695327" cy="587853"/>
          </a:xfrm>
          <a:prstGeom prst="rect">
            <a:avLst/>
          </a:prstGeom>
          <a:solidFill>
            <a:srgbClr val="FBC25B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2250"/>
              </a:spcBef>
              <a:spcAft>
                <a:spcPts val="1000"/>
              </a:spcAft>
              <a:defRPr/>
            </a:pPr>
            <a:r>
              <a:rPr lang="ru-RU" sz="1400" b="1" spc="300" dirty="0">
                <a:ln w="1905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Володя Дубинин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0981" name="Рисунок 34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33998">
            <a:off x="131763" y="5932488"/>
            <a:ext cx="2171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5530" y="209548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435600" y="11113"/>
            <a:ext cx="3689350" cy="1055687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подвиги совершили дети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1313" y="381000"/>
            <a:ext cx="3810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– герои</a:t>
            </a:r>
          </a:p>
          <a:p>
            <a:pPr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991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42006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481263" y="5969000"/>
            <a:ext cx="5705475" cy="368300"/>
          </a:xfrm>
          <a:prstGeom prst="rect">
            <a:avLst/>
          </a:prstGeom>
          <a:solidFill>
            <a:srgbClr val="FBC25B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стали героями и в жизни, и в книгах!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539909">
            <a:off x="-74613" y="481013"/>
            <a:ext cx="1812926" cy="736600"/>
          </a:xfrm>
          <a:prstGeom prst="notchedRightArrow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СЛОВАРИК</a:t>
            </a:r>
          </a:p>
        </p:txBody>
      </p:sp>
      <p:pic>
        <p:nvPicPr>
          <p:cNvPr id="41994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651000"/>
            <a:ext cx="23034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4050" y="1704975"/>
            <a:ext cx="220345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 ПОЛКА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сирота или беспризорный, живущий в военной части, воспитанник  партизан и солдат, помощник.</a:t>
            </a:r>
          </a:p>
        </p:txBody>
      </p:sp>
      <p:pic>
        <p:nvPicPr>
          <p:cNvPr id="41996" name="Рисунок 34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33998">
            <a:off x="131763" y="5932488"/>
            <a:ext cx="2171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http://s44.radikal.ru/i106/1102/1c/cde6e06ee1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458913"/>
            <a:ext cx="2427288" cy="3463925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артинка 9 из 297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350" y="1524000"/>
            <a:ext cx="2057400" cy="33115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6713" y="4922838"/>
            <a:ext cx="2514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Ваня Солнцев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В.Катаев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«Сын полка»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72138" y="5029200"/>
            <a:ext cx="251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Солнцев</a:t>
            </a:r>
          </a:p>
        </p:txBody>
      </p:sp>
      <p:pic>
        <p:nvPicPr>
          <p:cNvPr id="45" name="Picture 8" descr="Сын полка Володя Тарновский, День Победы, победа-65, журнал Сенатор, МТК Вечная Память, 65-летие Победы / КОЛЬЦОВ ПАВЕЛ ФЁДОРОВИЧ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988" y="1443038"/>
            <a:ext cx="2419350" cy="358616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ih2.tr200.net/image2/0248/94/0248945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413" y="1651000"/>
            <a:ext cx="2130425" cy="28892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849563" y="4937125"/>
            <a:ext cx="25146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В.Богомолов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«Иван»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15000" y="5075238"/>
            <a:ext cx="2514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Володя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Тарновский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1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/>
          <a:stretch>
            <a:fillRect/>
          </a:stretch>
        </p:blipFill>
        <p:spPr bwMode="auto">
          <a:xfrm>
            <a:off x="2906713" y="1257300"/>
            <a:ext cx="4857750" cy="4584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7" grpId="0"/>
      <p:bldP spid="47" grpId="1"/>
      <p:bldP spid="48" grpId="0"/>
      <p:bldP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158" y="351563"/>
            <a:ext cx="8429684" cy="6117614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Picture 5" descr="C:\Users\VasilevaVV\Documents\проект дети война\Дети войны\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900" y="304800"/>
            <a:ext cx="4371975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VasilevaVV\Documents\проект дети война\post71261174333848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5116513"/>
            <a:ext cx="435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6025" y="4941888"/>
            <a:ext cx="431881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1941г.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76004"/>
            <a:ext cx="779091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Война </a:t>
            </a:r>
          </a:p>
          <a:p>
            <a:pPr algn="ctr">
              <a:defRPr/>
            </a:pPr>
            <a:r>
              <a:rPr lang="ru-RU" sz="5400" b="1" dirty="0">
                <a:ln w="5080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играла </a:t>
            </a:r>
          </a:p>
          <a:p>
            <a:pPr algn="ctr">
              <a:defRPr/>
            </a:pPr>
            <a:r>
              <a:rPr lang="ru-RU" sz="5400" b="1" dirty="0">
                <a:ln w="5080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детскими жизнями…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0663" y="197555"/>
            <a:ext cx="8686800" cy="6553199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3" name="Picture 5" descr="C:\Users\VasilevaVV\Documents\проект дети война\Дети войны\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98788"/>
            <a:ext cx="25082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6171" y="381000"/>
            <a:ext cx="568456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Детство,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1600" y="2057400"/>
            <a:ext cx="71048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опалённое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1123" y="3701068"/>
            <a:ext cx="60901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войной…</a:t>
            </a:r>
          </a:p>
        </p:txBody>
      </p:sp>
      <p:sp>
        <p:nvSpPr>
          <p:cNvPr id="16" name="Капля 15"/>
          <p:cNvSpPr/>
          <p:nvPr/>
        </p:nvSpPr>
        <p:spPr>
          <a:xfrm rot="18553377">
            <a:off x="4763456" y="5275316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8553377">
            <a:off x="6197799" y="5610655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11"/>
          <p:cNvGrpSpPr>
            <a:grpSpLocks/>
          </p:cNvGrpSpPr>
          <p:nvPr/>
        </p:nvGrpSpPr>
        <p:grpSpPr bwMode="auto">
          <a:xfrm>
            <a:off x="8094663" y="5013325"/>
            <a:ext cx="909637" cy="1219200"/>
            <a:chOff x="7924800" y="5210806"/>
            <a:chExt cx="1099270" cy="1549789"/>
          </a:xfrm>
        </p:grpSpPr>
        <p:pic>
          <p:nvPicPr>
            <p:cNvPr id="4303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Капля 19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781800" y="38100"/>
            <a:ext cx="2322513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27263" y="5180013"/>
            <a:ext cx="62484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Памятники детям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войны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всему миру</a:t>
            </a: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002" name="Picture 18" descr="C:\Users\VasilevaVV\Documents\проект дети война\be6fa0baea6fda1f948ac33fb653a94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6651">
            <a:off x="7643813" y="5680075"/>
            <a:ext cx="977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C:\Users\VasilevaVV\Documents\проект дети война\be6fa0baea6fda1f948ac33fb653a94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7767">
            <a:off x="7907338" y="5821363"/>
            <a:ext cx="11382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60026" y="1179147"/>
            <a:ext cx="8403262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увековечено</a:t>
            </a:r>
          </a:p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камне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04408" y="673696"/>
            <a:ext cx="7229864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Дети</a:t>
            </a:r>
          </a:p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bg1">
                      <a:lumMod val="60000"/>
                      <a:lumOff val="40000"/>
                      <a:alpha val="32000"/>
                    </a:schemeClr>
                  </a:outerShdw>
                </a:effectLst>
              </a:rPr>
              <a:t>навсегда…</a:t>
            </a:r>
          </a:p>
        </p:txBody>
      </p:sp>
      <p:pic>
        <p:nvPicPr>
          <p:cNvPr id="2" name="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905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52400" y="197555"/>
            <a:ext cx="8825063" cy="6553199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781800" y="38100"/>
            <a:ext cx="2322513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5689600"/>
            <a:ext cx="5486400" cy="1568450"/>
          </a:xfrm>
          <a:prstGeom prst="rect">
            <a:avLst/>
          </a:prstGeom>
          <a:solidFill>
            <a:srgbClr val="FBC25B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Памятники детям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войны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всему миру</a:t>
            </a: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9" name="Picture 15" descr="C:\Users\VasilevaVV\Documents\проект дети война\белгоро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1325"/>
            <a:ext cx="3048000" cy="45720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762000" y="3987800"/>
            <a:ext cx="2322513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г.Белгород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pic>
        <p:nvPicPr>
          <p:cNvPr id="42000" name="Picture 16" descr="C:\Users\VasilevaVV\Documents\проект дети война\витебс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3849688" cy="481806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49250" y="3971925"/>
            <a:ext cx="2322513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Витебск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Белоруссия</a:t>
            </a:r>
          </a:p>
        </p:txBody>
      </p:sp>
      <p:pic>
        <p:nvPicPr>
          <p:cNvPr id="42001" name="Picture 17" descr="C:\Users\VasilevaVV\Documents\проект дети война\екатеринбург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28613"/>
            <a:ext cx="3048000" cy="52260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49250" y="3987800"/>
            <a:ext cx="2322513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pic>
        <p:nvPicPr>
          <p:cNvPr id="42002" name="Picture 18" descr="C:\Users\VasilevaVV\Documents\проект дети война\красноярск и будем жить и будем помнит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5450" y="277813"/>
            <a:ext cx="3124200" cy="53721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54013" y="3965575"/>
            <a:ext cx="2322512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pic>
        <p:nvPicPr>
          <p:cNvPr id="42003" name="Picture 19" descr="C:\Users\VasilevaVV\Documents\проект дети война\омс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1338263"/>
            <a:ext cx="5881688" cy="398303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54013" y="4597400"/>
            <a:ext cx="1768475" cy="723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Омск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pic>
        <p:nvPicPr>
          <p:cNvPr id="42004" name="Picture 20" descr="C:\Users\VasilevaVV\Documents\проект дети война\чехославакия лидицы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6313" y="852488"/>
            <a:ext cx="7178675" cy="459581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50" name="Группа 29"/>
          <p:cNvGrpSpPr>
            <a:grpSpLocks/>
          </p:cNvGrpSpPr>
          <p:nvPr/>
        </p:nvGrpSpPr>
        <p:grpSpPr bwMode="auto">
          <a:xfrm>
            <a:off x="8094663" y="5013325"/>
            <a:ext cx="909637" cy="1219200"/>
            <a:chOff x="7924800" y="5210806"/>
            <a:chExt cx="1099270" cy="1549789"/>
          </a:xfrm>
        </p:grpSpPr>
        <p:pic>
          <p:nvPicPr>
            <p:cNvPr id="44060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Капля 31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4051" name="Picture 19" descr="C:\Users\VasilevaVV\Documents\проект дети война\be6fa0baea6fda1f948ac33fb653a946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7767">
            <a:off x="7818438" y="5646738"/>
            <a:ext cx="11382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9" descr="C:\Users\VasilevaVV\Documents\проект дети война\be6fa0baea6fda1f948ac33fb653a946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1473">
            <a:off x="7456488" y="5624513"/>
            <a:ext cx="11382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762000" y="4673600"/>
            <a:ext cx="1676400" cy="881063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Лидице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</a:p>
        </p:txBody>
      </p:sp>
      <p:pic>
        <p:nvPicPr>
          <p:cNvPr id="42005" name="Picture 21" descr="C:\Users\VasilevaVV\Documents\проект дети война\новгородская обл.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363538"/>
            <a:ext cx="3348038" cy="508158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571500" y="4138613"/>
            <a:ext cx="2057400" cy="121285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с.Лычково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Новгородская область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406400"/>
            <a:ext cx="3200400" cy="51212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247650" y="4373563"/>
            <a:ext cx="2571750" cy="9779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Великий Новгород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pic>
        <p:nvPicPr>
          <p:cNvPr id="42007" name="Picture 23" descr="C:\Users\VasilevaVV\Documents\проект дети война\22451f526294fdb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5" y="250825"/>
            <a:ext cx="6102350" cy="531495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479425" y="4578350"/>
            <a:ext cx="2571750" cy="976313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 жизни»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5061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45069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75913" y="321699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</p:txBody>
      </p:sp>
      <p:pic>
        <p:nvPicPr>
          <p:cNvPr id="45064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892676" y="466090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1414169">
            <a:off x="4106863" y="257175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  2020г.</a:t>
            </a:r>
          </a:p>
        </p:txBody>
      </p:sp>
      <p:sp>
        <p:nvSpPr>
          <p:cNvPr id="17" name="TextBox 16"/>
          <p:cNvSpPr txBox="1"/>
          <p:nvPr/>
        </p:nvSpPr>
        <p:spPr>
          <a:xfrm rot="21249579">
            <a:off x="5197475" y="546100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- 9 -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370448">
            <a:off x="1075166" y="855573"/>
            <a:ext cx="481574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чём 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такими,</a:t>
            </a:r>
          </a:p>
          <a:p>
            <a:pPr algn="ctr">
              <a:defRPr/>
            </a:pPr>
            <a:r>
              <a:rPr lang="ru-RU" sz="44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мы?</a:t>
            </a:r>
          </a:p>
          <a:p>
            <a:pPr algn="ctr">
              <a:defRPr/>
            </a:pPr>
            <a:endParaRPr lang="ru-RU" sz="4400" b="1" i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70448">
            <a:off x="1590675" y="3476625"/>
            <a:ext cx="4037013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живых свидетелей.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опроса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«Дети мира – дети войны».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8599" y="2959"/>
            <a:ext cx="87264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85" name="Picture 3" descr="C:\Users\VasilevaVV\Documents\проект дети война\254794_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488" y="5543550"/>
            <a:ext cx="9096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\\Alena\видео (h)\ВОВ\Data\ 28\2279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11" b="4411"/>
          <a:stretch>
            <a:fillRect/>
          </a:stretch>
        </p:blipFill>
        <p:spPr bwMode="auto">
          <a:xfrm rot="21189464">
            <a:off x="660400" y="598488"/>
            <a:ext cx="3411538" cy="233203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627438" y="5819775"/>
            <a:ext cx="3276600" cy="66675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ОНИ,  И  МЫ  - ДЕТИ!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1109">
            <a:off x="709613" y="3490913"/>
            <a:ext cx="2325687" cy="2971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611" name="Picture 3" descr="C:\Users\VasilevaVV\Documents\проект дети война\96374087_Deti_igrayut_na_odnoy_iz_ulic_Leningrada_Foto_1942_god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725" y="3321050"/>
            <a:ext cx="3522663" cy="2343150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http://my300c.ru/uploads/forum/images/13028788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9766">
            <a:off x="4735513" y="722313"/>
            <a:ext cx="3227387" cy="2276475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634163" y="3175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ИГРАЛИ?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5" descr="C:\Users\VasilevaVV\Documents\проект дети война\round-frame-sun-cloud-96538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789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6037263" y="-31750"/>
            <a:ext cx="3319462" cy="1676400"/>
          </a:xfrm>
          <a:prstGeom prst="cloudCallout">
            <a:avLst>
              <a:gd name="adj1" fmla="val -24959"/>
              <a:gd name="adj2" fmla="val 38228"/>
            </a:avLst>
          </a:prstGeom>
          <a:solidFill>
            <a:schemeClr val="tx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-227013" y="5324475"/>
            <a:ext cx="4875213" cy="1600200"/>
          </a:xfrm>
          <a:prstGeom prst="cloudCallout">
            <a:avLst>
              <a:gd name="adj1" fmla="val -24959"/>
              <a:gd name="adj2" fmla="val 38228"/>
            </a:avLst>
          </a:prstGeom>
          <a:solidFill>
            <a:schemeClr val="accent4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rgbClr val="FF0000">
                      <a:alpha val="32000"/>
                    </a:srgbClr>
                  </a:outerShdw>
                </a:effectLst>
              </a:rPr>
              <a:t>1941г.</a:t>
            </a:r>
          </a:p>
        </p:txBody>
      </p:sp>
      <p:sp>
        <p:nvSpPr>
          <p:cNvPr id="16" name="Овал 15"/>
          <p:cNvSpPr/>
          <p:nvPr/>
        </p:nvSpPr>
        <p:spPr>
          <a:xfrm>
            <a:off x="2922588" y="1187450"/>
            <a:ext cx="1295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СМЕХ</a:t>
            </a:r>
          </a:p>
        </p:txBody>
      </p:sp>
      <p:sp>
        <p:nvSpPr>
          <p:cNvPr id="22" name="Овал 21"/>
          <p:cNvSpPr/>
          <p:nvPr/>
        </p:nvSpPr>
        <p:spPr>
          <a:xfrm>
            <a:off x="4532313" y="990600"/>
            <a:ext cx="1295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5716588" y="1344613"/>
            <a:ext cx="2046287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КОНФЕТЫ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9600" y="2438400"/>
            <a:ext cx="16002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</a:t>
            </a:r>
          </a:p>
        </p:txBody>
      </p:sp>
      <p:sp>
        <p:nvSpPr>
          <p:cNvPr id="25" name="Овал 24"/>
          <p:cNvSpPr/>
          <p:nvPr/>
        </p:nvSpPr>
        <p:spPr>
          <a:xfrm>
            <a:off x="533400" y="3443288"/>
            <a:ext cx="26670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МОРОЖЕНОЕ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1143000" y="4495800"/>
            <a:ext cx="2347913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</a:t>
            </a:r>
          </a:p>
        </p:txBody>
      </p:sp>
      <p:sp>
        <p:nvSpPr>
          <p:cNvPr id="27" name="Овал 26"/>
          <p:cNvSpPr/>
          <p:nvPr/>
        </p:nvSpPr>
        <p:spPr>
          <a:xfrm>
            <a:off x="3997325" y="5324475"/>
            <a:ext cx="17526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3679825" y="4265613"/>
            <a:ext cx="2057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3579813" y="2090738"/>
            <a:ext cx="2560637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БАБУШКИНЫ ПИРОЖКИ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6172200" y="2273300"/>
            <a:ext cx="1874838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2384425" y="2547938"/>
            <a:ext cx="12954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</p:txBody>
      </p:sp>
      <p:sp>
        <p:nvSpPr>
          <p:cNvPr id="32" name="Овал 31"/>
          <p:cNvSpPr/>
          <p:nvPr/>
        </p:nvSpPr>
        <p:spPr>
          <a:xfrm>
            <a:off x="3679825" y="3208338"/>
            <a:ext cx="236220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КАНИКУЛЫ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874963" y="762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ЧЁМ МЕЧТАЛИ?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011" y="2127705"/>
            <a:ext cx="761999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31550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СЧАСТЛИВОЕ </a:t>
            </a:r>
          </a:p>
          <a:p>
            <a:pPr algn="ctr">
              <a:defRPr/>
            </a:pPr>
            <a:r>
              <a:rPr lang="ru-RU" sz="8000" b="1" dirty="0">
                <a:ln w="31550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ДЕТСТВО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4781" y="199107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34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47133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Капля 35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7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9" y="743465"/>
            <a:ext cx="7086599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979988" y="4845050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953000" y="1035050"/>
            <a:ext cx="2036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  2020г.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03875" y="593725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- 10 -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66918" y="1535220"/>
            <a:ext cx="660276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СЧАСТЛИВЫМ ДЕТСТВО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endParaRPr lang="ru-RU" sz="48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schemeClr val="accent5">
                    <a:lumMod val="50000"/>
                    <a:alpha val="32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037263" y="0"/>
            <a:ext cx="3144837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САМЫЙ ВАЖНЫЙ ВОПРОС!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8" grpId="0" animBg="1"/>
      <p:bldP spid="39" grpId="0"/>
      <p:bldP spid="40" grpId="0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5" descr="C:\Users\VasilevaVV\Documents\проект дети война\round-frame-sun-cloud-96538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789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9800" y="1371600"/>
            <a:ext cx="460414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spc="100" dirty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FF33C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Мы </a:t>
            </a:r>
          </a:p>
          <a:p>
            <a:pPr algn="ctr">
              <a:defRPr/>
            </a:pPr>
            <a:r>
              <a:rPr lang="ru-RU" sz="7200" b="1" spc="100" dirty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FF33C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доиграем</a:t>
            </a:r>
          </a:p>
          <a:p>
            <a:pPr algn="ctr">
              <a:defRPr/>
            </a:pPr>
            <a:r>
              <a:rPr lang="ru-RU" sz="7200" b="1" spc="100" dirty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FF33C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за вас…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7763" y="5815013"/>
            <a:ext cx="434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400" y="-52388"/>
            <a:ext cx="91789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-228600" y="56464"/>
            <a:ext cx="4191000" cy="1142999"/>
          </a:xfrm>
          <a:prstGeom prst="cloudCallout">
            <a:avLst>
              <a:gd name="adj1" fmla="val 20154"/>
              <a:gd name="adj2" fmla="val 70359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Фотоотчёт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как мы…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21024657">
            <a:off x="7421563" y="5895975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2020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44963" y="114300"/>
            <a:ext cx="4848225" cy="8382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встречались с ветеранами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«Дети войны – живые свидетели»</a:t>
            </a: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176588" cy="2819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286000" y="5643563"/>
            <a:ext cx="4848225" cy="838200"/>
          </a:xfrm>
          <a:prstGeom prst="round2DiagRect">
            <a:avLst/>
          </a:prstGeom>
          <a:ln w="2857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Выражаем особую благодарность Дмитриевой Лидии Дмитриевне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Скворцовой Юлии Борисовне</a:t>
            </a:r>
          </a:p>
        </p:txBody>
      </p:sp>
      <p:pic>
        <p:nvPicPr>
          <p:cNvPr id="49164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570038"/>
            <a:ext cx="5253038" cy="26511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400" y="-52388"/>
            <a:ext cx="91789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-228600" y="56464"/>
            <a:ext cx="4191000" cy="1142999"/>
          </a:xfrm>
          <a:prstGeom prst="cloudCallout">
            <a:avLst>
              <a:gd name="adj1" fmla="val 20154"/>
              <a:gd name="adj2" fmla="val 70359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Фотоотчёт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как мы…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21024657">
            <a:off x="7421563" y="5895975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2020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44963" y="114300"/>
            <a:ext cx="4848225" cy="8382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составляли словарь по теме проекта</a:t>
            </a:r>
          </a:p>
        </p:txBody>
      </p: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208088"/>
            <a:ext cx="3198813" cy="1984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3438525"/>
            <a:ext cx="2500312" cy="20653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38" y="1390650"/>
            <a:ext cx="2754312" cy="402272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425" y="2178050"/>
            <a:ext cx="2560638" cy="3351213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98613" y="5773738"/>
            <a:ext cx="4849812" cy="838200"/>
          </a:xfrm>
          <a:prstGeom prst="round2DiagRect">
            <a:avLst/>
          </a:prstGeom>
          <a:ln w="2857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Закрепили умение работать 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толковыми словарями в Интернете!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400" y="-52388"/>
            <a:ext cx="91789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-228600" y="56464"/>
            <a:ext cx="4191000" cy="1142999"/>
          </a:xfrm>
          <a:prstGeom prst="cloudCallout">
            <a:avLst>
              <a:gd name="adj1" fmla="val 20154"/>
              <a:gd name="adj2" fmla="val 70359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Фотоотчёт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как мы…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21024657">
            <a:off x="7451725" y="5761038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2020</a:t>
            </a:r>
          </a:p>
        </p:txBody>
      </p:sp>
      <p:pic>
        <p:nvPicPr>
          <p:cNvPr id="51209" name="Picture 34" descr="C:\Users\VasilevaVV\Documents\проект дети война\фото\DSCN5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3589338"/>
            <a:ext cx="2559050" cy="18669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37" descr="C:\Users\VasilevaVV\Documents\проект дети война\фото\DSCN54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938" y="1454150"/>
            <a:ext cx="2674937" cy="193992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93813" y="5784850"/>
            <a:ext cx="4849812" cy="838200"/>
          </a:xfrm>
          <a:prstGeom prst="round2DiagRect">
            <a:avLst/>
          </a:prstGeom>
          <a:ln w="2857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Проявили свои  художественные способности!</a:t>
            </a:r>
          </a:p>
        </p:txBody>
      </p:sp>
      <p:pic>
        <p:nvPicPr>
          <p:cNvPr id="51212" name="Picture 33" descr="C:\Users\VasilevaVV\Documents\проект дети война\фото\DSCN5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88" y="3689350"/>
            <a:ext cx="2652712" cy="169068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36" descr="C:\Users\VasilevaVV\Documents\проект дети война\фото\DSCN54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1217613"/>
            <a:ext cx="2889250" cy="204946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165600" y="38100"/>
            <a:ext cx="4848225" cy="8382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проводили наглядную акцию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«Дети за МИР!»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400" y="-52388"/>
            <a:ext cx="91789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-228600" y="56464"/>
            <a:ext cx="4191000" cy="1142999"/>
          </a:xfrm>
          <a:prstGeom prst="cloudCallout">
            <a:avLst>
              <a:gd name="adj1" fmla="val 20154"/>
              <a:gd name="adj2" fmla="val 70359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Фотоотчёт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как мы…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173538" y="74613"/>
            <a:ext cx="4848225" cy="8382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писали сочинение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«Письмо в прошлое…»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71600" y="5649913"/>
            <a:ext cx="4849813" cy="838200"/>
          </a:xfrm>
          <a:prstGeom prst="round2DiagRect">
            <a:avLst/>
          </a:prstGeom>
          <a:ln w="2857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Учились писать письма, сравнивали свою жизнь и жизнь детей войны!</a:t>
            </a:r>
          </a:p>
        </p:txBody>
      </p:sp>
      <p:pic>
        <p:nvPicPr>
          <p:cNvPr id="52234" name="Picture 4" descr="C:\Users\VasilevaVV\Documents\проект дети война\фото\DSCN5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947863"/>
            <a:ext cx="3863975" cy="23161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5" descr="C:\Users\VasilevaVV\Documents\проект дети война\фото\DSCN5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388" y="1511300"/>
            <a:ext cx="4291012" cy="3746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 rot="21024657">
            <a:off x="7580313" y="6018213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2020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2550" y="152399"/>
            <a:ext cx="8686800" cy="6553199"/>
          </a:xfrm>
          <a:prstGeom prst="round2Diag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Picture 5" descr="C:\Users\VasilevaVV\Documents\проект дети война\Дети войны\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98788"/>
            <a:ext cx="25082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6171" y="381000"/>
            <a:ext cx="568456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Детство,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3850" y="1981200"/>
            <a:ext cx="624046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«А» и «В» классов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представляет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3200" y="2349500"/>
            <a:ext cx="41148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Дневник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проектного исследования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1600" y="1981198"/>
            <a:ext cx="71048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опалённое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1123" y="3701068"/>
            <a:ext cx="60901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5080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войной…</a:t>
            </a:r>
          </a:p>
        </p:txBody>
      </p:sp>
      <p:sp>
        <p:nvSpPr>
          <p:cNvPr id="2" name="Капля 1"/>
          <p:cNvSpPr/>
          <p:nvPr/>
        </p:nvSpPr>
        <p:spPr>
          <a:xfrm rot="18553377">
            <a:off x="3759399" y="1998716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553377">
            <a:off x="5577191" y="3587413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553377">
            <a:off x="3344642" y="3568376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8553377">
            <a:off x="4763456" y="5275316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8553377">
            <a:off x="6197799" y="5610655"/>
            <a:ext cx="321119" cy="415211"/>
          </a:xfrm>
          <a:prstGeom prst="teardrop">
            <a:avLst>
              <a:gd name="adj" fmla="val 142835"/>
            </a:avLst>
          </a:prstGeom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67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12" grpId="0"/>
      <p:bldP spid="1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00" y="-52388"/>
            <a:ext cx="91789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330690" y="139372"/>
            <a:ext cx="4316412" cy="1493495"/>
          </a:xfrm>
          <a:prstGeom prst="cloudCallout">
            <a:avLst>
              <a:gd name="adj1" fmla="val 20154"/>
              <a:gd name="adj2" fmla="val 70359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Напутствия ветеранов нам…</a:t>
            </a:r>
          </a:p>
        </p:txBody>
      </p:sp>
      <p:pic>
        <p:nvPicPr>
          <p:cNvPr id="5" name="Picture 23" descr="C:\Users\VasilevaVV\Documents\проект дети война\фото\DSCN5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40" y="2211558"/>
            <a:ext cx="3435350" cy="3852863"/>
          </a:xfrm>
          <a:prstGeom prst="rect">
            <a:avLst/>
          </a:prstGeom>
          <a:noFill/>
          <a:ln w="38100">
            <a:solidFill>
              <a:schemeClr val="bg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18050" y="885825"/>
            <a:ext cx="3648075" cy="13081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Живите в мире, дети!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Уважайте своих родителей, учителей!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Берегите дружбу!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400" y="-52388"/>
            <a:ext cx="91789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4277" name="Picture 13" descr="ХОТЕЛОСЬ бы в это верить. - Лина Богиня Радость , 77 лет, страница 4 - Сеть знакомств Мамб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114300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388" y="2211558"/>
            <a:ext cx="4501553" cy="1096665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Мир  детям!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994" y="3869170"/>
            <a:ext cx="7800532" cy="236855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Пусть хватает солнца</a:t>
            </a:r>
          </a:p>
          <a:p>
            <a:pPr algn="ctr">
              <a:defRPr/>
            </a:pPr>
            <a:r>
              <a:rPr lang="ru-RU" sz="5400" b="1" dirty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на всех!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215107" y="166968"/>
            <a:ext cx="4316412" cy="1493495"/>
          </a:xfrm>
          <a:prstGeom prst="cloudCallout">
            <a:avLst>
              <a:gd name="adj1" fmla="val 20154"/>
              <a:gd name="adj2" fmla="val 70359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внимание!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39688"/>
            <a:ext cx="9204325" cy="6924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457825" y="0"/>
            <a:ext cx="3646488" cy="8382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Мы многое узнали из…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66800" y="1371600"/>
            <a:ext cx="7392988" cy="4391025"/>
          </a:xfrm>
          <a:prstGeom prst="round2DiagRect">
            <a:avLst/>
          </a:prstGeom>
          <a:noFill/>
          <a:ln w="2857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ветеранами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Богомолов И. «Иван»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Катаев В. «Сын Полка»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Ю.Яковлев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«Девочки с Васильевского острова»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http://www.molodguard.ru/heroes1.htm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(рассказы о пионерах-героях)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http://warface.narod.ru/dnevnik2.htm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(дневник Тани Савичевой)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http://www.liveinternet.ru/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(дети-узники концлагерей)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(словарь по теме проекта)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www.yandex.ru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детей войны, памятников)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http://www.youtube.com/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(видео о детях войны)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456238" y="3175"/>
            <a:ext cx="3648075" cy="838200"/>
          </a:xfrm>
          <a:prstGeom prst="round2DiagRec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Музыкальное оформление проекта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06513" y="1374775"/>
            <a:ext cx="5545137" cy="4391025"/>
          </a:xfrm>
          <a:prstGeom prst="round2DiagRect">
            <a:avLst/>
          </a:prstGeom>
          <a:noFill/>
          <a:ln w="2857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 Э. «Реквием»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Колмагорова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«Мир детям»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из песни «Сад памяти», исполнительница Даша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http://muzofon.com/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(звуки войны, метроном, биение сердца, звук колокола)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0445" y="152396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689725" y="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БЫЛО</a:t>
            </a:r>
          </a:p>
        </p:txBody>
      </p:sp>
      <p:grpSp>
        <p:nvGrpSpPr>
          <p:cNvPr id="8198" name="Группа 15"/>
          <p:cNvGrpSpPr>
            <a:grpSpLocks/>
          </p:cNvGrpSpPr>
          <p:nvPr/>
        </p:nvGrpSpPr>
        <p:grpSpPr bwMode="auto">
          <a:xfrm>
            <a:off x="7924800" y="5210175"/>
            <a:ext cx="1098550" cy="1550988"/>
            <a:chOff x="7924800" y="5210806"/>
            <a:chExt cx="1099270" cy="1549789"/>
          </a:xfrm>
        </p:grpSpPr>
        <p:pic>
          <p:nvPicPr>
            <p:cNvPr id="8204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Капля 27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9814">
            <a:off x="921624" y="452215"/>
            <a:ext cx="5029200" cy="5998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21310159">
            <a:off x="1670548" y="1012819"/>
            <a:ext cx="4125851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себя на месте детей в годы Великой Отечественной войны…</a:t>
            </a:r>
          </a:p>
          <a:p>
            <a:pPr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8201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785519" y="4521994"/>
            <a:ext cx="18034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1336790">
            <a:off x="4912973" y="5590113"/>
            <a:ext cx="1548819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- 1 -</a:t>
            </a:r>
          </a:p>
          <a:p>
            <a:pPr marL="514350" indent="-514350">
              <a:buFontTx/>
              <a:buAutoNum type="arabicPeriod"/>
              <a:defRPr/>
            </a:pPr>
            <a:endParaRPr lang="ru-RU" sz="3200" b="1" i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3200" b="1" i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14169">
            <a:off x="3640138" y="473075"/>
            <a:ext cx="203835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0445" y="152396"/>
            <a:ext cx="8686800" cy="6553199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673850" y="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УЗНАТЬ</a:t>
            </a:r>
          </a:p>
        </p:txBody>
      </p:sp>
      <p:grpSp>
        <p:nvGrpSpPr>
          <p:cNvPr id="9222" name="Группа 15"/>
          <p:cNvGrpSpPr>
            <a:grpSpLocks/>
          </p:cNvGrpSpPr>
          <p:nvPr/>
        </p:nvGrpSpPr>
        <p:grpSpPr bwMode="auto">
          <a:xfrm>
            <a:off x="7924800" y="5210175"/>
            <a:ext cx="1098550" cy="1550988"/>
            <a:chOff x="7924800" y="5210806"/>
            <a:chExt cx="1099270" cy="1549789"/>
          </a:xfrm>
        </p:grpSpPr>
        <p:pic>
          <p:nvPicPr>
            <p:cNvPr id="9228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Капля 27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9814">
            <a:off x="424914" y="316177"/>
            <a:ext cx="586509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336790">
            <a:off x="1213720" y="330259"/>
            <a:ext cx="4899345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они, дети войны?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жили?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испытали?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играли?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чём мечтали?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видели их глаза в те страшные годы, тогда?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подвиги совершили они?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чём они были такими, как мы?</a:t>
            </a:r>
          </a:p>
          <a:p>
            <a:pPr>
              <a:defRPr/>
            </a:pP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5287169" y="4690269"/>
            <a:ext cx="180498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1414169">
            <a:off x="3895725" y="76200"/>
            <a:ext cx="2036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2" name="TextBox 1"/>
          <p:cNvSpPr txBox="1"/>
          <p:nvPr/>
        </p:nvSpPr>
        <p:spPr>
          <a:xfrm rot="21249579">
            <a:off x="5438775" y="5529263"/>
            <a:ext cx="1193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- 2 -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0245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0253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9" y="743465"/>
            <a:ext cx="7086599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6918" y="1676400"/>
            <a:ext cx="660276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 ЛИ  СЧАСТЛИВЫМ ДЕТСТВО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ВОЙНЫ</a:t>
            </a:r>
            <a:endParaRPr lang="ru-RU" sz="48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schemeClr val="accent5">
                    <a:lumMod val="50000"/>
                    <a:alpha val="32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САМЫЙ  ВАЖНЫЙ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</p:txBody>
      </p:sp>
      <p:pic>
        <p:nvPicPr>
          <p:cNvPr id="10249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4913313" y="4779962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http://www.learn2use.de/wp-content/uploads/2012/07/faq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298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1035050"/>
            <a:ext cx="2036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3875" y="5937250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- 3 -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37361"/>
            <a:ext cx="8955063" cy="6725568"/>
          </a:xfrm>
          <a:prstGeom prst="round2DiagRect">
            <a:avLst/>
          </a:prstGeom>
          <a:solidFill>
            <a:srgbClr val="FBC25B"/>
          </a:solidFill>
          <a:ln>
            <a:solidFill>
              <a:srgbClr val="FFCC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1269" name="Группа 11"/>
          <p:cNvGrpSpPr>
            <a:grpSpLocks/>
          </p:cNvGrpSpPr>
          <p:nvPr/>
        </p:nvGrpSpPr>
        <p:grpSpPr bwMode="auto">
          <a:xfrm>
            <a:off x="8218488" y="5543550"/>
            <a:ext cx="909637" cy="1219200"/>
            <a:chOff x="7924800" y="5210806"/>
            <a:chExt cx="1099270" cy="1549789"/>
          </a:xfrm>
        </p:grpSpPr>
        <p:pic>
          <p:nvPicPr>
            <p:cNvPr id="11281" name="Picture 3" descr="C:\Users\VasilevaVV\Documents\проект дети война\254794_2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5210806"/>
              <a:ext cx="1099270" cy="154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Капля 13"/>
            <p:cNvSpPr/>
            <p:nvPr/>
          </p:nvSpPr>
          <p:spPr>
            <a:xfrm rot="17841791">
              <a:off x="8565432" y="5588341"/>
              <a:ext cx="367641" cy="428613"/>
            </a:xfrm>
            <a:prstGeom prst="teardrop">
              <a:avLst>
                <a:gd name="adj" fmla="val 142835"/>
              </a:avLst>
            </a:prstGeom>
            <a:ln>
              <a:solidFill>
                <a:srgbClr val="0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18" descr="F:\проект дети война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742">
            <a:off x="362109" y="329098"/>
            <a:ext cx="6084441" cy="61420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634163" y="38100"/>
            <a:ext cx="2470150" cy="838200"/>
          </a:xfrm>
          <a:prstGeom prst="round2DiagRect">
            <a:avLst/>
          </a:prstGeom>
          <a:solidFill>
            <a:srgbClr val="FBC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ДНЕВНИКА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</p:txBody>
      </p:sp>
      <p:pic>
        <p:nvPicPr>
          <p:cNvPr id="11272" name="Picture 13" descr="http://isouteze.upol.cz/clipart/penci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5357">
            <a:off x="3757613" y="5421312"/>
            <a:ext cx="1803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1336790">
            <a:off x="1238285" y="570921"/>
            <a:ext cx="4899345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 </a:t>
            </a:r>
          </a:p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«Дети  - труженики тыла», «Дети блокадного Ленинграда».</a:t>
            </a:r>
          </a:p>
          <a:p>
            <a:pPr marL="514350" indent="-514350">
              <a:buFontTx/>
              <a:buAutoNum type="arabicPeriod"/>
              <a:defRPr/>
            </a:pPr>
            <a:endParaRPr lang="ru-RU" sz="3200" b="1" i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3200" b="1" i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3200" b="1" i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363186">
            <a:off x="1418665" y="3805551"/>
            <a:ext cx="4976783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Просмотр документальных видеосюжетов о жизни детей в годы </a:t>
            </a:r>
            <a:r>
              <a:rPr lang="ru-RU" sz="3200" b="1" i="1" dirty="0" err="1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1294422">
            <a:off x="1342619" y="2713716"/>
            <a:ext cx="4690675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Групповое занятие </a:t>
            </a:r>
          </a:p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 войны недетское лицо».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81689">
            <a:off x="1487504" y="4293024"/>
            <a:ext cx="399865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Уроки чтения произведений о детях войны.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 rot="21311235">
            <a:off x="1167681" y="597021"/>
            <a:ext cx="4048601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4.Встречи с ветеранами «Дети войны – живые свидетели».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355953">
            <a:off x="1287816" y="2580655"/>
            <a:ext cx="5121434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Опрос  «Дети мира – дети войны».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1414169">
            <a:off x="4106863" y="169863"/>
            <a:ext cx="203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 2019г.</a:t>
            </a:r>
          </a:p>
        </p:txBody>
      </p:sp>
      <p:sp>
        <p:nvSpPr>
          <p:cNvPr id="18" name="TextBox 17"/>
          <p:cNvSpPr txBox="1"/>
          <p:nvPr/>
        </p:nvSpPr>
        <p:spPr>
          <a:xfrm rot="21249579">
            <a:off x="5649913" y="5622925"/>
            <a:ext cx="119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- 4 -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2489</TotalTime>
  <Words>1386</Words>
  <Application>Microsoft Office PowerPoint</Application>
  <PresentationFormat>Экран (4:3)</PresentationFormat>
  <Paragraphs>417</Paragraphs>
  <Slides>52</Slides>
  <Notes>11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Tahoma</vt:lpstr>
      <vt:lpstr>Arial</vt:lpstr>
      <vt:lpstr>Wingdings</vt:lpstr>
      <vt:lpstr>Calibri</vt:lpstr>
      <vt:lpstr>Times New Roman</vt:lpstr>
      <vt:lpstr>Comic Sans MS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Надежда</dc:creator>
  <cp:lastModifiedBy>Надежда</cp:lastModifiedBy>
  <cp:revision>161</cp:revision>
  <cp:lastPrinted>1601-01-01T00:00:00Z</cp:lastPrinted>
  <dcterms:created xsi:type="dcterms:W3CDTF">1601-01-01T00:00:00Z</dcterms:created>
  <dcterms:modified xsi:type="dcterms:W3CDTF">2020-05-20T14:19:41Z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