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4" r:id="rId6"/>
    <p:sldId id="265" r:id="rId7"/>
    <p:sldId id="266" r:id="rId8"/>
    <p:sldId id="270" r:id="rId9"/>
    <p:sldId id="277" r:id="rId10"/>
    <p:sldId id="271" r:id="rId11"/>
    <p:sldId id="278" r:id="rId12"/>
    <p:sldId id="272" r:id="rId13"/>
    <p:sldId id="275" r:id="rId14"/>
    <p:sldId id="279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CC00CC"/>
    <a:srgbClr val="993366"/>
    <a:srgbClr val="800080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48" d="100"/>
          <a:sy n="48" d="100"/>
        </p:scale>
        <p:origin x="-3444" y="-15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 userDrawn="1"/>
        </p:nvSpPr>
        <p:spPr>
          <a:xfrm>
            <a:off x="7380312" y="6309320"/>
            <a:ext cx="172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Рябова</a:t>
            </a:r>
            <a:r>
              <a:rPr lang="ru-RU" sz="2400" b="1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Л.Н</a:t>
            </a:r>
            <a:r>
              <a:rPr lang="ru-RU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017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pedsovet.su/_pu/57/72771529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53;&#1072;&#1076;&#1077;&#1078;&#1076;&#1072;%20&#1050;&#1072;&#1076;&#1099;&#1096;&#1077;&#1074;&#1072;%20&#1080;%20&#1047;&#1086;&#1083;&#1086;&#1090;&#1086;&#1077;%20&#1082;&#1086;&#1083;&#1100;&#1094;&#1086;%20-%20&#1050;&#1086;&#1085;&#1092;&#1077;&#1090;&#1082;&#1080;-&#1073;&#1072;&#1088;&#1072;&#1085;&#1086;&#1095;&#1082;&#1080;%20(&#1052;&#1086;&#1089;&#1082;&#1074;&#1072;%20&#1079;&#1083;&#1072;&#1090;&#1086;&#1075;&#1083;&#1072;&#1074;&#1072;&#1103;)%20(www.hotplayer.ru).mp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6"/>
            <a:ext cx="9144000" cy="3240360"/>
          </a:xfrm>
        </p:spPr>
        <p:txBody>
          <a:bodyPr>
            <a:noAutofit/>
          </a:bodyPr>
          <a:lstStyle/>
          <a:p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solidFill>
                  <a:schemeClr val="bg1"/>
                </a:solidFill>
              </a:rPr>
              <a:t>Мастер-класс</a:t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b="1" i="1" dirty="0" smtClean="0">
                <a:solidFill>
                  <a:schemeClr val="bg1"/>
                </a:solidFill>
              </a:rPr>
              <a:t>«Некоторые приемы технологии развития критического мышления на уроках математики»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86644" y="6429396"/>
            <a:ext cx="185735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5214950"/>
            <a:ext cx="7143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МКОУ ШР «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Большелугская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средняя школа № 8» учитель математики Л.А. Константинова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1320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Прием «Кластер»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Алгоритм создания кластера.</a:t>
            </a:r>
            <a:endParaRPr lang="ru-RU" b="1" dirty="0" smtClean="0"/>
          </a:p>
          <a:p>
            <a:pPr lvl="0"/>
            <a:r>
              <a:rPr lang="ru-RU" dirty="0" smtClean="0"/>
              <a:t>В центре чистого листа пишется ключевое слово, название  рассматриваемой темы.</a:t>
            </a:r>
          </a:p>
          <a:p>
            <a:pPr lvl="0"/>
            <a:r>
              <a:rPr lang="ru-RU" dirty="0" smtClean="0"/>
              <a:t>Вокруг пишутся в «окошках» основные свойства,  определения, понятия,     характеристики, предложения,   выражающие идеи, факты, образы, подходящие  для данной темы.</a:t>
            </a:r>
          </a:p>
          <a:p>
            <a:pPr lvl="0"/>
            <a:r>
              <a:rPr lang="ru-RU" dirty="0" smtClean="0"/>
              <a:t>По мере записи появившиеся слова соединяются стрелками, показывающими связи с ключевым понятием, образом.</a:t>
            </a:r>
          </a:p>
          <a:p>
            <a:pPr lvl="0"/>
            <a:r>
              <a:rPr lang="ru-RU" dirty="0" smtClean="0"/>
              <a:t>Иногда ключевое слово располагают вверху, ветви «гроздья» опускаются вниз, как гроздья винограда.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Прием «Кластер» </a:t>
            </a:r>
            <a:r>
              <a:rPr lang="ru-RU" b="1" dirty="0" smtClean="0"/>
              <a:t>– хорошо воспринимается учениками  из-за своей простоты и наглядности. Разбивка на кластеры используется для стимулирования мыслительной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LAK\AppData\Local\Microsoft\Windows\Temporary Internet Files\Content.Word\20200324_133056.jpg"/>
          <p:cNvPicPr>
            <a:picLocks noGrp="1"/>
          </p:cNvPicPr>
          <p:nvPr>
            <p:ph idx="1"/>
          </p:nvPr>
        </p:nvPicPr>
        <p:blipFill>
          <a:blip r:embed="rId2" cstate="print"/>
          <a:srcRect l="5650" r="13819"/>
          <a:stretch>
            <a:fillRect/>
          </a:stretch>
        </p:blipFill>
        <p:spPr bwMode="auto">
          <a:xfrm>
            <a:off x="214282" y="357166"/>
            <a:ext cx="8643997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Прием «</a:t>
            </a:r>
            <a:r>
              <a:rPr lang="ru-RU" dirty="0" err="1" smtClean="0"/>
              <a:t>Фишбоун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 переводе «скелет рыбы». Задача учащихся  собрать скелет. </a:t>
            </a:r>
            <a:endParaRPr lang="ru-RU" b="1" dirty="0" smtClean="0"/>
          </a:p>
          <a:p>
            <a:r>
              <a:rPr lang="ru-RU" dirty="0" smtClean="0"/>
              <a:t>Схема включает в себя основные четыре блока, представленные в виде головы, хвоста, верхних и нижних косточек. Связующим звеном выступает основная кость или хребет рыбы.</a:t>
            </a:r>
          </a:p>
          <a:p>
            <a:pPr lvl="0"/>
            <a:r>
              <a:rPr lang="ru-RU" dirty="0" smtClean="0"/>
              <a:t>Голова — проблема, вопрос,  которые подлежат анализу.</a:t>
            </a:r>
          </a:p>
          <a:p>
            <a:pPr lvl="0"/>
            <a:r>
              <a:rPr lang="ru-RU" dirty="0" smtClean="0"/>
              <a:t>Хребет – тема занятия </a:t>
            </a:r>
          </a:p>
          <a:p>
            <a:pPr lvl="0"/>
            <a:r>
              <a:rPr lang="ru-RU" dirty="0" smtClean="0"/>
              <a:t>Верхние косточки— на них фиксируются основные понятия темы (данный ряд открыт)</a:t>
            </a:r>
          </a:p>
          <a:p>
            <a:pPr lvl="0"/>
            <a:r>
              <a:rPr lang="ru-RU" dirty="0" smtClean="0"/>
              <a:t>Нижние косточки (изображаются напротив) — факты, подтверждающие  суть понятий, указанных на схеме.(данный ряд закрыт, учащиеся находят информацию соответственно вопросу)</a:t>
            </a:r>
          </a:p>
          <a:p>
            <a:pPr lvl="0"/>
            <a:r>
              <a:rPr lang="ru-RU" dirty="0" smtClean="0"/>
              <a:t>Хвост — ответ на поставленный вопрос, выводы, обобщения. Для чего изучался данный вопрос?</a:t>
            </a:r>
          </a:p>
          <a:p>
            <a:pPr>
              <a:buNone/>
            </a:pPr>
            <a:r>
              <a:rPr lang="ru-RU" b="1" dirty="0" smtClean="0"/>
              <a:t>Прием «</a:t>
            </a:r>
            <a:r>
              <a:rPr lang="ru-RU" b="1" dirty="0" err="1" smtClean="0"/>
              <a:t>Фишбоун</a:t>
            </a:r>
            <a:r>
              <a:rPr lang="ru-RU" b="1" dirty="0" smtClean="0"/>
              <a:t>» позволяет наглядно продемонстрировать в процессе анализа причинно-следственные связи  и сделать вывод в отличии «Кластера»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edsovet.su/_pu/57/s72771529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835292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LAK\AppData\Local\Microsoft\Windows\Temporary Internet Files\Content.Word\20200324_133120.jpg"/>
          <p:cNvPicPr>
            <a:picLocks noGrp="1"/>
          </p:cNvPicPr>
          <p:nvPr>
            <p:ph idx="1"/>
          </p:nvPr>
        </p:nvPicPr>
        <p:blipFill>
          <a:blip r:embed="rId2" cstate="print"/>
          <a:srcRect l="8043" r="5895" b="3478"/>
          <a:stretch>
            <a:fillRect/>
          </a:stretch>
        </p:blipFill>
        <p:spPr bwMode="auto">
          <a:xfrm>
            <a:off x="357158" y="357166"/>
            <a:ext cx="83582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“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Верю-не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верю”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686800" cy="414340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Верите ли вы, что касательная имеет    несколько общих точек с окружностью?</a:t>
            </a:r>
          </a:p>
          <a:p>
            <a:r>
              <a:rPr lang="ru-RU" b="1" dirty="0" smtClean="0"/>
              <a:t>Верите ли вы, радиус в переводе с греческого означает «луч» ?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Верите ли вы, что самая большая   хорда – диаметр?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Верите ли вы, что радиус – это отрезок, соединяющий две точки окружности?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5214950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/>
              <a:t>0110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Проверим гипотезы…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Окружность</a:t>
            </a:r>
            <a:r>
              <a:rPr lang="ru-RU" b="1" dirty="0" smtClean="0"/>
              <a:t> - одна из древнейших геометрических  фигур.</a:t>
            </a:r>
          </a:p>
          <a:p>
            <a:pPr lvl="0"/>
            <a:r>
              <a:rPr lang="ru-RU" b="1" dirty="0" smtClean="0"/>
              <a:t>Древней Греции </a:t>
            </a:r>
            <a:r>
              <a:rPr lang="ru-RU" b="1" dirty="0" smtClean="0">
                <a:solidFill>
                  <a:srgbClr val="FF0000"/>
                </a:solidFill>
              </a:rPr>
              <a:t>окружность</a:t>
            </a:r>
            <a:r>
              <a:rPr lang="ru-RU" b="1" dirty="0" smtClean="0"/>
              <a:t> считалась      венцом  совершенства</a:t>
            </a:r>
          </a:p>
          <a:p>
            <a:pPr lvl="0"/>
            <a:r>
              <a:rPr lang="ru-RU" b="1" dirty="0" smtClean="0"/>
              <a:t>На плоскости этим свойством обладает </a:t>
            </a:r>
          </a:p>
          <a:p>
            <a:pPr lvl="0"/>
            <a:r>
              <a:rPr lang="ru-RU" b="1" dirty="0" smtClean="0"/>
              <a:t>    лишь прямая- двигается </a:t>
            </a:r>
            <a:r>
              <a:rPr lang="ru-RU" b="1" dirty="0" smtClean="0">
                <a:solidFill>
                  <a:srgbClr val="FF0000"/>
                </a:solidFill>
              </a:rPr>
              <a:t>«по себе».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Окружность</a:t>
            </a:r>
            <a:r>
              <a:rPr lang="ru-RU" b="1" dirty="0" smtClean="0"/>
              <a:t>  помогает организовать  спасательную операцию  людей, заблудившихся в лесу, диаметр поиска 20 м.</a:t>
            </a:r>
          </a:p>
          <a:p>
            <a:pPr lvl="0"/>
            <a:r>
              <a:rPr lang="ru-RU" b="1" dirty="0" smtClean="0"/>
              <a:t>Значение слова</a:t>
            </a:r>
            <a:r>
              <a:rPr lang="ru-RU" b="1" i="1" dirty="0" smtClean="0"/>
              <a:t> «</a:t>
            </a:r>
            <a:r>
              <a:rPr lang="ru-RU" b="1" dirty="0" smtClean="0"/>
              <a:t>ЭНЦИКЛОПЕДИЯ»- </a:t>
            </a:r>
            <a:r>
              <a:rPr lang="ru-RU" b="1" dirty="0" smtClean="0">
                <a:solidFill>
                  <a:srgbClr val="FF0000"/>
                </a:solidFill>
              </a:rPr>
              <a:t>«круг обучения»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 задачи мастер-класса </a:t>
            </a:r>
            <a:endParaRPr lang="ru-RU" sz="32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6165304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sz="2800" dirty="0" smtClean="0"/>
              <a:t> </a:t>
            </a:r>
            <a:r>
              <a:rPr lang="ru-RU" sz="2800" b="1" dirty="0" smtClean="0"/>
              <a:t>     </a:t>
            </a:r>
            <a:r>
              <a:rPr lang="ru-RU" sz="2800" b="1" i="1" dirty="0" smtClean="0"/>
              <a:t>«Кто не владеет техникой какого-нибудь</a:t>
            </a:r>
            <a:endParaRPr lang="ru-RU" sz="2800" b="1" dirty="0" smtClean="0"/>
          </a:p>
          <a:p>
            <a:pPr algn="r">
              <a:buNone/>
            </a:pPr>
            <a:r>
              <a:rPr lang="ru-RU" sz="2800" b="1" dirty="0" smtClean="0"/>
              <a:t>                                              </a:t>
            </a:r>
            <a:r>
              <a:rPr lang="ru-RU" sz="2800" b="1" i="1" dirty="0" smtClean="0"/>
              <a:t>искусства, науки, ремесла, тот никогда не </a:t>
            </a:r>
          </a:p>
          <a:p>
            <a:pPr algn="r">
              <a:buNone/>
            </a:pPr>
            <a:r>
              <a:rPr lang="ru-RU" sz="2800" b="1" i="1" dirty="0" smtClean="0"/>
              <a:t>будет способен создать что-нибудь выдающееся»</a:t>
            </a:r>
            <a:endParaRPr lang="ru-RU" sz="2800" b="1" dirty="0" smtClean="0"/>
          </a:p>
          <a:p>
            <a:pPr algn="r">
              <a:buNone/>
            </a:pPr>
            <a:r>
              <a:rPr lang="ru-RU" sz="2800" b="1" dirty="0" smtClean="0"/>
              <a:t>                                                                                                      </a:t>
            </a:r>
          </a:p>
          <a:p>
            <a:pPr algn="r">
              <a:buNone/>
            </a:pPr>
            <a:r>
              <a:rPr lang="ru-RU" sz="2800" b="1" i="1" dirty="0" smtClean="0"/>
              <a:t>/И.В.Мичурин/</a:t>
            </a:r>
            <a:endParaRPr lang="ru-RU" sz="2800" b="1" dirty="0" smtClean="0"/>
          </a:p>
          <a:p>
            <a:pPr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  <a:r>
              <a:rPr lang="ru-RU" sz="2800" b="1" dirty="0" smtClean="0"/>
              <a:t>- создать условия для осознания и осмысления</a:t>
            </a:r>
          </a:p>
          <a:p>
            <a:pPr algn="ctr">
              <a:buNone/>
            </a:pPr>
            <a:r>
              <a:rPr lang="ru-RU" sz="2800" b="1" dirty="0" smtClean="0"/>
              <a:t> нового материала в соответствии с индивидуальными особенностями учащихся средствами технологии </a:t>
            </a:r>
          </a:p>
          <a:p>
            <a:pPr algn="ctr">
              <a:buNone/>
            </a:pPr>
            <a:r>
              <a:rPr lang="ru-RU" sz="2800" b="1" dirty="0" smtClean="0"/>
              <a:t>критического мышления. 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>
              <a:buNone/>
            </a:pPr>
            <a:r>
              <a:rPr lang="ru-RU" sz="2800" b="1" dirty="0" smtClean="0"/>
              <a:t>     а) раскрыть сущность технологии развития критического мышления;</a:t>
            </a:r>
          </a:p>
          <a:p>
            <a:pPr>
              <a:buNone/>
            </a:pPr>
            <a:endParaRPr lang="ru-RU" sz="1300" b="1" dirty="0" smtClean="0"/>
          </a:p>
          <a:p>
            <a:pPr>
              <a:buNone/>
            </a:pPr>
            <a:r>
              <a:rPr lang="ru-RU" sz="2800" b="1" dirty="0" smtClean="0"/>
              <a:t>     б) проиллюстрировать на примере конкретного занятия  возможность использования технологии развития критического мышления;</a:t>
            </a:r>
          </a:p>
          <a:p>
            <a:pPr>
              <a:buNone/>
            </a:pPr>
            <a:endParaRPr lang="ru-RU" sz="1300" b="1" dirty="0" smtClean="0"/>
          </a:p>
          <a:p>
            <a:pPr>
              <a:buNone/>
            </a:pPr>
            <a:r>
              <a:rPr lang="ru-RU" sz="2800" b="1" dirty="0" smtClean="0"/>
              <a:t>     в) раскрыть возможности использования приёмов технологии развития критического мышления на уроках математики.</a:t>
            </a:r>
          </a:p>
          <a:p>
            <a:pPr marL="635000" indent="-457200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8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89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1629026"/>
              </p:ext>
            </p:extLst>
          </p:nvPr>
        </p:nvGraphicFramePr>
        <p:xfrm>
          <a:off x="214282" y="857232"/>
          <a:ext cx="8640961" cy="509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5968"/>
                <a:gridCol w="2857520"/>
                <a:gridCol w="3177473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Сравнительная таблица</a:t>
                      </a:r>
                      <a:endParaRPr lang="ru-RU" sz="2800" b="1" dirty="0"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Традиционный урок</a:t>
                      </a:r>
                      <a:endParaRPr lang="ru-RU" sz="2800" b="1" dirty="0"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Урок</a:t>
                      </a:r>
                      <a:r>
                        <a:rPr lang="ru-RU" sz="2800" b="1" baseline="0" dirty="0" smtClean="0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по ТРКМ</a:t>
                      </a:r>
                      <a:endParaRPr lang="ru-RU" sz="2800" b="1" dirty="0"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6600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Приемы урока по ТРКМ</a:t>
                      </a:r>
                      <a:endParaRPr lang="ru-RU" sz="2800" b="1" dirty="0">
                        <a:solidFill>
                          <a:srgbClr val="6600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Мотивационно-целевой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этап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«Вызов»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-пробуждение имеющихся знаний 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интереса к получению 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новой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«Вспомнить все!»,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«Верно ли, что…»,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«Выдвигай гипотезу!» </a:t>
                      </a:r>
                      <a:endParaRPr lang="ru-RU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Процессуальный 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«Осмысление»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-получение новой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«ИНСЕТ»,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«Что? Где? Когда?,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КЛАСТЕР,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Фишбоун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Рефлексивно-оценочный 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«Рефлексия»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осмысление, рождение нового знания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«Лови ошибку»,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Сиквейн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»,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«Ключевые слова»</a:t>
                      </a:r>
                      <a:endParaRPr lang="ru-RU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4950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>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 технологии развития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критического мышления </a:t>
            </a:r>
            <a:r>
              <a:rPr lang="ru-RU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28736"/>
            <a:ext cx="8712968" cy="521497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 </a:t>
            </a:r>
            <a:r>
              <a:rPr lang="ru-RU" b="1" i="1" dirty="0" smtClean="0"/>
              <a:t>работа в паре, группе развивает интеллектуальный потенциал участников, расширяется их словарный запас;</a:t>
            </a:r>
          </a:p>
          <a:p>
            <a:r>
              <a:rPr lang="ru-RU" b="1" i="1" dirty="0" smtClean="0"/>
              <a:t> совместная работа способствует лучшему пониманию трудного, информационно насыщенного математического текста;</a:t>
            </a:r>
          </a:p>
          <a:p>
            <a:r>
              <a:rPr lang="ru-RU" b="1" i="1" dirty="0" smtClean="0"/>
              <a:t> есть возможность повторения, усвоения материала;</a:t>
            </a:r>
          </a:p>
          <a:p>
            <a:r>
              <a:rPr lang="ru-RU" b="1" i="1" dirty="0" smtClean="0"/>
              <a:t>усиливается диалог по поводу смысла текста (как перекодировать текст для презентации полученной информации другим участникам процесса);</a:t>
            </a:r>
          </a:p>
          <a:p>
            <a:r>
              <a:rPr lang="ru-RU" b="1" i="1" dirty="0" smtClean="0"/>
              <a:t>вырабатывается уважение к собственным мыслям и опыту;</a:t>
            </a:r>
          </a:p>
          <a:p>
            <a:r>
              <a:rPr lang="ru-RU" b="1" i="1" dirty="0" smtClean="0"/>
              <a:t>появляется большая глубина понимания, возникает новая, еще более интересная мысль;</a:t>
            </a:r>
          </a:p>
          <a:p>
            <a:r>
              <a:rPr lang="ru-RU" b="1" i="1" dirty="0" smtClean="0"/>
              <a:t>обостряется любознательность, наблюдательность;</a:t>
            </a:r>
          </a:p>
          <a:p>
            <a:r>
              <a:rPr lang="ru-RU" b="1" i="1" dirty="0" smtClean="0"/>
              <a:t>дети становятся более восприимчивы к опыту других детей: совместная работа создает единство, ученики учатся слушать друг друга, несут ответственность за совместный способ познания;</a:t>
            </a:r>
          </a:p>
          <a:p>
            <a:r>
              <a:rPr lang="ru-RU" b="1" i="1" dirty="0" smtClean="0"/>
              <a:t> в ходе обсуждения обнаруживается несколько определений одного и того же понятия, а это еще раз работает на понимание;</a:t>
            </a:r>
          </a:p>
          <a:p>
            <a:r>
              <a:rPr lang="ru-RU" b="1" i="1" dirty="0" smtClean="0"/>
              <a:t> развивает активное слушание.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409699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b-lug8.sheledu.ru/images/pobeditel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211575" cy="2832199"/>
          </a:xfrm>
          <a:prstGeom prst="rect">
            <a:avLst/>
          </a:prstGeom>
          <a:noFill/>
        </p:spPr>
      </p:pic>
      <p:pic>
        <p:nvPicPr>
          <p:cNvPr id="5" name="Picture 4" descr="https://b-lug8.sheledu.ru/images/prize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86256"/>
            <a:ext cx="2970497" cy="22278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30718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Победители игры «Математическая карусель» среди 7-8 классов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3643314"/>
            <a:ext cx="3714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Победители игры «Математическая карусель» среди 7-8 классов</a:t>
            </a:r>
            <a:endParaRPr lang="ru-RU" dirty="0"/>
          </a:p>
        </p:txBody>
      </p:sp>
      <p:pic>
        <p:nvPicPr>
          <p:cNvPr id="8" name="Picture 5" descr="C:\Users\LAK\Downloads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20643">
            <a:off x="709105" y="3863307"/>
            <a:ext cx="1996143" cy="2661524"/>
          </a:xfrm>
          <a:prstGeom prst="rect">
            <a:avLst/>
          </a:prstGeom>
          <a:noFill/>
        </p:spPr>
      </p:pic>
      <p:pic>
        <p:nvPicPr>
          <p:cNvPr id="9" name="Picture 6" descr="C:\Users\LAK\Downloads\i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32440">
            <a:off x="2835291" y="3802610"/>
            <a:ext cx="1945425" cy="2593899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 l="50333" t="6416" r="2962" b="5367"/>
          <a:stretch>
            <a:fillRect/>
          </a:stretch>
        </p:blipFill>
        <p:spPr bwMode="auto">
          <a:xfrm>
            <a:off x="5643570" y="285728"/>
            <a:ext cx="309718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«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Выдвигай гипотезу»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472518" cy="4768865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одна из древнейших геометрических фигур.</a:t>
            </a:r>
          </a:p>
          <a:p>
            <a:pPr lvl="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Древней Греции считалась венцом          совершенства</a:t>
            </a:r>
          </a:p>
          <a:p>
            <a:pPr lvl="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плоскости таким свойством обладает  лишь прямая.</a:t>
            </a:r>
          </a:p>
          <a:p>
            <a:pPr lvl="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помогает организовать  спасательную операцию  людей, заблудившихся в лесу.</a:t>
            </a:r>
          </a:p>
          <a:p>
            <a:pPr lvl="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слова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ЭНЦИКЛОПЕДИЯ».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-dog.ru/wallpapers/1/4/535177897167891/sushki-samovar-podnos-steklo-baran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вал 8">
            <a:hlinkClick r:id="rId3" action="ppaction://hlinkfile"/>
          </p:cNvPr>
          <p:cNvSpPr/>
          <p:nvPr/>
        </p:nvSpPr>
        <p:spPr>
          <a:xfrm>
            <a:off x="467544" y="5949280"/>
            <a:ext cx="1296144" cy="908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Прием «Что? Где? Когда?»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Учащимся необходимо внимательно прочитать текст, в тексте расставляют пометки:  «˅» - это я знаю, «+»- узнал новое; </a:t>
            </a:r>
          </a:p>
          <a:p>
            <a:r>
              <a:rPr lang="ru-RU" b="1" dirty="0" smtClean="0"/>
              <a:t> составить по нему вопросы,  так чтобы вопрос начинался с указанного слова «Что? Где? Когда?»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Прием «Что? Где? Когда?» </a:t>
            </a:r>
            <a:r>
              <a:rPr lang="ru-RU" b="1" dirty="0" smtClean="0"/>
              <a:t>обеспечивается вдумчиво, внимательное чтение  и понимание материала. Делает зримым процесс накопления информации, путь от «старого» знания к «новому» – понятным и четким.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LAK\AppData\Local\Microsoft\Windows\Temporary Internet Files\Content.Word\20200324_133041.jpg"/>
          <p:cNvPicPr>
            <a:picLocks noGrp="1"/>
          </p:cNvPicPr>
          <p:nvPr>
            <p:ph idx="1"/>
          </p:nvPr>
        </p:nvPicPr>
        <p:blipFill>
          <a:blip r:embed="rId2" cstate="print"/>
          <a:srcRect l="8277" r="16319"/>
          <a:stretch>
            <a:fillRect/>
          </a:stretch>
        </p:blipFill>
        <p:spPr bwMode="auto">
          <a:xfrm rot="5400000">
            <a:off x="1214437" y="-428652"/>
            <a:ext cx="6858001" cy="771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609</Words>
  <Application>Microsoft Office PowerPoint</Application>
  <PresentationFormat>Экран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Мастер-класс «Некоторые приемы технологии развития критического мышления на уроках математики»</vt:lpstr>
      <vt:lpstr>Цель и задачи мастер-класса </vt:lpstr>
      <vt:lpstr>Слайд 3</vt:lpstr>
      <vt:lpstr>  Преимущества  технологии развития  критического мышления  </vt:lpstr>
      <vt:lpstr>Слайд 5</vt:lpstr>
      <vt:lpstr>«Выдвигай гипотезу»</vt:lpstr>
      <vt:lpstr>Слайд 7</vt:lpstr>
      <vt:lpstr>Прием «Что? Где? Когда?»</vt:lpstr>
      <vt:lpstr>Слайд 9</vt:lpstr>
      <vt:lpstr>Прием «Кластер»</vt:lpstr>
      <vt:lpstr>Слайд 11</vt:lpstr>
      <vt:lpstr>Прием «Фишбоун»</vt:lpstr>
      <vt:lpstr>Слайд 13</vt:lpstr>
      <vt:lpstr>Слайд 14</vt:lpstr>
      <vt:lpstr>Прием “Верю-не верю”</vt:lpstr>
      <vt:lpstr>Проверим гипотезы…</vt:lpstr>
    </vt:vector>
  </TitlesOfParts>
  <Manager>АКТАУ</Manager>
  <Company>ЭКЛИЦЕЙ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МАШИНОСТРОЕНИЕ</dc:title>
  <dc:subject>ГЕОГРАФИЯ МИРА</dc:subject>
  <dc:creator>РЯБОВА Л.Н.</dc:creator>
  <cp:keywords>НИКИТА</cp:keywords>
  <cp:lastModifiedBy>LKR</cp:lastModifiedBy>
  <cp:revision>116</cp:revision>
  <dcterms:created xsi:type="dcterms:W3CDTF">2015-08-09T12:03:02Z</dcterms:created>
  <dcterms:modified xsi:type="dcterms:W3CDTF">2020-05-05T12:58:38Z</dcterms:modified>
  <cp:category>10 КЛАСС</cp:category>
</cp:coreProperties>
</file>