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7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1" r:id="rId42"/>
    <p:sldId id="297" r:id="rId43"/>
    <p:sldId id="299" r:id="rId44"/>
    <p:sldId id="300" r:id="rId45"/>
    <p:sldId id="301" r:id="rId46"/>
    <p:sldId id="302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94645" autoAdjust="0"/>
  </p:normalViewPr>
  <p:slideViewPr>
    <p:cSldViewPr>
      <p:cViewPr varScale="1">
        <p:scale>
          <a:sx n="66" d="100"/>
          <a:sy n="66" d="100"/>
        </p:scale>
        <p:origin x="15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B0A5B-A82D-4F59-98A6-5F4CFE1118FD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689C6-8809-4A37-8DDD-5EA1F19817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49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50</a:t>
            </a:fld>
            <a:endParaRPr lang="ru-RU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51</a:t>
            </a:fld>
            <a:endParaRPr lang="ru-R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52</a:t>
            </a:fld>
            <a:endParaRPr lang="ru-RU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53</a:t>
            </a:fld>
            <a:endParaRPr lang="ru-RU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54</a:t>
            </a:fld>
            <a:endParaRPr lang="ru-RU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55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689C6-8809-4A37-8DDD-5EA1F19817C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97B5A6-7E51-4426-B40F-F52375FA3201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7270DA-8B06-44D6-8885-8FC3992588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8;&#1080;&#1093;&#1086;&#1076;&#1080;&#1090;&#1077;%20&#1074;%20&#1075;&#1086;&#1089;&#1090;&#1080;%20&#1082;%20&#1085;&#1072;&#1084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34.png"/><Relationship Id="rId5" Type="http://schemas.openxmlformats.org/officeDocument/2006/relationships/slide" Target="slide3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36.pn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3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9.xml"/><Relationship Id="rId3" Type="http://schemas.openxmlformats.org/officeDocument/2006/relationships/slide" Target="slide2.xml"/><Relationship Id="rId21" Type="http://schemas.openxmlformats.org/officeDocument/2006/relationships/slide" Target="slide29.xml"/><Relationship Id="rId7" Type="http://schemas.openxmlformats.org/officeDocument/2006/relationships/slide" Target="slide5.xml"/><Relationship Id="rId12" Type="http://schemas.openxmlformats.org/officeDocument/2006/relationships/slide" Target="slide19.xml"/><Relationship Id="rId17" Type="http://schemas.openxmlformats.org/officeDocument/2006/relationships/slide" Target="slide24.xml"/><Relationship Id="rId25" Type="http://schemas.openxmlformats.org/officeDocument/2006/relationships/slide" Target="slide36.xml"/><Relationship Id="rId2" Type="http://schemas.openxmlformats.org/officeDocument/2006/relationships/notesSlide" Target="../notesSlides/notesSlide3.xml"/><Relationship Id="rId16" Type="http://schemas.openxmlformats.org/officeDocument/2006/relationships/slide" Target="slide21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24" Type="http://schemas.openxmlformats.org/officeDocument/2006/relationships/slide" Target="slide40.xml"/><Relationship Id="rId5" Type="http://schemas.openxmlformats.org/officeDocument/2006/relationships/slide" Target="slide8.xml"/><Relationship Id="rId15" Type="http://schemas.openxmlformats.org/officeDocument/2006/relationships/slide" Target="slide22.xml"/><Relationship Id="rId23" Type="http://schemas.openxmlformats.org/officeDocument/2006/relationships/slide" Target="slide26.xml"/><Relationship Id="rId28" Type="http://schemas.openxmlformats.org/officeDocument/2006/relationships/slide" Target="slide38.xml"/><Relationship Id="rId10" Type="http://schemas.openxmlformats.org/officeDocument/2006/relationships/slide" Target="slide17.xml"/><Relationship Id="rId19" Type="http://schemas.openxmlformats.org/officeDocument/2006/relationships/slide" Target="slide25.xml"/><Relationship Id="rId4" Type="http://schemas.openxmlformats.org/officeDocument/2006/relationships/slide" Target="slide7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27.xml"/><Relationship Id="rId27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44.jpeg"/><Relationship Id="rId4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slide" Target="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51.jpe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52.jpeg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6.xml"/><Relationship Id="rId18" Type="http://schemas.openxmlformats.org/officeDocument/2006/relationships/slide" Target="slide14.xml"/><Relationship Id="rId26" Type="http://schemas.openxmlformats.org/officeDocument/2006/relationships/slide" Target="slide54.xml"/><Relationship Id="rId3" Type="http://schemas.openxmlformats.org/officeDocument/2006/relationships/slide" Target="slide2.xml"/><Relationship Id="rId21" Type="http://schemas.openxmlformats.org/officeDocument/2006/relationships/slide" Target="slide50.xml"/><Relationship Id="rId7" Type="http://schemas.openxmlformats.org/officeDocument/2006/relationships/slide" Target="slide34.xml"/><Relationship Id="rId12" Type="http://schemas.openxmlformats.org/officeDocument/2006/relationships/slide" Target="slide45.xml"/><Relationship Id="rId17" Type="http://schemas.openxmlformats.org/officeDocument/2006/relationships/slide" Target="slide13.xml"/><Relationship Id="rId25" Type="http://schemas.openxmlformats.org/officeDocument/2006/relationships/slide" Target="slide52.xml"/><Relationship Id="rId2" Type="http://schemas.openxmlformats.org/officeDocument/2006/relationships/notesSlide" Target="../notesSlides/notesSlide4.xml"/><Relationship Id="rId16" Type="http://schemas.openxmlformats.org/officeDocument/2006/relationships/slide" Target="slide12.xml"/><Relationship Id="rId20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43.xml"/><Relationship Id="rId24" Type="http://schemas.openxmlformats.org/officeDocument/2006/relationships/slide" Target="slide35.xml"/><Relationship Id="rId5" Type="http://schemas.openxmlformats.org/officeDocument/2006/relationships/slide" Target="slide32.xml"/><Relationship Id="rId15" Type="http://schemas.openxmlformats.org/officeDocument/2006/relationships/slide" Target="slide11.xml"/><Relationship Id="rId23" Type="http://schemas.openxmlformats.org/officeDocument/2006/relationships/slide" Target="slide49.xml"/><Relationship Id="rId28" Type="http://schemas.openxmlformats.org/officeDocument/2006/relationships/slide" Target="slide53.xml"/><Relationship Id="rId10" Type="http://schemas.openxmlformats.org/officeDocument/2006/relationships/slide" Target="slide44.xml"/><Relationship Id="rId19" Type="http://schemas.openxmlformats.org/officeDocument/2006/relationships/slide" Target="slide48.xml"/><Relationship Id="rId4" Type="http://schemas.openxmlformats.org/officeDocument/2006/relationships/slide" Target="slide31.xml"/><Relationship Id="rId9" Type="http://schemas.openxmlformats.org/officeDocument/2006/relationships/slide" Target="slide42.xml"/><Relationship Id="rId14" Type="http://schemas.openxmlformats.org/officeDocument/2006/relationships/slide" Target="slide10.xml"/><Relationship Id="rId22" Type="http://schemas.openxmlformats.org/officeDocument/2006/relationships/slide" Target="slide51.xml"/><Relationship Id="rId27" Type="http://schemas.openxmlformats.org/officeDocument/2006/relationships/slide" Target="slide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53.jpe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19.png"/><Relationship Id="rId5" Type="http://schemas.openxmlformats.org/officeDocument/2006/relationships/slide" Target="slide4.xml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19.png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46.png"/><Relationship Id="rId4" Type="http://schemas.openxmlformats.org/officeDocument/2006/relationships/slide" Target="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55.png"/><Relationship Id="rId4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56.png"/><Relationship Id="rId4" Type="http://schemas.openxmlformats.org/officeDocument/2006/relationships/slide" Target="slid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57.png"/><Relationship Id="rId4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58.png"/><Relationship Id="rId4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59.png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60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60.png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60.png"/><Relationship Id="rId4" Type="http://schemas.openxmlformats.org/officeDocument/2006/relationships/slide" Target="slid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6" Type="http://schemas.openxmlformats.org/officeDocument/2006/relationships/image" Target="../media/image60.png"/><Relationship Id="rId5" Type="http://schemas.openxmlformats.org/officeDocument/2006/relationships/image" Target="../media/image61.png"/><Relationship Id="rId4" Type="http://schemas.openxmlformats.org/officeDocument/2006/relationships/slide" Target="slid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60.png"/><Relationship Id="rId4" Type="http://schemas.openxmlformats.org/officeDocument/2006/relationships/slide" Target="slide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60.png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40;&#1091;&#1076;&#1080;&#1086;.wma" TargetMode="Externa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Videos\&#1082;&#1086;&#1088;&#1086;&#1090;&#1082;&#1086;.wma" TargetMode="Externa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Autofit/>
          </a:bodyPr>
          <a:lstStyle/>
          <a:p>
            <a:pPr algn="ctr"/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b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«НАША ИГРА»</a:t>
            </a:r>
          </a:p>
        </p:txBody>
      </p:sp>
      <p:pic>
        <p:nvPicPr>
          <p:cNvPr id="5" name="приходите в гости к на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6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брюхе баня,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носу решето,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голове пупок,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Одна рука -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И та на спине</a:t>
            </a:r>
          </a:p>
        </p:txBody>
      </p:sp>
      <p:pic>
        <p:nvPicPr>
          <p:cNvPr id="4" name="Рисунок 3" descr="177171_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14290"/>
            <a:ext cx="2048374" cy="1785926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Чем больше от неё отбавишь, тем больше она становится</a:t>
            </a:r>
          </a:p>
        </p:txBody>
      </p:sp>
      <p:pic>
        <p:nvPicPr>
          <p:cNvPr id="4" name="Рисунок 3" descr="06493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2643182"/>
            <a:ext cx="2500312" cy="2611437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439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Мету, мету, не вымету,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Несу, несу, не вынесу,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Пора придет- сама уйдет</a:t>
            </a:r>
          </a:p>
        </p:txBody>
      </p:sp>
      <p:pic>
        <p:nvPicPr>
          <p:cNvPr id="4" name="Рисунок 3" descr="1191269038_c411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142852"/>
            <a:ext cx="1927027" cy="1976438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5821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Кто утром ходит на четырех, днем- на двух, а вечером- на трех ногах</a:t>
            </a:r>
          </a:p>
        </p:txBody>
      </p:sp>
      <p:pic>
        <p:nvPicPr>
          <p:cNvPr id="5" name="Рисунок 4" descr="1191268711_c410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3786190"/>
            <a:ext cx="2238379" cy="2558147"/>
          </a:xfrm>
          <a:prstGeom prst="rect">
            <a:avLst/>
          </a:prstGeom>
        </p:spPr>
      </p:pic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3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618822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Уничтожает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все кругом:</a:t>
            </a:r>
          </a:p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Цветы, зверей, высокий дом,-</a:t>
            </a:r>
          </a:p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Сжует железо, сталь сожрет</a:t>
            </a:r>
          </a:p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скалы в порошок сотрет.</a:t>
            </a:r>
          </a:p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Мощь городов, власть королей</a:t>
            </a:r>
          </a:p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Его могущества слабей.</a:t>
            </a:r>
          </a:p>
        </p:txBody>
      </p:sp>
      <p:pic>
        <p:nvPicPr>
          <p:cNvPr id="4" name="Рисунок 3" descr="1191269251_c413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285728"/>
            <a:ext cx="1614489" cy="2214578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58214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endParaRPr lang="ru-RU" sz="3200" dirty="0"/>
          </a:p>
          <a:p>
            <a:pPr algn="ctr">
              <a:buNone/>
            </a:pPr>
            <a:r>
              <a:rPr lang="ru-RU" sz="3200" dirty="0">
                <a:hlinkClick r:id="rId4" action="ppaction://hlinksldjump"/>
              </a:rPr>
              <a:t>Какой фразеологический оборот имеет значение </a:t>
            </a:r>
            <a:endParaRPr lang="ru-RU" sz="3200" dirty="0"/>
          </a:p>
          <a:p>
            <a:pPr algn="ctr">
              <a:buNone/>
            </a:pPr>
            <a:endParaRPr lang="ru-RU" sz="3200" dirty="0"/>
          </a:p>
          <a:p>
            <a:pPr algn="ctr">
              <a:buNone/>
            </a:pPr>
            <a:r>
              <a:rPr lang="ru-RU" sz="3200" dirty="0"/>
              <a:t>«наиболее уязвимое место»?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Определите,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где неверно указано значение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фразеологизма</a:t>
            </a:r>
            <a:r>
              <a:rPr lang="ru-RU" sz="3200" dirty="0"/>
              <a:t>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Поставить крест – отказаться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Стреляный воробей – опытный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Тише воды, ниже травы – безобидный, кроткий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Стоять на своем – защищать</a:t>
            </a:r>
          </a:p>
          <a:p>
            <a:endParaRPr lang="ru-RU" dirty="0"/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85728"/>
            <a:ext cx="7467600" cy="6188224"/>
          </a:xfrm>
        </p:spPr>
        <p:txBody>
          <a:bodyPr/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Укажите фразеологизм со значением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«большое количество чего - либо».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Между двух огней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Ни два не полтора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звезд на небе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Лежать мертвым грузом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Что означает этот афоризм?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«Пустая бочка громче гремит»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Какое лексическое значение имеет выражение: 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«ворона в павлиньих перьях»?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Человек, который чрезмерно гордится собой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Человек, который присвоил себе чужие достоинства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Человек – хамелеон (постоянно меняет свой облик)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17444" y="50800"/>
          <a:ext cx="857256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279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Русский</a:t>
                      </a:r>
                      <a:r>
                        <a:rPr lang="ru-RU" sz="4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 язык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Литература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0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Лексика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Мифы Древней Греции и Руси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0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Фразеологизмы и афоризмы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Пословицы и поговорки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0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Найди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лишнее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Загадки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70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Ребусы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век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70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Исправь</a:t>
                      </a:r>
                      <a:r>
                        <a:rPr lang="ru-RU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ошибку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Секрет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572560" cy="642939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Большой, колоссальный,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исполинский, миниатюрный, гигантский, громадный</a:t>
            </a: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7878563_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071942"/>
            <a:ext cx="3857652" cy="2585515"/>
          </a:xfrm>
          <a:prstGeom prst="rect">
            <a:avLst/>
          </a:prstGeom>
        </p:spPr>
      </p:pic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3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>
              <a:buNone/>
            </a:pPr>
            <a:r>
              <a:rPr lang="ru-RU" sz="3200" dirty="0"/>
              <a:t>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ваный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крыж..вник, тяж..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реш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пш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ч..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рствый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38425475_7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2116780"/>
            <a:ext cx="3781436" cy="4356492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Ц..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..пленок, 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иниц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атива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кнул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91269243_c413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285992"/>
            <a:ext cx="2306845" cy="4137837"/>
          </a:xfrm>
          <a:prstGeom prst="rect">
            <a:avLst/>
          </a:prstGeom>
        </p:spPr>
      </p:pic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>
              <a:buNone/>
            </a:pPr>
            <a:r>
              <a:rPr lang="ru-RU" dirty="0"/>
              <a:t>  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Пришкольный, привязанный, приберечь, приказать, приоткрыть </a:t>
            </a:r>
          </a:p>
        </p:txBody>
      </p:sp>
      <p:pic>
        <p:nvPicPr>
          <p:cNvPr id="4" name="Рисунок 3" descr="dfb121ce78a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500306"/>
            <a:ext cx="3786214" cy="4000528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7467600" cy="5759596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Читать, работать, играть, дышать,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стелить, сортировать</a:t>
            </a:r>
          </a:p>
        </p:txBody>
      </p:sp>
      <p:pic>
        <p:nvPicPr>
          <p:cNvPr id="5" name="Рисунок 4" descr="i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286124"/>
            <a:ext cx="4417541" cy="3429000"/>
          </a:xfrm>
          <a:prstGeom prst="rect">
            <a:avLst/>
          </a:prstGeom>
        </p:spPr>
      </p:pic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58214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857356" y="2714620"/>
          <a:ext cx="5143536" cy="3916748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1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  <a:p>
                      <a:pPr algn="ctr"/>
                      <a:r>
                        <a:rPr lang="ru-RU" sz="2800" dirty="0"/>
                        <a:t>АБВ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</a:t>
                      </a:r>
                    </a:p>
                    <a:p>
                      <a:pPr algn="ctr"/>
                      <a:r>
                        <a:rPr lang="ru-RU" sz="2800" dirty="0"/>
                        <a:t>ГДЕ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 </a:t>
                      </a:r>
                    </a:p>
                    <a:p>
                      <a:pPr algn="ctr"/>
                      <a:r>
                        <a:rPr lang="ru-RU" sz="2800" dirty="0"/>
                        <a:t>ЖЗИ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</a:t>
                      </a:r>
                    </a:p>
                    <a:p>
                      <a:pPr algn="ctr"/>
                      <a:r>
                        <a:rPr lang="ru-RU" sz="2800" dirty="0"/>
                        <a:t>КЛМ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</a:t>
                      </a:r>
                    </a:p>
                    <a:p>
                      <a:pPr algn="ctr"/>
                      <a:r>
                        <a:rPr lang="ru-RU" sz="2800" dirty="0"/>
                        <a:t>НОП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6</a:t>
                      </a:r>
                    </a:p>
                    <a:p>
                      <a:pPr algn="ctr"/>
                      <a:r>
                        <a:rPr lang="ru-RU" sz="2800" dirty="0"/>
                        <a:t>РСТ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</a:t>
                      </a:r>
                    </a:p>
                    <a:p>
                      <a:pPr algn="ctr"/>
                      <a:r>
                        <a:rPr lang="ru-RU" sz="2800" dirty="0"/>
                        <a:t>УФХ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</a:t>
                      </a:r>
                    </a:p>
                    <a:p>
                      <a:pPr algn="ctr"/>
                      <a:r>
                        <a:rPr lang="ru-RU" sz="2800" dirty="0"/>
                        <a:t>ЦЧ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</a:t>
                      </a:r>
                    </a:p>
                    <a:p>
                      <a:pPr algn="ctr"/>
                      <a:r>
                        <a:rPr lang="ru-RU" sz="2800" dirty="0"/>
                        <a:t>ШЩ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*</a:t>
                      </a:r>
                    </a:p>
                    <a:p>
                      <a:pPr algn="ctr"/>
                      <a:r>
                        <a:rPr lang="ru-RU" sz="2800" dirty="0"/>
                        <a:t>ЪЫ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0</a:t>
                      </a:r>
                      <a:r>
                        <a:rPr lang="ru-RU" sz="2800" baseline="0" dirty="0"/>
                        <a:t> </a:t>
                      </a:r>
                    </a:p>
                    <a:p>
                      <a:pPr algn="ctr"/>
                      <a:r>
                        <a:rPr lang="ru-RU" sz="2800" baseline="0" dirty="0"/>
                        <a:t>ЬЭ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</a:t>
                      </a:r>
                      <a:endParaRPr lang="ru-RU" sz="2800" dirty="0"/>
                    </a:p>
                    <a:p>
                      <a:pPr algn="ctr"/>
                      <a:r>
                        <a:rPr lang="ru-RU" sz="2800" dirty="0"/>
                        <a:t>ЮЯ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214422"/>
          <a:ext cx="6048396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4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35716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hlinkClick r:id="rId4" action="ppaction://hlinksldjump"/>
              </a:rPr>
              <a:t>В каждом языке он свой, но без него никуда</a:t>
            </a:r>
            <a:endParaRPr lang="ru-RU" sz="2800" dirty="0"/>
          </a:p>
        </p:txBody>
      </p:sp>
      <p:pic>
        <p:nvPicPr>
          <p:cNvPr id="7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71604" y="1142984"/>
          <a:ext cx="6095997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4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000232" y="2571744"/>
          <a:ext cx="5143536" cy="3916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1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  <a:p>
                      <a:pPr algn="ctr"/>
                      <a:r>
                        <a:rPr lang="ru-RU" sz="2800" dirty="0"/>
                        <a:t>АБВ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</a:t>
                      </a:r>
                    </a:p>
                    <a:p>
                      <a:pPr algn="ctr"/>
                      <a:r>
                        <a:rPr lang="ru-RU" sz="2800" dirty="0"/>
                        <a:t>ГДЕ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 </a:t>
                      </a:r>
                    </a:p>
                    <a:p>
                      <a:pPr algn="ctr"/>
                      <a:r>
                        <a:rPr lang="ru-RU" sz="2800" dirty="0"/>
                        <a:t>ЖЗИ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</a:t>
                      </a:r>
                    </a:p>
                    <a:p>
                      <a:pPr algn="ctr"/>
                      <a:r>
                        <a:rPr lang="ru-RU" sz="2800" dirty="0"/>
                        <a:t>КЛМ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</a:t>
                      </a:r>
                    </a:p>
                    <a:p>
                      <a:pPr algn="ctr"/>
                      <a:r>
                        <a:rPr lang="ru-RU" sz="2800" dirty="0"/>
                        <a:t>НОП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6</a:t>
                      </a:r>
                    </a:p>
                    <a:p>
                      <a:pPr algn="ctr"/>
                      <a:r>
                        <a:rPr lang="ru-RU" sz="2800" dirty="0"/>
                        <a:t>РСТ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</a:t>
                      </a:r>
                    </a:p>
                    <a:p>
                      <a:pPr algn="ctr"/>
                      <a:r>
                        <a:rPr lang="ru-RU" sz="2800" dirty="0"/>
                        <a:t>УФХ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</a:t>
                      </a:r>
                    </a:p>
                    <a:p>
                      <a:pPr algn="ctr"/>
                      <a:r>
                        <a:rPr lang="ru-RU" sz="2800" dirty="0"/>
                        <a:t>ЦЧ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</a:t>
                      </a:r>
                    </a:p>
                    <a:p>
                      <a:pPr algn="ctr"/>
                      <a:r>
                        <a:rPr lang="ru-RU" sz="2800" dirty="0"/>
                        <a:t>ШЩ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*</a:t>
                      </a:r>
                    </a:p>
                    <a:p>
                      <a:pPr algn="ctr"/>
                      <a:r>
                        <a:rPr lang="ru-RU" sz="2800" dirty="0"/>
                        <a:t>ЪЫ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0</a:t>
                      </a:r>
                      <a:r>
                        <a:rPr lang="ru-RU" sz="2800" baseline="0" dirty="0"/>
                        <a:t> </a:t>
                      </a:r>
                    </a:p>
                    <a:p>
                      <a:pPr algn="ctr"/>
                      <a:r>
                        <a:rPr lang="ru-RU" sz="2800" baseline="0" dirty="0"/>
                        <a:t>ЬЭ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</a:t>
                      </a:r>
                      <a:endParaRPr lang="ru-RU" sz="2800" dirty="0"/>
                    </a:p>
                    <a:p>
                      <a:pPr algn="ctr"/>
                      <a:r>
                        <a:rPr lang="ru-RU" sz="2800" dirty="0"/>
                        <a:t>ЮЯ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214546" y="285728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hlinkClick r:id="rId5" action="ppaction://hlinksldjump"/>
              </a:rPr>
              <a:t>Раздел языкознания</a:t>
            </a:r>
            <a:endParaRPr lang="ru-RU" sz="3200" dirty="0"/>
          </a:p>
        </p:txBody>
      </p:sp>
      <p:pic>
        <p:nvPicPr>
          <p:cNvPr id="7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38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357298"/>
          <a:ext cx="6095997" cy="98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82046">
                <a:tc>
                  <a:txBody>
                    <a:bodyPr/>
                    <a:lstStyle/>
                    <a:p>
                      <a:r>
                        <a:rPr lang="ru-RU" sz="4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857356" y="2571744"/>
          <a:ext cx="5143536" cy="3916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1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  <a:p>
                      <a:pPr algn="ctr"/>
                      <a:r>
                        <a:rPr lang="ru-RU" sz="2800" dirty="0"/>
                        <a:t>АБВ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</a:t>
                      </a:r>
                    </a:p>
                    <a:p>
                      <a:pPr algn="ctr"/>
                      <a:r>
                        <a:rPr lang="ru-RU" sz="2800" dirty="0"/>
                        <a:t>ГДЕ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 </a:t>
                      </a:r>
                    </a:p>
                    <a:p>
                      <a:pPr algn="ctr"/>
                      <a:r>
                        <a:rPr lang="ru-RU" sz="2800" dirty="0"/>
                        <a:t>ЖЗИ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</a:t>
                      </a:r>
                    </a:p>
                    <a:p>
                      <a:pPr algn="ctr"/>
                      <a:r>
                        <a:rPr lang="ru-RU" sz="2800" dirty="0"/>
                        <a:t>КЛМ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</a:t>
                      </a:r>
                    </a:p>
                    <a:p>
                      <a:pPr algn="ctr"/>
                      <a:r>
                        <a:rPr lang="ru-RU" sz="2800" dirty="0"/>
                        <a:t>НОП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6</a:t>
                      </a:r>
                    </a:p>
                    <a:p>
                      <a:pPr algn="ctr"/>
                      <a:r>
                        <a:rPr lang="ru-RU" sz="2800" dirty="0"/>
                        <a:t>РСТ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</a:t>
                      </a:r>
                    </a:p>
                    <a:p>
                      <a:pPr algn="ctr"/>
                      <a:r>
                        <a:rPr lang="ru-RU" sz="2800" dirty="0"/>
                        <a:t>УФХ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</a:t>
                      </a:r>
                    </a:p>
                    <a:p>
                      <a:pPr algn="ctr"/>
                      <a:r>
                        <a:rPr lang="ru-RU" sz="2800" dirty="0"/>
                        <a:t>ЦЧ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</a:t>
                      </a:r>
                    </a:p>
                    <a:p>
                      <a:pPr algn="ctr"/>
                      <a:r>
                        <a:rPr lang="ru-RU" sz="2800" dirty="0"/>
                        <a:t>ШЩ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*</a:t>
                      </a:r>
                    </a:p>
                    <a:p>
                      <a:pPr algn="ctr"/>
                      <a:r>
                        <a:rPr lang="ru-RU" sz="2800" dirty="0"/>
                        <a:t>ЪЫ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0</a:t>
                      </a:r>
                      <a:r>
                        <a:rPr lang="ru-RU" sz="2800" baseline="0" dirty="0"/>
                        <a:t> </a:t>
                      </a:r>
                    </a:p>
                    <a:p>
                      <a:pPr algn="ctr"/>
                      <a:r>
                        <a:rPr lang="ru-RU" sz="2800" baseline="0" dirty="0"/>
                        <a:t>ЬЭ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</a:t>
                      </a:r>
                      <a:endParaRPr lang="ru-RU" sz="2800" dirty="0"/>
                    </a:p>
                    <a:p>
                      <a:pPr algn="ctr"/>
                      <a:r>
                        <a:rPr lang="ru-RU" sz="2800" dirty="0"/>
                        <a:t>ЮЯ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2976" y="285728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hlinkClick r:id="rId4" action="ppaction://hlinksldjump"/>
              </a:rPr>
              <a:t>Раздел науки о языке. От греческого «составление», «построение»</a:t>
            </a:r>
            <a:endParaRPr lang="ru-RU" sz="2800" dirty="0"/>
          </a:p>
        </p:txBody>
      </p:sp>
      <p:pic>
        <p:nvPicPr>
          <p:cNvPr id="7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928794" y="2500306"/>
          <a:ext cx="5143536" cy="3916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1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  <a:p>
                      <a:pPr algn="ctr"/>
                      <a:r>
                        <a:rPr lang="ru-RU" sz="2800" dirty="0"/>
                        <a:t>АБВ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</a:t>
                      </a:r>
                    </a:p>
                    <a:p>
                      <a:pPr algn="ctr"/>
                      <a:r>
                        <a:rPr lang="ru-RU" sz="2800" dirty="0"/>
                        <a:t>ГДЕ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 </a:t>
                      </a:r>
                    </a:p>
                    <a:p>
                      <a:pPr algn="ctr"/>
                      <a:r>
                        <a:rPr lang="ru-RU" sz="2800" dirty="0"/>
                        <a:t>ЖЗИ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</a:t>
                      </a:r>
                    </a:p>
                    <a:p>
                      <a:pPr algn="ctr"/>
                      <a:r>
                        <a:rPr lang="ru-RU" sz="2800" dirty="0"/>
                        <a:t>КЛМ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</a:t>
                      </a:r>
                    </a:p>
                    <a:p>
                      <a:pPr algn="ctr"/>
                      <a:r>
                        <a:rPr lang="ru-RU" sz="2800" dirty="0"/>
                        <a:t>НОП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6</a:t>
                      </a:r>
                    </a:p>
                    <a:p>
                      <a:pPr algn="ctr"/>
                      <a:r>
                        <a:rPr lang="ru-RU" sz="2800" dirty="0"/>
                        <a:t>РСТ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</a:t>
                      </a:r>
                    </a:p>
                    <a:p>
                      <a:pPr algn="ctr"/>
                      <a:r>
                        <a:rPr lang="ru-RU" sz="2800" dirty="0"/>
                        <a:t>УФХ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</a:t>
                      </a:r>
                    </a:p>
                    <a:p>
                      <a:pPr algn="ctr"/>
                      <a:r>
                        <a:rPr lang="ru-RU" sz="2800" dirty="0"/>
                        <a:t>ЦЧ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</a:t>
                      </a:r>
                    </a:p>
                    <a:p>
                      <a:pPr algn="ctr"/>
                      <a:r>
                        <a:rPr lang="ru-RU" sz="2800" dirty="0"/>
                        <a:t>ШЩ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*</a:t>
                      </a:r>
                    </a:p>
                    <a:p>
                      <a:pPr algn="ctr"/>
                      <a:r>
                        <a:rPr lang="ru-RU" sz="2800" dirty="0"/>
                        <a:t>ЪЫ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0</a:t>
                      </a:r>
                      <a:r>
                        <a:rPr lang="ru-RU" sz="2800" baseline="0" dirty="0"/>
                        <a:t> </a:t>
                      </a:r>
                    </a:p>
                    <a:p>
                      <a:pPr algn="ctr"/>
                      <a:r>
                        <a:rPr lang="ru-RU" sz="2800" baseline="0" dirty="0"/>
                        <a:t>ЬЭ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</a:t>
                      </a:r>
                      <a:endParaRPr lang="ru-RU" sz="2800" dirty="0"/>
                    </a:p>
                    <a:p>
                      <a:pPr algn="ctr"/>
                      <a:r>
                        <a:rPr lang="ru-RU" sz="2800" dirty="0"/>
                        <a:t>ЮЯ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1214422"/>
          <a:ext cx="6096000" cy="982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82046">
                <a:tc>
                  <a:txBody>
                    <a:bodyPr/>
                    <a:lstStyle/>
                    <a:p>
                      <a:r>
                        <a:rPr lang="ru-RU" sz="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14480" y="285728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hlinkClick r:id="rId4" action="ppaction://hlinksldjump"/>
              </a:rPr>
              <a:t>Тип текста</a:t>
            </a:r>
            <a:endParaRPr lang="ru-RU" sz="4000" dirty="0"/>
          </a:p>
        </p:txBody>
      </p:sp>
      <p:pic>
        <p:nvPicPr>
          <p:cNvPr id="7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5852" y="1428736"/>
          <a:ext cx="6405586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3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23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23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23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14480" y="2714620"/>
          <a:ext cx="5143536" cy="3916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1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  <a:p>
                      <a:pPr algn="ctr"/>
                      <a:r>
                        <a:rPr lang="ru-RU" sz="2800" dirty="0"/>
                        <a:t>АБВ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</a:t>
                      </a:r>
                    </a:p>
                    <a:p>
                      <a:pPr algn="ctr"/>
                      <a:r>
                        <a:rPr lang="ru-RU" sz="2800" dirty="0"/>
                        <a:t>ГДЕ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 </a:t>
                      </a:r>
                    </a:p>
                    <a:p>
                      <a:pPr algn="ctr"/>
                      <a:r>
                        <a:rPr lang="ru-RU" sz="2800" dirty="0"/>
                        <a:t>ЖЗИ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</a:t>
                      </a:r>
                    </a:p>
                    <a:p>
                      <a:pPr algn="ctr"/>
                      <a:r>
                        <a:rPr lang="ru-RU" sz="2800" dirty="0"/>
                        <a:t>КЛМ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</a:t>
                      </a:r>
                    </a:p>
                    <a:p>
                      <a:pPr algn="ctr"/>
                      <a:r>
                        <a:rPr lang="ru-RU" sz="2800" dirty="0"/>
                        <a:t>НОП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6</a:t>
                      </a:r>
                    </a:p>
                    <a:p>
                      <a:pPr algn="ctr"/>
                      <a:r>
                        <a:rPr lang="ru-RU" sz="2800" dirty="0"/>
                        <a:t>РСТ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</a:t>
                      </a:r>
                    </a:p>
                    <a:p>
                      <a:pPr algn="ctr"/>
                      <a:r>
                        <a:rPr lang="ru-RU" sz="2800" dirty="0"/>
                        <a:t>УФХ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8</a:t>
                      </a:r>
                    </a:p>
                    <a:p>
                      <a:pPr algn="ctr"/>
                      <a:r>
                        <a:rPr lang="ru-RU" sz="2800" dirty="0"/>
                        <a:t>ЦЧ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</a:t>
                      </a:r>
                    </a:p>
                    <a:p>
                      <a:pPr algn="ctr"/>
                      <a:r>
                        <a:rPr lang="ru-RU" sz="2800" dirty="0"/>
                        <a:t>ШЩ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7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*</a:t>
                      </a:r>
                    </a:p>
                    <a:p>
                      <a:pPr algn="ctr"/>
                      <a:r>
                        <a:rPr lang="ru-RU" sz="2800" dirty="0"/>
                        <a:t>ЪЫ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0</a:t>
                      </a:r>
                      <a:r>
                        <a:rPr lang="ru-RU" sz="2800" baseline="0" dirty="0"/>
                        <a:t> </a:t>
                      </a:r>
                    </a:p>
                    <a:p>
                      <a:pPr algn="ctr"/>
                      <a:r>
                        <a:rPr lang="ru-RU" sz="2800" baseline="0" dirty="0"/>
                        <a:t>ЬЭ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</a:t>
                      </a:r>
                      <a:endParaRPr lang="ru-RU" sz="2800" dirty="0"/>
                    </a:p>
                    <a:p>
                      <a:pPr algn="ctr"/>
                      <a:r>
                        <a:rPr lang="ru-RU" sz="2800" dirty="0"/>
                        <a:t>ЮЯ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1538" y="42860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hlinkClick r:id="rId4" action="ppaction://hlinksldjump"/>
              </a:rPr>
              <a:t>Единица текста</a:t>
            </a:r>
            <a:endParaRPr lang="ru-RU" sz="4000" dirty="0"/>
          </a:p>
        </p:txBody>
      </p:sp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hlinkClick r:id="rId3" action="ppaction://hlinksldjump"/>
              </a:rPr>
              <a:t>Русский язык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571612"/>
          <a:ext cx="7358380" cy="411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963">
                <a:tc>
                  <a:txBody>
                    <a:bodyPr/>
                    <a:lstStyle/>
                    <a:p>
                      <a:r>
                        <a:rPr lang="ru-RU" dirty="0"/>
                        <a:t>Лексика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</a:t>
                      </a:r>
                      <a:r>
                        <a:rPr lang="ru-RU" dirty="0">
                          <a:hlinkClick r:id="rId4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5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6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7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8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3">
                <a:tc>
                  <a:txBody>
                    <a:bodyPr/>
                    <a:lstStyle/>
                    <a:p>
                      <a:r>
                        <a:rPr lang="ru-RU" dirty="0"/>
                        <a:t>Фразеологизмы и афоризмы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9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0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1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2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3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3">
                <a:tc>
                  <a:txBody>
                    <a:bodyPr/>
                    <a:lstStyle/>
                    <a:p>
                      <a:r>
                        <a:rPr lang="ru-RU" dirty="0"/>
                        <a:t>Найди</a:t>
                      </a:r>
                      <a:r>
                        <a:rPr lang="ru-RU" baseline="0" dirty="0"/>
                        <a:t> лишнее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4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5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6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7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8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3">
                <a:tc>
                  <a:txBody>
                    <a:bodyPr/>
                    <a:lstStyle/>
                    <a:p>
                      <a:r>
                        <a:rPr lang="ru-RU" dirty="0"/>
                        <a:t>Ребусы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9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0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1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2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3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3">
                <a:tc>
                  <a:txBody>
                    <a:bodyPr/>
                    <a:lstStyle/>
                    <a:p>
                      <a:r>
                        <a:rPr lang="ru-RU" dirty="0"/>
                        <a:t>Исправь</a:t>
                      </a:r>
                      <a:r>
                        <a:rPr lang="ru-RU" baseline="0" dirty="0"/>
                        <a:t> ошибку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4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5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6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7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8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/>
          </a:p>
          <a:p>
            <a:pPr algn="ctr">
              <a:buNone/>
            </a:pPr>
            <a:endParaRPr lang="ru-RU" sz="3200" dirty="0"/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Спутница Зевса на Олимпе</a:t>
            </a:r>
          </a:p>
        </p:txBody>
      </p:sp>
      <p:pic>
        <p:nvPicPr>
          <p:cNvPr id="5" name="Рисунок 4" descr="i.jpe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2643182"/>
            <a:ext cx="4036222" cy="3927136"/>
          </a:xfrm>
          <a:prstGeom prst="rect">
            <a:avLst/>
          </a:prstGeom>
        </p:spPr>
      </p:pic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5821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Охранник дома или хранитель домашнего очага</a:t>
            </a:r>
          </a:p>
        </p:txBody>
      </p:sp>
      <p:pic>
        <p:nvPicPr>
          <p:cNvPr id="4" name="Рисунок 3" descr="51732913_BACKPACK3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500438"/>
            <a:ext cx="2499360" cy="2974848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Кто Вас выведет из леса, если Вы заблудились?</a:t>
            </a:r>
          </a:p>
        </p:txBody>
      </p:sp>
      <p:pic>
        <p:nvPicPr>
          <p:cNvPr id="4" name="Рисунок 3" descr="pencil2009032414054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95" y="3281633"/>
            <a:ext cx="3783136" cy="2719135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Кто добыл Золотое Руно?</a:t>
            </a:r>
          </a:p>
        </p:txBody>
      </p:sp>
      <p:pic>
        <p:nvPicPr>
          <p:cNvPr id="4" name="Рисунок 3" descr="p31_school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0"/>
            <a:ext cx="1771650" cy="6858000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3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Кто изгнал Стимфальских птиц?</a:t>
            </a:r>
          </a:p>
        </p:txBody>
      </p:sp>
      <p:pic>
        <p:nvPicPr>
          <p:cNvPr id="4" name="Рисунок 3" descr="1191269232_c413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86058"/>
            <a:ext cx="1562100" cy="3810000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3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Первая женщина-летчик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Руси</a:t>
            </a:r>
          </a:p>
        </p:txBody>
      </p:sp>
      <p:pic>
        <p:nvPicPr>
          <p:cNvPr id="4" name="Рисунок 3" descr="839688d5541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085114"/>
            <a:ext cx="3357586" cy="3414433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Вскачь, спозаранку, на отмашь, невтерпеж   </a:t>
            </a:r>
          </a:p>
        </p:txBody>
      </p:sp>
      <p:pic>
        <p:nvPicPr>
          <p:cNvPr id="5" name="Рисунок 4" descr="f_1441474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857496"/>
            <a:ext cx="2842884" cy="3519491"/>
          </a:xfrm>
          <a:prstGeom prst="rect">
            <a:avLst/>
          </a:prstGeom>
        </p:spPr>
      </p:pic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5821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44564717_schkoljnaj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329002">
            <a:off x="457200" y="285728"/>
            <a:ext cx="7467600" cy="3857652"/>
          </a:xfrm>
        </p:spPr>
        <p:txBody>
          <a:bodyPr/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 очень скучаю по Вам.</a:t>
            </a:r>
          </a:p>
          <a:p>
            <a:endParaRPr lang="ru-RU" dirty="0"/>
          </a:p>
        </p:txBody>
      </p:sp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0109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1996890">
            <a:off x="2653237" y="1170462"/>
            <a:ext cx="3933630" cy="3148486"/>
          </a:xfrm>
        </p:spPr>
        <p:txBody>
          <a:bodyPr/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8" name="Рисунок 7" descr="1238946525_nachalnaya-shkol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1428736"/>
            <a:ext cx="3730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Вчера я поздравил её с первым дебютом.</a:t>
            </a:r>
          </a:p>
        </p:txBody>
      </p:sp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обеих книгах, с восьмистами рублями,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лягте, пара носков</a:t>
            </a:r>
          </a:p>
        </p:txBody>
      </p:sp>
      <p:pic>
        <p:nvPicPr>
          <p:cNvPr id="4" name="Рисунок 3" descr="1191268711_c410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3357562"/>
            <a:ext cx="2547932" cy="2911922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Литература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1" y="1600200"/>
          <a:ext cx="7400945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Мифы Древней Греции и Руси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4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5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6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7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8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Пословицы и поговорки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9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0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1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2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3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Загадки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4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5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6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7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8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век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9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0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1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2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3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Секрет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4" action="ppaction://hlinksldjump"/>
                        </a:rPr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5" action="ppaction://hlinksldjump"/>
                        </a:rPr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6" action="ppaction://hlinksldjump"/>
                        </a:rPr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7" action="ppaction://hlinksldjump"/>
                        </a:rPr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28" action="ppaction://hlinksldjump"/>
                        </a:rPr>
                        <a:t>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О пьесе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Островского</a:t>
            </a:r>
            <a:r>
              <a:rPr lang="ru-RU" dirty="0"/>
              <a:t> «Грозе» критики много говорили.</a:t>
            </a:r>
          </a:p>
        </p:txBody>
      </p:sp>
      <p:pic>
        <p:nvPicPr>
          <p:cNvPr id="4" name="Рисунок 3" descr="fetch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214686"/>
            <a:ext cx="3200409" cy="3184487"/>
          </a:xfrm>
          <a:prstGeom prst="rect">
            <a:avLst/>
          </a:prstGeom>
        </p:spPr>
      </p:pic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48244215_69655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5643570" y="5357826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  </a:t>
            </a:r>
            <a:r>
              <a:rPr lang="ru-RU" sz="3200" dirty="0">
                <a:solidFill>
                  <a:schemeClr val="bg1"/>
                </a:solidFill>
                <a:hlinkClick r:id="rId5" action="ppaction://hlinksldjump"/>
              </a:rPr>
              <a:t>Название  картины?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Найди пословицу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ка, пл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та, пи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он. Ка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ан, пл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ть, бу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ка, бр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шь,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овар, ба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ка, сл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ва, пото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Ли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ер, лим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н. Ло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ка, св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ра, ко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ка, бар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н, на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ар</a:t>
            </a:r>
          </a:p>
        </p:txBody>
      </p:sp>
      <p:pic>
        <p:nvPicPr>
          <p:cNvPr id="3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Найди пословицу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анна, к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чка, ме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ок, на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ат, оп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ра. Ба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ан, м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йка, бере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сп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рт, за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он, фр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нт, го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од, по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ор, пол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к, лап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а.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Отгадай продолжение поговорки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Книги читать-…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Отгадай продолжение поговорки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Сперва аз да буки…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Отгадай продолжение поговорки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Золото добывают из земли, а знания…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Вставьте пропущенное слово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Царь к окошку- ан на спице, видит, бьется петушок, обратившись на… . «Сказка о золотом петушке».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Ответьте на вопрос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/>
              <a:t>Жил-был поп,</a:t>
            </a:r>
            <a:br>
              <a:rPr lang="ru-RU" sz="4400" dirty="0"/>
            </a:br>
            <a:r>
              <a:rPr lang="ru-RU" sz="3600" dirty="0"/>
              <a:t>Толоконный лоб.</a:t>
            </a:r>
            <a:br>
              <a:rPr lang="ru-RU" sz="4400" dirty="0"/>
            </a:br>
            <a:r>
              <a:rPr lang="ru-RU" sz="3600" dirty="0"/>
              <a:t>Пошёл поп…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pPr>
              <a:buNone/>
            </a:pPr>
            <a:endParaRPr lang="ru-RU" dirty="0">
              <a:hlinkClick r:id="rId4" action="ppaction://hlinksldjump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Автор этого стихотворения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севере диком стоит одиноко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голой вершине сосна,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дремлет, качаясь, и снегом сыпучим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Одета, как ризой, она.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снится ей все, что в пустыне далекой,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том крае, где солнца восход, 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Одна и грустна на утесе горючем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Прекрасная пальма растет.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67600" cy="6116786"/>
          </a:xfrm>
        </p:spPr>
        <p:txBody>
          <a:bodyPr/>
          <a:lstStyle/>
          <a:p>
            <a:pPr algn="ctr">
              <a:buNone/>
            </a:pPr>
            <a:r>
              <a:rPr lang="ru-RU" sz="3200" dirty="0"/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Значение какого слова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определено неверно?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Сувенир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-подарок, изделие на память о чем-нибудь или  ком-нибудь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Торец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боковая сторона дома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Уникальный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единственный в своем роде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Заурядный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приметный, обращающий на себя внимание</a:t>
            </a:r>
          </a:p>
          <a:p>
            <a:endParaRPr lang="ru-RU" dirty="0"/>
          </a:p>
        </p:txBody>
      </p:sp>
      <p:pic>
        <p:nvPicPr>
          <p:cNvPr id="5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>
              <a:hlinkClick r:id="rId4" action="ppaction://hlinksldjump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Название и автор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Между тем черт крался потихоньку к месяцу и уже протянул было руку схватить его, но вдруг отдернул ее назад, как бы обжегшись, пососал пальцы, заболтал ногою и забежал с другой стороны, и снова отскочил и отдернул руку. Однако ж, несмотря на все неудачи, хитрый черт не оставил своих проказ. 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Автор и название произведения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Дела давно минувших дней,</a:t>
            </a: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Преданья старины глубокой…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4" action="ppaction://hlinksldjump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Объясните значение пословицы и изобразите ее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Кто хочет много знать, тому надо мало спать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Вспомните название и автора известного стихотворения по данным подсказкам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Чудесный, прелестный, проснись, взоры.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428604"/>
            <a:ext cx="8572560" cy="604534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Поздравляем!!!</a:t>
            </a:r>
          </a:p>
        </p:txBody>
      </p:sp>
      <p:pic>
        <p:nvPicPr>
          <p:cNvPr id="5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6760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Дайте определение слову: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незабвенный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 каком примере выделенное слово имеет прямое значение?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Мягкий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свет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Мягкий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знак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Мягкий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мох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Мягкий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климат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каком ряду пары слов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не являются антонимами?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Рутина-новаторство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Отрицание- утверждение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Мудрый- глупый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Абстрактный- секретный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467600" cy="6188224"/>
          </a:xfrm>
        </p:spPr>
        <p:txBody>
          <a:bodyPr/>
          <a:lstStyle/>
          <a:p>
            <a:pPr algn="ctr">
              <a:buNone/>
            </a:pPr>
            <a:r>
              <a:rPr lang="ru-RU" sz="3200" dirty="0"/>
              <a:t>Укажите слово, составные части которого имеют </a:t>
            </a:r>
            <a:r>
              <a:rPr lang="ru-RU" sz="3200" dirty="0">
                <a:hlinkClick r:id="rId4" action="ppaction://hlinksldjump"/>
              </a:rPr>
              <a:t>значение «земля» и «учение»?</a:t>
            </a:r>
            <a:endParaRPr lang="ru-RU" sz="3200" dirty="0"/>
          </a:p>
          <a:p>
            <a:pPr algn="ctr">
              <a:buNone/>
            </a:pPr>
            <a:endParaRPr lang="ru-RU" sz="3200" dirty="0"/>
          </a:p>
          <a:p>
            <a:r>
              <a:rPr lang="ru-RU" sz="3200" dirty="0"/>
              <a:t>География</a:t>
            </a:r>
          </a:p>
          <a:p>
            <a:r>
              <a:rPr lang="ru-RU" sz="3200" dirty="0"/>
              <a:t>Биология</a:t>
            </a:r>
          </a:p>
          <a:p>
            <a:r>
              <a:rPr lang="ru-RU" sz="3200" dirty="0"/>
              <a:t>Геология</a:t>
            </a:r>
          </a:p>
          <a:p>
            <a:r>
              <a:rPr lang="ru-RU" sz="3200" dirty="0"/>
              <a:t>Экология</a:t>
            </a:r>
          </a:p>
        </p:txBody>
      </p:sp>
      <p:pic>
        <p:nvPicPr>
          <p:cNvPr id="4" name="коротк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285728"/>
            <a:ext cx="233362" cy="23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1089</TotalTime>
  <Words>1092</Words>
  <Application>Microsoft Office PowerPoint</Application>
  <PresentationFormat>Экран (4:3)</PresentationFormat>
  <Paragraphs>484</Paragraphs>
  <Slides>55</Slides>
  <Notes>55</Notes>
  <HiddenSlides>0</HiddenSlides>
  <MMClips>52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Calibri</vt:lpstr>
      <vt:lpstr>Century Schoolbook</vt:lpstr>
      <vt:lpstr>Times New Roman</vt:lpstr>
      <vt:lpstr>Wingdings</vt:lpstr>
      <vt:lpstr>Wingdings 2</vt:lpstr>
      <vt:lpstr>Эркер</vt:lpstr>
      <vt:lpstr>Викторина «НАША ИГРА»</vt:lpstr>
      <vt:lpstr>Презентация PowerPoint</vt:lpstr>
      <vt:lpstr>Русский язык 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№28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НАША ИГРА</dc:title>
  <dc:creator>Ученик</dc:creator>
  <cp:lastModifiedBy>А.В. Хазова</cp:lastModifiedBy>
  <cp:revision>120</cp:revision>
  <dcterms:created xsi:type="dcterms:W3CDTF">2002-12-31T21:57:38Z</dcterms:created>
  <dcterms:modified xsi:type="dcterms:W3CDTF">2017-02-15T11:34:44Z</dcterms:modified>
</cp:coreProperties>
</file>