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57" r:id="rId2"/>
    <p:sldId id="258" r:id="rId3"/>
    <p:sldId id="278" r:id="rId4"/>
    <p:sldId id="270" r:id="rId5"/>
    <p:sldId id="272" r:id="rId6"/>
    <p:sldId id="273" r:id="rId7"/>
    <p:sldId id="269" r:id="rId8"/>
    <p:sldId id="274" r:id="rId9"/>
    <p:sldId id="275" r:id="rId10"/>
    <p:sldId id="276" r:id="rId11"/>
    <p:sldId id="267" r:id="rId12"/>
    <p:sldId id="277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C4515-161B-4799-9BE1-50408D4C008C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12B7-D772-4940-BFCD-5C1FEBB461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54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012B7-D772-4940-BFCD-5C1FEBB461F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9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124744"/>
            <a:ext cx="7344816" cy="386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800" b="1" i="0" u="none" strike="noStrike" cap="none" normalizeH="0" baseline="0" dirty="0" smtClean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Ум человеческий только тогда понимает обобщения, когда он сам  его сделал или проверил</a:t>
            </a:r>
            <a:r>
              <a:rPr kumimoji="0" lang="ru-RU" sz="4800" b="1" i="0" u="none" strike="noStrike" cap="none" normalizeH="0" baseline="0" dirty="0" smtClean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2060"/>
                </a:solidFill>
                <a:latin typeface="Calibri"/>
                <a:cs typeface="Times New Roman" pitchFamily="18" charset="0"/>
              </a:rPr>
              <a:t>                   </a:t>
            </a:r>
            <a:r>
              <a:rPr lang="ru-RU" sz="4800" b="1" dirty="0" smtClean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Л.Н. Толстой</a:t>
            </a:r>
            <a:endParaRPr kumimoji="0" lang="ru-RU" sz="1800" b="0" i="0" u="none" strike="noStrike" cap="none" normalizeH="0" baseline="0" dirty="0" smtClean="0">
              <a:ln>
                <a:solidFill>
                  <a:schemeClr val="accent5">
                    <a:lumMod val="10000"/>
                  </a:schemeClr>
                </a:solidFill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0880" cy="10801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исследования числа решений биквадратных уравнений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99782"/>
              </p:ext>
            </p:extLst>
          </p:nvPr>
        </p:nvGraphicFramePr>
        <p:xfrm>
          <a:off x="755576" y="1700808"/>
          <a:ext cx="7416824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659330"/>
                <a:gridCol w="2813278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знак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знаки корней нового уравнения(</a:t>
                      </a: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корней биквадратного уравнения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5301208"/>
            <a:ext cx="6777317" cy="53142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049664"/>
              </p:ext>
            </p:extLst>
          </p:nvPr>
        </p:nvGraphicFramePr>
        <p:xfrm>
          <a:off x="755576" y="2852936"/>
          <a:ext cx="7416824" cy="1037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664296"/>
                <a:gridCol w="2808312"/>
              </a:tblGrid>
              <a:tr h="37742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группа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48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D&gt;0</a:t>
                      </a:r>
                      <a:endParaRPr lang="ru-RU" b="1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&gt;</a:t>
                      </a: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t</a:t>
                      </a:r>
                      <a:r>
                        <a:rPr lang="ru-RU" sz="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b="1" dirty="0" smtClean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060572"/>
              </p:ext>
            </p:extLst>
          </p:nvPr>
        </p:nvGraphicFramePr>
        <p:xfrm>
          <a:off x="755576" y="3861048"/>
          <a:ext cx="7416824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664296"/>
                <a:gridCol w="2808312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группа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6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D&gt;0</a:t>
                      </a:r>
                      <a:endParaRPr lang="ru-RU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&gt;</a:t>
                      </a: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t</a:t>
                      </a:r>
                      <a:r>
                        <a:rPr lang="ru-RU" sz="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b="1" dirty="0" smtClean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26" y="4941168"/>
            <a:ext cx="7426325" cy="78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26" y="5610271"/>
            <a:ext cx="74263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4536504" cy="11384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Итоги…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1615143"/>
            <a:ext cx="8352928" cy="4982207"/>
            <a:chOff x="1038668" y="692696"/>
            <a:chExt cx="6667500" cy="4104456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668" y="692696"/>
              <a:ext cx="6667500" cy="4104456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6" name="Прямоугольник 5"/>
            <p:cNvSpPr/>
            <p:nvPr/>
          </p:nvSpPr>
          <p:spPr>
            <a:xfrm>
              <a:off x="2771801" y="692696"/>
              <a:ext cx="4824536" cy="3625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indent="-514350">
                <a:buFont typeface="+mj-lt"/>
                <a:buAutoNum type="arabicPeriod"/>
              </a:pPr>
              <a:r>
                <a:rPr lang="ru-RU" sz="2800" dirty="0"/>
                <a:t>Какие у вас были затруднения на уроке?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ru-RU" sz="2800" dirty="0"/>
                <a:t>Нашли ли вы выход из затруднения?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ru-RU" sz="2800" dirty="0"/>
                <a:t>Остались ли у вас затруднения после окончания урока?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ru-RU" sz="2800" dirty="0" smtClean="0"/>
                <a:t>Что понравилось на уроке?</a:t>
              </a:r>
              <a:endParaRPr lang="en-US" sz="2800" dirty="0" smtClean="0"/>
            </a:p>
            <a:p>
              <a:pPr marL="514350" indent="-514350">
                <a:buFont typeface="+mj-lt"/>
                <a:buAutoNum type="arabicPeriod"/>
              </a:pPr>
              <a:r>
                <a:rPr lang="ru-RU" sz="2800" dirty="0" smtClean="0"/>
                <a:t>Что не понравилось на уроке?</a:t>
              </a:r>
              <a:endParaRPr lang="ru-RU" sz="2800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6021288"/>
            <a:ext cx="9001000" cy="57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54142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Домашнее задание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i="1" dirty="0" smtClean="0">
                <a:solidFill>
                  <a:schemeClr val="tx1"/>
                </a:solidFill>
              </a:rPr>
              <a:t>Исследовать количество корней в биквадратных уравнениях: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Х</a:t>
            </a:r>
            <a:r>
              <a:rPr lang="ru-RU" sz="3600" b="1" i="1" baseline="30000" dirty="0" smtClean="0">
                <a:solidFill>
                  <a:schemeClr val="tx1"/>
                </a:solidFill>
              </a:rPr>
              <a:t>4</a:t>
            </a:r>
            <a:r>
              <a:rPr lang="ru-RU" sz="3600" b="1" i="1" dirty="0" smtClean="0">
                <a:solidFill>
                  <a:schemeClr val="tx1"/>
                </a:solidFill>
              </a:rPr>
              <a:t>+8х</a:t>
            </a:r>
            <a:r>
              <a:rPr lang="ru-RU" sz="36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3600" b="1" i="1" dirty="0" smtClean="0">
                <a:solidFill>
                  <a:schemeClr val="tx1"/>
                </a:solidFill>
              </a:rPr>
              <a:t>+16=0;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х</a:t>
            </a:r>
            <a:r>
              <a:rPr lang="ru-RU" sz="3600" b="1" i="1" baseline="30000" dirty="0" smtClean="0">
                <a:solidFill>
                  <a:schemeClr val="tx1"/>
                </a:solidFill>
              </a:rPr>
              <a:t>4</a:t>
            </a:r>
            <a:r>
              <a:rPr lang="ru-RU" sz="3600" b="1" i="1" dirty="0" smtClean="0">
                <a:solidFill>
                  <a:schemeClr val="tx1"/>
                </a:solidFill>
              </a:rPr>
              <a:t>-8х</a:t>
            </a:r>
            <a:r>
              <a:rPr lang="ru-RU" sz="36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3600" b="1" i="1" dirty="0" smtClean="0">
                <a:solidFill>
                  <a:schemeClr val="tx1"/>
                </a:solidFill>
              </a:rPr>
              <a:t>+16=0.</a:t>
            </a:r>
            <a:endParaRPr lang="ru-RU" sz="3600" b="1" dirty="0" smtClean="0"/>
          </a:p>
          <a:p>
            <a:pPr algn="ctr">
              <a:buNone/>
            </a:pP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229200"/>
            <a:ext cx="2190750" cy="9525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48880"/>
            <a:ext cx="7024744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Спасибо за урок!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11841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340768"/>
            <a:ext cx="7526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10000"/>
                  </a:schemeClr>
                </a:solidFill>
              </a:rPr>
              <a:t>10х</a:t>
            </a:r>
            <a:r>
              <a:rPr lang="ru-RU" sz="5400" b="1" baseline="30000" dirty="0" smtClean="0">
                <a:solidFill>
                  <a:schemeClr val="accent5">
                    <a:lumMod val="10000"/>
                  </a:schemeClr>
                </a:solidFill>
              </a:rPr>
              <a:t>2</a:t>
            </a:r>
            <a:r>
              <a:rPr lang="ru-RU" sz="5400" b="1" dirty="0" smtClean="0">
                <a:solidFill>
                  <a:schemeClr val="accent5">
                    <a:lumMod val="10000"/>
                  </a:schemeClr>
                </a:solidFill>
              </a:rPr>
              <a:t> + 12х + 2019 = 0</a:t>
            </a:r>
            <a:endParaRPr lang="ru-RU" sz="54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483768" y="436510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10000"/>
                  </a:schemeClr>
                </a:solidFill>
              </a:rPr>
              <a:t>10.12.2019</a:t>
            </a:r>
            <a:endParaRPr lang="ru-RU" sz="5400" b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Autofit/>
          </a:bodyPr>
          <a:lstStyle/>
          <a:p>
            <a:r>
              <a:rPr lang="ru-RU" sz="3800" dirty="0">
                <a:solidFill>
                  <a:schemeClr val="tx1"/>
                </a:solidFill>
              </a:rPr>
              <a:t>Математическая разминка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021288"/>
            <a:ext cx="9001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88843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Квадратным уравнением называется уравнение вида …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коэффициенты квадратного уравнения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 = 5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-5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-12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то уравнение записывается …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Назовите формулу дискриминанта</a:t>
            </a:r>
            <a:endParaRPr 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Назовите формулу корней квадратного уравнения</a:t>
            </a:r>
            <a:endParaRPr 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Сколько корней имеет квадратное уравнение, если: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25780" indent="-457200">
              <a:buClr>
                <a:schemeClr val="accent1">
                  <a:lumMod val="50000"/>
                </a:schemeClr>
              </a:buCl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D&gt;0; D=0; D&lt;0.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9485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312776" cy="79208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Устный счет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484784"/>
            <a:ext cx="5832648" cy="4392488"/>
          </a:xfrm>
        </p:spPr>
        <p:txBody>
          <a:bodyPr>
            <a:normAutofit/>
          </a:bodyPr>
          <a:lstStyle/>
          <a:p>
            <a:pPr marL="811530" indent="-742950">
              <a:buFont typeface="+mj-lt"/>
              <a:buAutoNum type="arabicParenR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+ 10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         </a:t>
            </a:r>
          </a:p>
          <a:p>
            <a:pPr marL="811530" indent="-742950">
              <a:buFont typeface="+mj-lt"/>
              <a:buAutoNum type="arabicParenR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– 9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11530" indent="-742950">
              <a:buFont typeface="+mj-lt"/>
              <a:buAutoNum type="arabicParenR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811530" indent="-742950">
              <a:buFont typeface="+mj-lt"/>
              <a:buAutoNum type="arabicParenR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811530" indent="-742950">
              <a:buFont typeface="+mj-lt"/>
              <a:buAutoNum type="arabicParenR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-9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811530" indent="-742950">
              <a:buFont typeface="+mj-lt"/>
              <a:buAutoNum type="arabicParenR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76056" y="1916832"/>
            <a:ext cx="280842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Что общего?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биатл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4392488" cy="2808313"/>
          </a:xfrm>
        </p:spPr>
      </p:pic>
      <p:sp>
        <p:nvSpPr>
          <p:cNvPr id="5" name="Прямоугольник 4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/>
          </a:p>
        </p:txBody>
      </p:sp>
      <p:pic>
        <p:nvPicPr>
          <p:cNvPr id="7" name="Рисунок 6" descr="Бинок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789040"/>
            <a:ext cx="4074989" cy="26642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229200"/>
            <a:ext cx="2190750" cy="9525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580112" y="2060848"/>
            <a:ext cx="180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БИ~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89413"/>
            <a:ext cx="81369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«Решение биквадратных уравнений»</a:t>
            </a:r>
            <a:endParaRPr lang="ru-RU" sz="5400" b="1" cap="none" spc="0" dirty="0">
              <a:ln w="1905">
                <a:solidFill>
                  <a:schemeClr val="accent5">
                    <a:lumMod val="10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32378"/>
            <a:ext cx="7848872" cy="1143000"/>
          </a:xfrm>
        </p:spPr>
        <p:txBody>
          <a:bodyPr>
            <a:noAutofit/>
          </a:bodyPr>
          <a:lstStyle/>
          <a:p>
            <a:r>
              <a:rPr lang="ru-RU" sz="3800" dirty="0" smtClean="0"/>
              <a:t>Разбираем способ решения</a:t>
            </a:r>
            <a:endParaRPr lang="ru-RU" sz="3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39552" y="764704"/>
            <a:ext cx="6552728" cy="792087"/>
            <a:chOff x="251520" y="618383"/>
            <a:chExt cx="5023196" cy="65176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223999" y="648000"/>
              <a:ext cx="1671771" cy="432048"/>
            </a:xfrm>
            <a:prstGeom prst="rect">
              <a:avLst/>
            </a:prstGeom>
            <a:solidFill>
              <a:srgbClr val="9BBB59">
                <a:lumMod val="50000"/>
              </a:srgbClr>
            </a:solidFill>
            <a:ln w="63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Стр.135 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48000"/>
              <a:ext cx="864096" cy="622149"/>
            </a:xfrm>
            <a:prstGeom prst="rect">
              <a:avLst/>
            </a:prstGeom>
            <a:ln>
              <a:solidFill>
                <a:sysClr val="window" lastClr="FFFFFF">
                  <a:lumMod val="50000"/>
                </a:sysClr>
              </a:solidFill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2892632" y="618383"/>
              <a:ext cx="23820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Работа с учебником</a:t>
              </a:r>
            </a:p>
          </p:txBody>
        </p:sp>
      </p:grp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Уравнение вида  ах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+ c = 0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где а ≠ 0, называется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биквадратным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уравнением.</a:t>
            </a:r>
          </a:p>
          <a:p>
            <a:pPr>
              <a:buNone/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Решим  уравнение:  х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+ 3х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– 28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629484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92888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Алгоритм решения биквадратного уравнения: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3915797"/>
          </a:xfrm>
        </p:spPr>
        <p:txBody>
          <a:bodyPr/>
          <a:lstStyle/>
          <a:p>
            <a:r>
              <a:rPr lang="ru-RU" dirty="0" smtClean="0"/>
              <a:t>ввести замену переменной :</a:t>
            </a:r>
            <a:r>
              <a:rPr lang="en-US" dirty="0" smtClean="0"/>
              <a:t> </a:t>
            </a:r>
            <a:r>
              <a:rPr lang="ru-RU" dirty="0" smtClean="0"/>
              <a:t>пусть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/>
              <a:t>составить квадратное уравнение с новой переменной: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c = 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/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0;</a:t>
            </a:r>
          </a:p>
          <a:p>
            <a:r>
              <a:rPr lang="ru-RU" dirty="0" smtClean="0"/>
              <a:t>решить новое квадратное уравнение;</a:t>
            </a:r>
          </a:p>
          <a:p>
            <a:r>
              <a:rPr lang="ru-RU" dirty="0" smtClean="0"/>
              <a:t>вернуться к замене переменной;</a:t>
            </a:r>
          </a:p>
          <a:p>
            <a:r>
              <a:rPr lang="ru-RU" dirty="0" smtClean="0"/>
              <a:t>решить получившиеся квадратные уравнения;</a:t>
            </a:r>
          </a:p>
          <a:p>
            <a:r>
              <a:rPr lang="ru-RU" dirty="0" smtClean="0"/>
              <a:t>сделать вывод о числе решений биквадратного уравнения;</a:t>
            </a:r>
          </a:p>
          <a:p>
            <a:r>
              <a:rPr lang="ru-RU" dirty="0" smtClean="0"/>
              <a:t>записать ответ.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94994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движения группы(передвигается только 1 ученик, сидящий за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вариантом)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1926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24128" y="5517232"/>
            <a:ext cx="118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ru-RU" b="1" dirty="0" smtClean="0"/>
              <a:t>группа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5517232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1группа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5517232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1группа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429000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1группа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429000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1группа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3429000"/>
            <a:ext cx="1181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1группа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4437112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2группа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4437112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2группа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4437112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2группа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2420888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2группа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2420888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2группа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2420888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2группа</a:t>
            </a:r>
            <a:endParaRPr lang="ru-RU" dirty="0"/>
          </a:p>
        </p:txBody>
      </p:sp>
      <p:sp>
        <p:nvSpPr>
          <p:cNvPr id="31" name="Стрелка углом 30"/>
          <p:cNvSpPr/>
          <p:nvPr/>
        </p:nvSpPr>
        <p:spPr>
          <a:xfrm rot="17669990">
            <a:off x="5054158" y="4610775"/>
            <a:ext cx="978278" cy="6814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31"/>
          <p:cNvSpPr/>
          <p:nvPr/>
        </p:nvSpPr>
        <p:spPr>
          <a:xfrm rot="17669990">
            <a:off x="5027793" y="2666559"/>
            <a:ext cx="978278" cy="6814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углом 32"/>
          <p:cNvSpPr/>
          <p:nvPr/>
        </p:nvSpPr>
        <p:spPr>
          <a:xfrm rot="17669990">
            <a:off x="3011569" y="4754791"/>
            <a:ext cx="978278" cy="6814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 углом 33"/>
          <p:cNvSpPr/>
          <p:nvPr/>
        </p:nvSpPr>
        <p:spPr>
          <a:xfrm rot="17669990">
            <a:off x="3011569" y="2738567"/>
            <a:ext cx="978278" cy="6814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Стрелка углом 34"/>
          <p:cNvSpPr/>
          <p:nvPr/>
        </p:nvSpPr>
        <p:spPr>
          <a:xfrm rot="17669990">
            <a:off x="995346" y="4826799"/>
            <a:ext cx="978278" cy="6814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трелка углом 35"/>
          <p:cNvSpPr/>
          <p:nvPr/>
        </p:nvSpPr>
        <p:spPr>
          <a:xfrm rot="17669990">
            <a:off x="952126" y="2711318"/>
            <a:ext cx="1019073" cy="5919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Развернутая стрелка 51"/>
          <p:cNvSpPr/>
          <p:nvPr/>
        </p:nvSpPr>
        <p:spPr>
          <a:xfrm rot="5400000">
            <a:off x="863588" y="3897052"/>
            <a:ext cx="4536504" cy="43204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Стрелка углом 53"/>
          <p:cNvSpPr/>
          <p:nvPr/>
        </p:nvSpPr>
        <p:spPr>
          <a:xfrm>
            <a:off x="3635896" y="1628800"/>
            <a:ext cx="1296144" cy="576064"/>
          </a:xfrm>
          <a:prstGeom prst="bentArrow">
            <a:avLst>
              <a:gd name="adj1" fmla="val 1819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Стрелка углом 55"/>
          <p:cNvSpPr/>
          <p:nvPr/>
        </p:nvSpPr>
        <p:spPr>
          <a:xfrm rot="17669990">
            <a:off x="870670" y="3791437"/>
            <a:ext cx="1019073" cy="5919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Стрелка углом 56"/>
          <p:cNvSpPr/>
          <p:nvPr/>
        </p:nvSpPr>
        <p:spPr>
          <a:xfrm rot="17669990">
            <a:off x="2958901" y="3791437"/>
            <a:ext cx="1019073" cy="5919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Стрелка углом 57"/>
          <p:cNvSpPr/>
          <p:nvPr/>
        </p:nvSpPr>
        <p:spPr>
          <a:xfrm rot="17669990">
            <a:off x="4975126" y="3719431"/>
            <a:ext cx="1019073" cy="5919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углом 36"/>
          <p:cNvSpPr/>
          <p:nvPr/>
        </p:nvSpPr>
        <p:spPr>
          <a:xfrm rot="12877970">
            <a:off x="1394362" y="5771218"/>
            <a:ext cx="1657983" cy="599243"/>
          </a:xfrm>
          <a:prstGeom prst="bentArrow">
            <a:avLst>
              <a:gd name="adj1" fmla="val 18197"/>
              <a:gd name="adj2" fmla="val 50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Стрелка углом 37"/>
          <p:cNvSpPr/>
          <p:nvPr/>
        </p:nvSpPr>
        <p:spPr>
          <a:xfrm>
            <a:off x="1619672" y="1700808"/>
            <a:ext cx="1296144" cy="576064"/>
          </a:xfrm>
          <a:prstGeom prst="bentArrow">
            <a:avLst>
              <a:gd name="adj1" fmla="val 1819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звернутая стрелка 38"/>
          <p:cNvSpPr/>
          <p:nvPr/>
        </p:nvSpPr>
        <p:spPr>
          <a:xfrm rot="5400000">
            <a:off x="2879812" y="3799369"/>
            <a:ext cx="4536504" cy="43204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Развернутая стрелка 39"/>
          <p:cNvSpPr/>
          <p:nvPr/>
        </p:nvSpPr>
        <p:spPr>
          <a:xfrm rot="5400000">
            <a:off x="5000107" y="3753036"/>
            <a:ext cx="4536504" cy="43204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Стрелка углом 40"/>
          <p:cNvSpPr/>
          <p:nvPr/>
        </p:nvSpPr>
        <p:spPr>
          <a:xfrm rot="12877970">
            <a:off x="5485939" y="5586941"/>
            <a:ext cx="1657983" cy="599243"/>
          </a:xfrm>
          <a:prstGeom prst="bentArrow">
            <a:avLst>
              <a:gd name="adj1" fmla="val 18197"/>
              <a:gd name="adj2" fmla="val 50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Стрелка углом 42"/>
          <p:cNvSpPr/>
          <p:nvPr/>
        </p:nvSpPr>
        <p:spPr>
          <a:xfrm rot="12877970">
            <a:off x="3454976" y="5739340"/>
            <a:ext cx="1657983" cy="599243"/>
          </a:xfrm>
          <a:prstGeom prst="bentArrow">
            <a:avLst>
              <a:gd name="adj1" fmla="val 18197"/>
              <a:gd name="adj2" fmla="val 50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16075" y="964467"/>
            <a:ext cx="1471747" cy="694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Последняя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парта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70935" y="964466"/>
            <a:ext cx="1433112" cy="694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Последняя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парта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588140" y="964467"/>
            <a:ext cx="1432131" cy="694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Последняя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парта</a:t>
            </a:r>
          </a:p>
        </p:txBody>
      </p:sp>
      <p:sp>
        <p:nvSpPr>
          <p:cNvPr id="46" name="Стрелка углом 45"/>
          <p:cNvSpPr/>
          <p:nvPr/>
        </p:nvSpPr>
        <p:spPr>
          <a:xfrm>
            <a:off x="5724127" y="1626608"/>
            <a:ext cx="1296144" cy="576064"/>
          </a:xfrm>
          <a:prstGeom prst="bentArrow">
            <a:avLst>
              <a:gd name="adj1" fmla="val 1819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1845</TotalTime>
  <Words>352</Words>
  <Application>Microsoft Office PowerPoint</Application>
  <PresentationFormat>Экран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Презентация PowerPoint</vt:lpstr>
      <vt:lpstr>Презентация PowerPoint</vt:lpstr>
      <vt:lpstr>Математическая разминка</vt:lpstr>
      <vt:lpstr>   Устный счет </vt:lpstr>
      <vt:lpstr>Что общего?</vt:lpstr>
      <vt:lpstr>Презентация PowerPoint</vt:lpstr>
      <vt:lpstr>Разбираем способ решения</vt:lpstr>
      <vt:lpstr>Алгоритм решения биквадратного уравнения: </vt:lpstr>
      <vt:lpstr>Схема движения группы(передвигается только 1 ученик, сидящий за II-вариантом)</vt:lpstr>
      <vt:lpstr>Таблица исследования числа решений биквадратных уравнений</vt:lpstr>
      <vt:lpstr>Итоги…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Кабинет  12</cp:lastModifiedBy>
  <cp:revision>84</cp:revision>
  <dcterms:created xsi:type="dcterms:W3CDTF">2015-03-15T12:57:04Z</dcterms:created>
  <dcterms:modified xsi:type="dcterms:W3CDTF">2019-12-10T08:02:01Z</dcterms:modified>
</cp:coreProperties>
</file>