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7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3" r:id="rId28"/>
    <p:sldId id="288" r:id="rId29"/>
    <p:sldId id="290" r:id="rId30"/>
    <p:sldId id="297" r:id="rId31"/>
    <p:sldId id="298" r:id="rId32"/>
    <p:sldId id="305" r:id="rId33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24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2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2738" y="351231"/>
            <a:ext cx="687705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9003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9003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351" y="164338"/>
            <a:ext cx="7737297" cy="1659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99003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7575" y="1618234"/>
            <a:ext cx="4034790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9641" y="6663258"/>
            <a:ext cx="74739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spc="-5" dirty="0"/>
              <a:t>Essity</a:t>
            </a:r>
            <a:r>
              <a:rPr spc="-50" dirty="0"/>
              <a:t> </a:t>
            </a:r>
            <a:r>
              <a:rPr spc="-5" dirty="0"/>
              <a:t>Internal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5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28" y="1953105"/>
            <a:ext cx="3873542" cy="34978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399" cy="6032421"/>
          </a:xfrm>
        </p:spPr>
        <p:txBody>
          <a:bodyPr/>
          <a:lstStyle/>
          <a:p>
            <a:pPr algn="ctr"/>
            <a:r>
              <a:rPr lang="ru-RU" dirty="0" smtClean="0"/>
              <a:t>Презентация для детей младшей группы № 7 по лексической теме </a:t>
            </a:r>
            <a:br>
              <a:rPr lang="ru-RU" dirty="0" smtClean="0"/>
            </a:br>
            <a:r>
              <a:rPr lang="ru-RU" dirty="0" smtClean="0"/>
              <a:t>«Мой дом»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Подготовила воспитатель </a:t>
            </a:r>
            <a:br>
              <a:rPr lang="ru-RU" dirty="0" smtClean="0"/>
            </a:br>
            <a:r>
              <a:rPr lang="ru-RU" dirty="0" smtClean="0"/>
              <a:t>                                  ГБОУ Школы № 2072 </a:t>
            </a:r>
            <a:br>
              <a:rPr lang="ru-RU" dirty="0" smtClean="0"/>
            </a:br>
            <a:r>
              <a:rPr lang="ru-RU" dirty="0" smtClean="0"/>
              <a:t>                    Федорова Оксана Яковлевна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79" y="6581049"/>
            <a:ext cx="99373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5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351" y="164338"/>
            <a:ext cx="7737297" cy="10098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Calibri"/>
                <a:cs typeface="Calibri"/>
              </a:rPr>
              <a:t>Слесарь-</a:t>
            </a:r>
            <a:r>
              <a:rPr sz="4000" b="0" spc="-25" dirty="0">
                <a:latin typeface="Calibri"/>
                <a:cs typeface="Calibri"/>
              </a:rPr>
              <a:t> </a:t>
            </a:r>
            <a:r>
              <a:rPr sz="4000" b="0" spc="-15" dirty="0">
                <a:latin typeface="Calibri"/>
                <a:cs typeface="Calibri"/>
              </a:rPr>
              <a:t>сантехник</a:t>
            </a:r>
            <a:endParaRPr sz="4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400" b="0" spc="-15" dirty="0">
                <a:solidFill>
                  <a:schemeClr val="tx1"/>
                </a:solidFill>
                <a:latin typeface="Calibri"/>
                <a:cs typeface="Calibri"/>
              </a:rPr>
              <a:t>Устанавливает </a:t>
            </a:r>
            <a:r>
              <a:rPr sz="2400" b="0" spc="-20" dirty="0">
                <a:solidFill>
                  <a:schemeClr val="tx1"/>
                </a:solidFill>
                <a:latin typeface="Calibri"/>
                <a:cs typeface="Calibri"/>
              </a:rPr>
              <a:t>водопроводные </a:t>
            </a:r>
            <a:r>
              <a:rPr sz="2400" b="0" dirty="0">
                <a:solidFill>
                  <a:schemeClr val="tx1"/>
                </a:solidFill>
                <a:latin typeface="Calibri"/>
                <a:cs typeface="Calibri"/>
              </a:rPr>
              <a:t>и </a:t>
            </a:r>
            <a:r>
              <a:rPr sz="2400" b="0" spc="-5" dirty="0">
                <a:solidFill>
                  <a:schemeClr val="tx1"/>
                </a:solidFill>
                <a:latin typeface="Calibri"/>
                <a:cs typeface="Calibri"/>
              </a:rPr>
              <a:t>канализационные</a:t>
            </a:r>
            <a:r>
              <a:rPr sz="2400" b="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0" spc="-5" dirty="0">
                <a:solidFill>
                  <a:schemeClr val="tx1"/>
                </a:solidFill>
                <a:latin typeface="Calibri"/>
                <a:cs typeface="Calibri"/>
              </a:rPr>
              <a:t>трубы</a:t>
            </a:r>
            <a:endParaRPr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627" y="1571244"/>
            <a:ext cx="6921500" cy="501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673" y="600583"/>
            <a:ext cx="76155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Как </a:t>
            </a:r>
            <a:r>
              <a:rPr spc="-5" dirty="0"/>
              <a:t>со </a:t>
            </a:r>
            <a:r>
              <a:rPr spc="-10" dirty="0"/>
              <a:t>временем </a:t>
            </a:r>
            <a:r>
              <a:rPr spc="-5" dirty="0"/>
              <a:t>менялся </a:t>
            </a:r>
            <a:r>
              <a:rPr spc="-10" dirty="0"/>
              <a:t>дом</a:t>
            </a:r>
            <a:r>
              <a:rPr spc="75" dirty="0"/>
              <a:t> </a:t>
            </a:r>
            <a:r>
              <a:rPr spc="-5" dirty="0"/>
              <a:t>человека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49" y="1694434"/>
            <a:ext cx="15176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ПЕРВОБЫТНОЕ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ЖИЛИЩЕ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8822" y="3989323"/>
            <a:ext cx="2589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СОВРЕМЕННОЕ</a:t>
            </a:r>
            <a:r>
              <a:rPr sz="1800" b="1" spc="3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ЖИЛИЩЕ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5207" y="1969389"/>
            <a:ext cx="16440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ДОМ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ДЕРЕВНЕ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400" y="2362200"/>
            <a:ext cx="2670048" cy="1776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1883" y="4495800"/>
            <a:ext cx="2883407" cy="2048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55207" y="2452497"/>
            <a:ext cx="2389631" cy="1757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29640" y="670897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0462" y="466470"/>
            <a:ext cx="67214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5" dirty="0">
                <a:latin typeface="Georgia"/>
                <a:cs typeface="Georgia"/>
              </a:rPr>
              <a:t>МНОГОЭТАЖНЫЙ</a:t>
            </a:r>
            <a:r>
              <a:rPr sz="4400" b="0" spc="-65" dirty="0">
                <a:latin typeface="Georgia"/>
                <a:cs typeface="Georgia"/>
              </a:rPr>
              <a:t> </a:t>
            </a:r>
            <a:r>
              <a:rPr sz="4400" b="0" spc="-5" dirty="0">
                <a:latin typeface="Georgia"/>
                <a:cs typeface="Georgia"/>
              </a:rPr>
              <a:t>ДОМ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752599"/>
            <a:ext cx="3686555" cy="4367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tx1"/>
                </a:solidFill>
              </a:rPr>
              <a:t>Многоэтажный </a:t>
            </a:r>
            <a:r>
              <a:rPr spc="-10" dirty="0">
                <a:solidFill>
                  <a:schemeClr val="tx1"/>
                </a:solidFill>
              </a:rPr>
              <a:t>дом </a:t>
            </a:r>
            <a:r>
              <a:rPr dirty="0">
                <a:solidFill>
                  <a:schemeClr val="tx1"/>
                </a:solidFill>
              </a:rPr>
              <a:t>- </a:t>
            </a:r>
            <a:r>
              <a:rPr spc="-10" dirty="0">
                <a:solidFill>
                  <a:schemeClr val="tx1"/>
                </a:solidFill>
              </a:rPr>
              <a:t>это </a:t>
            </a:r>
            <a:r>
              <a:rPr spc="-20" dirty="0">
                <a:solidFill>
                  <a:schemeClr val="tx1"/>
                </a:solidFill>
              </a:rPr>
              <a:t>городское  </a:t>
            </a:r>
            <a:r>
              <a:rPr spc="-5" dirty="0">
                <a:solidFill>
                  <a:schemeClr val="tx1"/>
                </a:solidFill>
              </a:rPr>
              <a:t>жилище. </a:t>
            </a:r>
            <a:r>
              <a:rPr dirty="0">
                <a:solidFill>
                  <a:schemeClr val="tx1"/>
                </a:solidFill>
              </a:rPr>
              <a:t>В </a:t>
            </a:r>
            <a:r>
              <a:rPr spc="-5" dirty="0">
                <a:solidFill>
                  <a:schemeClr val="tx1"/>
                </a:solidFill>
              </a:rPr>
              <a:t>большом </a:t>
            </a:r>
            <a:r>
              <a:rPr spc="-20" dirty="0">
                <a:solidFill>
                  <a:schemeClr val="tx1"/>
                </a:solidFill>
              </a:rPr>
              <a:t>городе </a:t>
            </a:r>
            <a:r>
              <a:rPr spc="-10" dirty="0">
                <a:solidFill>
                  <a:schemeClr val="tx1"/>
                </a:solidFill>
              </a:rPr>
              <a:t>земельный  </a:t>
            </a:r>
            <a:r>
              <a:rPr spc="-5" dirty="0">
                <a:solidFill>
                  <a:schemeClr val="tx1"/>
                </a:solidFill>
              </a:rPr>
              <a:t>участок </a:t>
            </a:r>
            <a:r>
              <a:rPr spc="-20" dirty="0">
                <a:solidFill>
                  <a:schemeClr val="tx1"/>
                </a:solidFill>
              </a:rPr>
              <a:t>под </a:t>
            </a:r>
            <a:r>
              <a:rPr spc="-5" dirty="0">
                <a:solidFill>
                  <a:schemeClr val="tx1"/>
                </a:solidFill>
              </a:rPr>
              <a:t>застройку </a:t>
            </a:r>
            <a:r>
              <a:rPr spc="-10" dirty="0">
                <a:solidFill>
                  <a:schemeClr val="tx1"/>
                </a:solidFill>
              </a:rPr>
              <a:t>стоит дорого, </a:t>
            </a:r>
            <a:r>
              <a:rPr dirty="0">
                <a:solidFill>
                  <a:schemeClr val="tx1"/>
                </a:solidFill>
              </a:rPr>
              <a:t>и  </a:t>
            </a:r>
            <a:r>
              <a:rPr spc="-10" dirty="0">
                <a:solidFill>
                  <a:schemeClr val="tx1"/>
                </a:solidFill>
              </a:rPr>
              <a:t>чтобы </a:t>
            </a:r>
            <a:r>
              <a:rPr spc="-5" dirty="0">
                <a:solidFill>
                  <a:schemeClr val="tx1"/>
                </a:solidFill>
              </a:rPr>
              <a:t>сэкономить </a:t>
            </a:r>
            <a:r>
              <a:rPr spc="-10" dirty="0">
                <a:solidFill>
                  <a:schemeClr val="tx1"/>
                </a:solidFill>
              </a:rPr>
              <a:t>место, </a:t>
            </a:r>
            <a:r>
              <a:rPr spc="-15" dirty="0">
                <a:solidFill>
                  <a:schemeClr val="tx1"/>
                </a:solidFill>
              </a:rPr>
              <a:t>одну  </a:t>
            </a:r>
            <a:r>
              <a:rPr spc="-5" dirty="0">
                <a:solidFill>
                  <a:schemeClr val="tx1"/>
                </a:solidFill>
              </a:rPr>
              <a:t>квартиру стали размещать над </a:t>
            </a:r>
            <a:r>
              <a:rPr spc="-10" dirty="0">
                <a:solidFill>
                  <a:schemeClr val="tx1"/>
                </a:solidFill>
              </a:rPr>
              <a:t>другой.  </a:t>
            </a:r>
            <a:r>
              <a:rPr spc="-5" dirty="0">
                <a:solidFill>
                  <a:schemeClr val="tx1"/>
                </a:solidFill>
              </a:rPr>
              <a:t>Получились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этажи.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4727575" y="3538550"/>
            <a:ext cx="35267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37894" algn="l"/>
                <a:tab pos="2393315" algn="l"/>
              </a:tabLst>
            </a:pPr>
            <a:r>
              <a:rPr sz="1800" b="1" spc="-5" dirty="0">
                <a:latin typeface="Calibri"/>
                <a:cs typeface="Calibri"/>
              </a:rPr>
              <a:t>многих	</a:t>
            </a:r>
            <a:r>
              <a:rPr sz="1800" b="1" spc="-10" dirty="0">
                <a:latin typeface="Calibri"/>
                <a:cs typeface="Calibri"/>
              </a:rPr>
              <a:t>помещений.	</a:t>
            </a:r>
            <a:r>
              <a:rPr sz="1800" b="1" spc="-5" dirty="0">
                <a:latin typeface="Calibri"/>
                <a:cs typeface="Calibri"/>
              </a:rPr>
              <a:t>Во-первых</a:t>
            </a: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,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3589" y="3264534"/>
            <a:ext cx="36683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776730" algn="l"/>
                <a:tab pos="2437130" algn="l"/>
                <a:tab pos="3418204" algn="l"/>
              </a:tabLst>
            </a:pPr>
            <a:r>
              <a:rPr sz="1800" b="1" dirty="0">
                <a:latin typeface="Calibri"/>
                <a:cs typeface="Calibri"/>
              </a:rPr>
              <a:t>Мно</a:t>
            </a:r>
            <a:r>
              <a:rPr sz="1800" b="1" spc="-15" dirty="0">
                <a:latin typeface="Calibri"/>
                <a:cs typeface="Calibri"/>
              </a:rPr>
              <a:t>г</a:t>
            </a:r>
            <a:r>
              <a:rPr sz="1800" b="1" dirty="0">
                <a:latin typeface="Calibri"/>
                <a:cs typeface="Calibri"/>
              </a:rPr>
              <a:t>оэ</a:t>
            </a:r>
            <a:r>
              <a:rPr sz="1800" b="1" spc="-1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а</a:t>
            </a:r>
            <a:r>
              <a:rPr sz="1800" b="1" spc="-10" dirty="0">
                <a:latin typeface="Calibri"/>
                <a:cs typeface="Calibri"/>
              </a:rPr>
              <a:t>ж</a:t>
            </a:r>
            <a:r>
              <a:rPr sz="1800" b="1" spc="-5" dirty="0">
                <a:latin typeface="Calibri"/>
                <a:cs typeface="Calibri"/>
              </a:rPr>
              <a:t>н</a:t>
            </a:r>
            <a:r>
              <a:rPr sz="1800" b="1" dirty="0">
                <a:latin typeface="Calibri"/>
                <a:cs typeface="Calibri"/>
              </a:rPr>
              <a:t>ый	</a:t>
            </a:r>
            <a:r>
              <a:rPr sz="1800" b="1" spc="-20" dirty="0">
                <a:latin typeface="Calibri"/>
                <a:cs typeface="Calibri"/>
              </a:rPr>
              <a:t>д</a:t>
            </a:r>
            <a:r>
              <a:rPr sz="1800" b="1" dirty="0">
                <a:latin typeface="Calibri"/>
                <a:cs typeface="Calibri"/>
              </a:rPr>
              <a:t>ом	</a:t>
            </a:r>
            <a:r>
              <a:rPr sz="1800" b="1" spc="-5" dirty="0">
                <a:latin typeface="Calibri"/>
                <a:cs typeface="Calibri"/>
              </a:rPr>
              <a:t>сос</a:t>
            </a:r>
            <a:r>
              <a:rPr sz="1800" b="1" spc="-25" dirty="0">
                <a:latin typeface="Calibri"/>
                <a:cs typeface="Calibri"/>
              </a:rPr>
              <a:t>т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ит	</a:t>
            </a:r>
            <a:r>
              <a:rPr sz="1800" b="1" spc="-10" dirty="0">
                <a:latin typeface="Calibri"/>
                <a:cs typeface="Calibri"/>
              </a:rPr>
              <a:t>из</a:t>
            </a:r>
            <a:endParaRPr sz="18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э</a:t>
            </a:r>
            <a:r>
              <a:rPr sz="1800" b="1" spc="-3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о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7575" y="3813429"/>
            <a:ext cx="4034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отдельные </a:t>
            </a:r>
            <a:r>
              <a:rPr sz="1800" b="1" spc="-5" dirty="0">
                <a:latin typeface="Calibri"/>
                <a:cs typeface="Calibri"/>
              </a:rPr>
              <a:t>квартиры, </a:t>
            </a:r>
            <a:r>
              <a:rPr sz="1800" b="1" dirty="0">
                <a:latin typeface="Calibri"/>
                <a:cs typeface="Calibri"/>
              </a:rPr>
              <a:t>в </a:t>
            </a:r>
            <a:r>
              <a:rPr sz="1800" b="1" spc="-15" dirty="0">
                <a:latin typeface="Calibri"/>
                <a:cs typeface="Calibri"/>
              </a:rPr>
              <a:t>которых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живут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7575" y="4087748"/>
            <a:ext cx="2707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9330" algn="l"/>
                <a:tab pos="2385695" algn="l"/>
              </a:tabLst>
            </a:pPr>
            <a:r>
              <a:rPr sz="1800" b="1" spc="-10" dirty="0">
                <a:latin typeface="Calibri"/>
                <a:cs typeface="Calibri"/>
              </a:rPr>
              <a:t>се</a:t>
            </a:r>
            <a:r>
              <a:rPr sz="1800" b="1" spc="-5" dirty="0">
                <a:latin typeface="Calibri"/>
                <a:cs typeface="Calibri"/>
              </a:rPr>
              <a:t>мь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dirty="0">
                <a:latin typeface="Calibri"/>
                <a:cs typeface="Calibri"/>
              </a:rPr>
              <a:t>.	</a:t>
            </a:r>
            <a:r>
              <a:rPr sz="1800" b="1" spc="-5" dirty="0">
                <a:latin typeface="Calibri"/>
                <a:cs typeface="Calibri"/>
              </a:rPr>
              <a:t>В</a:t>
            </a:r>
            <a:r>
              <a:rPr sz="1800" b="1" dirty="0">
                <a:latin typeface="Calibri"/>
                <a:cs typeface="Calibri"/>
              </a:rPr>
              <a:t>о-в</a:t>
            </a:r>
            <a:r>
              <a:rPr sz="1800" b="1" spc="-35" dirty="0">
                <a:latin typeface="Calibri"/>
                <a:cs typeface="Calibri"/>
              </a:rPr>
              <a:t>т</a:t>
            </a:r>
            <a:r>
              <a:rPr sz="1800" b="1" spc="-10" dirty="0">
                <a:latin typeface="Calibri"/>
                <a:cs typeface="Calibri"/>
              </a:rPr>
              <a:t>о</a:t>
            </a:r>
            <a:r>
              <a:rPr sz="1800" b="1" dirty="0">
                <a:latin typeface="Calibri"/>
                <a:cs typeface="Calibri"/>
              </a:rPr>
              <a:t>рых,	</a:t>
            </a:r>
            <a:r>
              <a:rPr sz="1800" b="1" spc="-10" dirty="0">
                <a:latin typeface="Calibri"/>
                <a:cs typeface="Calibri"/>
              </a:rPr>
              <a:t>э</a:t>
            </a:r>
            <a:r>
              <a:rPr sz="1800" b="1" spc="-20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о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7575" y="4362069"/>
            <a:ext cx="2390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7510" algn="l"/>
              </a:tabLst>
            </a:pPr>
            <a:r>
              <a:rPr sz="1800" b="1" spc="-40" dirty="0">
                <a:latin typeface="Calibri"/>
                <a:cs typeface="Calibri"/>
              </a:rPr>
              <a:t>к</a:t>
            </a:r>
            <a:r>
              <a:rPr sz="1800" b="1" dirty="0">
                <a:latin typeface="Calibri"/>
                <a:cs typeface="Calibri"/>
              </a:rPr>
              <a:t>ори</a:t>
            </a:r>
            <a:r>
              <a:rPr sz="1800" b="1" spc="-25" dirty="0">
                <a:latin typeface="Calibri"/>
                <a:cs typeface="Calibri"/>
              </a:rPr>
              <a:t>д</a:t>
            </a:r>
            <a:r>
              <a:rPr sz="1800" b="1" dirty="0">
                <a:latin typeface="Calibri"/>
                <a:cs typeface="Calibri"/>
              </a:rPr>
              <a:t>о</a:t>
            </a:r>
            <a:r>
              <a:rPr sz="1800" b="1" spc="5" dirty="0">
                <a:latin typeface="Calibri"/>
                <a:cs typeface="Calibri"/>
              </a:rPr>
              <a:t>р</a:t>
            </a:r>
            <a:r>
              <a:rPr sz="1800" b="1" spc="-10" dirty="0">
                <a:latin typeface="Calibri"/>
                <a:cs typeface="Calibri"/>
              </a:rPr>
              <a:t>ы</a:t>
            </a:r>
            <a:r>
              <a:rPr sz="1800" b="1" dirty="0">
                <a:latin typeface="Calibri"/>
                <a:cs typeface="Calibri"/>
              </a:rPr>
              <a:t>,	л</a:t>
            </a:r>
            <a:r>
              <a:rPr sz="1800" b="1" spc="5" dirty="0">
                <a:latin typeface="Calibri"/>
                <a:cs typeface="Calibri"/>
              </a:rPr>
              <a:t>и</a:t>
            </a:r>
            <a:r>
              <a:rPr sz="1800" b="1" spc="-30" dirty="0">
                <a:latin typeface="Calibri"/>
                <a:cs typeface="Calibri"/>
              </a:rPr>
              <a:t>ф</a:t>
            </a:r>
            <a:r>
              <a:rPr sz="1800" b="1" spc="-5" dirty="0">
                <a:latin typeface="Calibri"/>
                <a:cs typeface="Calibri"/>
              </a:rPr>
              <a:t>т</a:t>
            </a:r>
            <a:r>
              <a:rPr sz="1800" b="1" dirty="0">
                <a:latin typeface="Calibri"/>
                <a:cs typeface="Calibri"/>
              </a:rPr>
              <a:t>ы,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2578" y="4087748"/>
            <a:ext cx="1088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л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spc="-5" dirty="0">
                <a:latin typeface="Calibri"/>
                <a:cs typeface="Calibri"/>
              </a:rPr>
              <a:t>стн</a:t>
            </a:r>
            <a:r>
              <a:rPr sz="1800" b="1" dirty="0">
                <a:latin typeface="Calibri"/>
                <a:cs typeface="Calibri"/>
              </a:rPr>
              <a:t>иц</a:t>
            </a:r>
            <a:r>
              <a:rPr sz="1800" b="1" spc="-15" dirty="0">
                <a:latin typeface="Calibri"/>
                <a:cs typeface="Calibri"/>
              </a:rPr>
              <a:t>ы</a:t>
            </a:r>
            <a:r>
              <a:rPr sz="1800" b="1" dirty="0">
                <a:latin typeface="Calibri"/>
                <a:cs typeface="Calibri"/>
              </a:rPr>
              <a:t>,  </a:t>
            </a:r>
            <a:r>
              <a:rPr sz="1800" b="1" spc="-5" dirty="0">
                <a:latin typeface="Calibri"/>
                <a:cs typeface="Calibri"/>
              </a:rPr>
              <a:t>п</a:t>
            </a:r>
            <a:r>
              <a:rPr sz="1800" b="1" spc="-50" dirty="0">
                <a:latin typeface="Calibri"/>
                <a:cs typeface="Calibri"/>
              </a:rPr>
              <a:t>о</a:t>
            </a:r>
            <a:r>
              <a:rPr sz="1800" b="1" spc="-40" dirty="0">
                <a:latin typeface="Calibri"/>
                <a:cs typeface="Calibri"/>
              </a:rPr>
              <a:t>д</a:t>
            </a:r>
            <a:r>
              <a:rPr sz="1800" b="1" spc="-5" dirty="0">
                <a:latin typeface="Calibri"/>
                <a:cs typeface="Calibri"/>
              </a:rPr>
              <a:t>ъ</a:t>
            </a:r>
            <a:r>
              <a:rPr sz="1800" b="1" spc="5" dirty="0">
                <a:latin typeface="Calibri"/>
                <a:cs typeface="Calibri"/>
              </a:rPr>
              <a:t>е</a:t>
            </a:r>
            <a:r>
              <a:rPr sz="1800" b="1" spc="-15" dirty="0">
                <a:latin typeface="Calibri"/>
                <a:cs typeface="Calibri"/>
              </a:rPr>
              <a:t>з</a:t>
            </a:r>
            <a:r>
              <a:rPr sz="1800" b="1" spc="-5" dirty="0">
                <a:latin typeface="Calibri"/>
                <a:cs typeface="Calibri"/>
              </a:rPr>
              <a:t>ды,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7575" y="4636389"/>
            <a:ext cx="4034154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которыми пользуются </a:t>
            </a:r>
            <a:r>
              <a:rPr sz="1800" b="1" spc="-5" dirty="0">
                <a:latin typeface="Calibri"/>
                <a:cs typeface="Calibri"/>
              </a:rPr>
              <a:t>все жильцы. </a:t>
            </a:r>
            <a:r>
              <a:rPr sz="1800" b="1" dirty="0">
                <a:latin typeface="Calibri"/>
                <a:cs typeface="Calibri"/>
              </a:rPr>
              <a:t>А в  </a:t>
            </a:r>
            <a:r>
              <a:rPr sz="1800" b="1" spc="-5" dirty="0">
                <a:latin typeface="Calibri"/>
                <a:cs typeface="Calibri"/>
              </a:rPr>
              <a:t>третьих, </a:t>
            </a:r>
            <a:r>
              <a:rPr sz="1800" b="1" spc="-15" dirty="0">
                <a:latin typeface="Calibri"/>
                <a:cs typeface="Calibri"/>
              </a:rPr>
              <a:t>это </a:t>
            </a:r>
            <a:r>
              <a:rPr sz="1800" b="1" spc="-5" dirty="0">
                <a:latin typeface="Calibri"/>
                <a:cs typeface="Calibri"/>
              </a:rPr>
              <a:t>специальные </a:t>
            </a:r>
            <a:r>
              <a:rPr sz="1800" b="1" spc="-10" dirty="0">
                <a:latin typeface="Calibri"/>
                <a:cs typeface="Calibri"/>
              </a:rPr>
              <a:t>помещения </a:t>
            </a:r>
            <a:r>
              <a:rPr sz="1800" b="1" dirty="0">
                <a:latin typeface="Calibri"/>
                <a:cs typeface="Calibri"/>
              </a:rPr>
              <a:t>-  </a:t>
            </a:r>
            <a:r>
              <a:rPr sz="1800" b="1" spc="-10" dirty="0">
                <a:latin typeface="Calibri"/>
                <a:cs typeface="Calibri"/>
              </a:rPr>
              <a:t>подвалы </a:t>
            </a:r>
            <a:r>
              <a:rPr sz="1800" b="1" dirty="0">
                <a:latin typeface="Calibri"/>
                <a:cs typeface="Calibri"/>
              </a:rPr>
              <a:t>и </a:t>
            </a:r>
            <a:r>
              <a:rPr sz="1800" b="1" spc="-10" dirty="0">
                <a:latin typeface="Calibri"/>
                <a:cs typeface="Calibri"/>
              </a:rPr>
              <a:t>чердаки, </a:t>
            </a:r>
            <a:r>
              <a:rPr sz="1800" b="1" dirty="0">
                <a:latin typeface="Calibri"/>
                <a:cs typeface="Calibri"/>
              </a:rPr>
              <a:t>- </a:t>
            </a:r>
            <a:r>
              <a:rPr sz="1800" b="1" spc="-40" dirty="0">
                <a:latin typeface="Calibri"/>
                <a:cs typeface="Calibri"/>
              </a:rPr>
              <a:t>где </a:t>
            </a:r>
            <a:r>
              <a:rPr sz="1800" b="1" spc="-15" dirty="0">
                <a:latin typeface="Calibri"/>
                <a:cs typeface="Calibri"/>
              </a:rPr>
              <a:t>расположены  </a:t>
            </a:r>
            <a:r>
              <a:rPr sz="1800" b="1" spc="-10" dirty="0">
                <a:latin typeface="Calibri"/>
                <a:cs typeface="Calibri"/>
              </a:rPr>
              <a:t>системы </a:t>
            </a:r>
            <a:r>
              <a:rPr sz="1800" b="1" spc="-5" dirty="0">
                <a:latin typeface="Calibri"/>
                <a:cs typeface="Calibri"/>
              </a:rPr>
              <a:t>жизнеобеспечения дома </a:t>
            </a:r>
            <a:r>
              <a:rPr sz="1800" b="1" dirty="0">
                <a:latin typeface="Calibri"/>
                <a:cs typeface="Calibri"/>
              </a:rPr>
              <a:t>и  </a:t>
            </a:r>
            <a:r>
              <a:rPr sz="1800" b="1" spc="-20" dirty="0">
                <a:latin typeface="Calibri"/>
                <a:cs typeface="Calibri"/>
              </a:rPr>
              <a:t>входить туда </a:t>
            </a:r>
            <a:r>
              <a:rPr sz="1800" b="1" dirty="0">
                <a:latin typeface="Calibri"/>
                <a:cs typeface="Calibri"/>
              </a:rPr>
              <a:t>могут </a:t>
            </a:r>
            <a:r>
              <a:rPr sz="1800" b="1" spc="-20" dirty="0">
                <a:latin typeface="Calibri"/>
                <a:cs typeface="Calibri"/>
              </a:rPr>
              <a:t>только </a:t>
            </a:r>
            <a:r>
              <a:rPr sz="1800" b="1" spc="-5" dirty="0">
                <a:latin typeface="Calibri"/>
                <a:cs typeface="Calibri"/>
              </a:rPr>
              <a:t>специальные  </a:t>
            </a:r>
            <a:r>
              <a:rPr sz="1800" b="1" dirty="0">
                <a:latin typeface="Calibri"/>
                <a:cs typeface="Calibri"/>
              </a:rPr>
              <a:t>рабочие.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234" y="278638"/>
            <a:ext cx="73221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800000"/>
                </a:solidFill>
                <a:latin typeface="Calibri"/>
                <a:cs typeface="Calibri"/>
              </a:rPr>
              <a:t>Из </a:t>
            </a:r>
            <a:r>
              <a:rPr sz="3600" spc="-15" dirty="0">
                <a:solidFill>
                  <a:srgbClr val="800000"/>
                </a:solidFill>
                <a:latin typeface="Calibri"/>
                <a:cs typeface="Calibri"/>
              </a:rPr>
              <a:t>чего </a:t>
            </a:r>
            <a:r>
              <a:rPr sz="3600" spc="-5" dirty="0">
                <a:solidFill>
                  <a:srgbClr val="800000"/>
                </a:solidFill>
                <a:latin typeface="Calibri"/>
                <a:cs typeface="Calibri"/>
              </a:rPr>
              <a:t>строится </a:t>
            </a:r>
            <a:r>
              <a:rPr sz="3600" spc="-10" dirty="0">
                <a:solidFill>
                  <a:srgbClr val="800000"/>
                </a:solidFill>
                <a:latin typeface="Calibri"/>
                <a:cs typeface="Calibri"/>
              </a:rPr>
              <a:t>многоэтажный</a:t>
            </a:r>
            <a:r>
              <a:rPr sz="3600" spc="-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800000"/>
                </a:solidFill>
                <a:latin typeface="Calibri"/>
                <a:cs typeface="Calibri"/>
              </a:rPr>
              <a:t>дом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0600" y="1066800"/>
            <a:ext cx="3276600" cy="518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7575" y="1159509"/>
            <a:ext cx="328041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76225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Многоэтажные </a:t>
            </a: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дома</a:t>
            </a:r>
            <a:r>
              <a:rPr sz="2000" b="1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часто  строят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из кирпича. </a:t>
            </a:r>
            <a:r>
              <a:rPr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Если</a:t>
            </a:r>
            <a:r>
              <a:rPr sz="2000" b="1" spc="-114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в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доме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больше пяти </a:t>
            </a:r>
            <a:r>
              <a:rPr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этажей, </a:t>
            </a: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то  дом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считается</a:t>
            </a:r>
            <a:r>
              <a:rPr sz="20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высотным.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12700" marR="71755">
              <a:lnSpc>
                <a:spcPct val="100000"/>
              </a:lnSpc>
            </a:pP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Для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строительства</a:t>
            </a:r>
            <a:r>
              <a:rPr sz="2000" b="1" spc="-1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высотных 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домов</a:t>
            </a:r>
            <a:r>
              <a:rPr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используют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железобетон.</a:t>
            </a:r>
            <a:r>
              <a:rPr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Это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marL="12700" marR="50165">
              <a:lnSpc>
                <a:spcPct val="100000"/>
              </a:lnSpc>
            </a:pP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строительный </a:t>
            </a: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материал,  который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состоит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из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цемента,  перемешанного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 </a:t>
            </a:r>
            <a:r>
              <a:rPr sz="2000" b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водой,  </a:t>
            </a: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песком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и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мелкими камнями  </a:t>
            </a:r>
            <a:r>
              <a:rPr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и металлическими 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стальными стержнями. Они  образуют </a:t>
            </a:r>
            <a:r>
              <a:rPr sz="20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«скелет»</a:t>
            </a:r>
            <a:r>
              <a:rPr sz="2000" b="1" spc="-8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будущего  </a:t>
            </a:r>
            <a:r>
              <a:rPr sz="20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дома.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6686" y="86055"/>
            <a:ext cx="77038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100" marR="5080" indent="-788035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Многоэтажный </a:t>
            </a:r>
            <a:r>
              <a:rPr sz="4000" spc="-5" dirty="0"/>
              <a:t>дом </a:t>
            </a:r>
            <a:r>
              <a:rPr sz="4000" spc="-10" dirty="0"/>
              <a:t>состоит  </a:t>
            </a:r>
            <a:r>
              <a:rPr sz="4000" spc="-5" dirty="0"/>
              <a:t>из отдельных</a:t>
            </a:r>
            <a:r>
              <a:rPr sz="4000" spc="-10" dirty="0"/>
              <a:t> квартир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533400" y="1752600"/>
            <a:ext cx="36576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5028" y="1769110"/>
            <a:ext cx="291846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Многоэтажный </a:t>
            </a:r>
            <a:r>
              <a:rPr sz="2000" b="1" spc="-10" dirty="0">
                <a:latin typeface="Calibri"/>
                <a:cs typeface="Calibri"/>
              </a:rPr>
              <a:t>дом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-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очень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сложная</a:t>
            </a:r>
            <a:endParaRPr sz="2000" dirty="0">
              <a:latin typeface="Calibri"/>
              <a:cs typeface="Calibri"/>
            </a:endParaRPr>
          </a:p>
          <a:p>
            <a:pPr marL="12700" marR="64769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конструкция. Чтобы  </a:t>
            </a:r>
            <a:r>
              <a:rPr sz="2000" b="1" spc="-10" dirty="0">
                <a:latin typeface="Calibri"/>
                <a:cs typeface="Calibri"/>
              </a:rPr>
              <a:t>подниматься </a:t>
            </a:r>
            <a:r>
              <a:rPr sz="2000" b="1" spc="-5" dirty="0">
                <a:latin typeface="Calibri"/>
                <a:cs typeface="Calibri"/>
              </a:rPr>
              <a:t>на верхние  этажи, нужна </a:t>
            </a:r>
            <a:r>
              <a:rPr sz="2000" b="1" dirty="0">
                <a:latin typeface="Calibri"/>
                <a:cs typeface="Calibri"/>
              </a:rPr>
              <a:t>лестница.</a:t>
            </a:r>
            <a:r>
              <a:rPr sz="2000" b="1" spc="-10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  </a:t>
            </a:r>
            <a:r>
              <a:rPr sz="2000" b="1" spc="-5" dirty="0">
                <a:latin typeface="Calibri"/>
                <a:cs typeface="Calibri"/>
              </a:rPr>
              <a:t>современных </a:t>
            </a:r>
            <a:r>
              <a:rPr sz="2000" b="1" spc="-10" dirty="0">
                <a:latin typeface="Calibri"/>
                <a:cs typeface="Calibri"/>
              </a:rPr>
              <a:t>домах </a:t>
            </a:r>
            <a:r>
              <a:rPr sz="2000" b="1" spc="-5" dirty="0">
                <a:latin typeface="Calibri"/>
                <a:cs typeface="Calibri"/>
              </a:rPr>
              <a:t>есть  еще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лифты.</a:t>
            </a:r>
            <a:endParaRPr sz="2000" dirty="0">
              <a:latin typeface="Calibri"/>
              <a:cs typeface="Calibri"/>
            </a:endParaRPr>
          </a:p>
          <a:p>
            <a:pPr marL="12700" marR="5080" indent="1143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Кроме лестницы и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лифта  </a:t>
            </a:r>
            <a:r>
              <a:rPr sz="2000" b="1" dirty="0">
                <a:latin typeface="Calibri"/>
                <a:cs typeface="Calibri"/>
              </a:rPr>
              <a:t>в </a:t>
            </a:r>
            <a:r>
              <a:rPr sz="2000" b="1" spc="-5" dirty="0">
                <a:latin typeface="Calibri"/>
                <a:cs typeface="Calibri"/>
              </a:rPr>
              <a:t>многоэтажном </a:t>
            </a:r>
            <a:r>
              <a:rPr sz="2000" b="1" spc="-10" dirty="0">
                <a:latin typeface="Calibri"/>
                <a:cs typeface="Calibri"/>
              </a:rPr>
              <a:t>доме  </a:t>
            </a:r>
            <a:r>
              <a:rPr sz="2000" b="1" spc="-5" dirty="0">
                <a:latin typeface="Calibri"/>
                <a:cs typeface="Calibri"/>
              </a:rPr>
              <a:t>есть</a:t>
            </a:r>
            <a:r>
              <a:rPr sz="2000" b="1" spc="-10" dirty="0">
                <a:latin typeface="Calibri"/>
                <a:cs typeface="Calibri"/>
              </a:rPr>
              <a:t> инженерные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«коммуникации»: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водопровод,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канализация,</a:t>
            </a:r>
            <a:endParaRPr sz="2000" dirty="0">
              <a:latin typeface="Calibri"/>
              <a:cs typeface="Calibri"/>
            </a:endParaRPr>
          </a:p>
          <a:p>
            <a:pPr marL="12700" marR="36703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электрические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кабели,  </a:t>
            </a:r>
            <a:r>
              <a:rPr sz="2000" b="1" spc="-5" dirty="0">
                <a:latin typeface="Calibri"/>
                <a:cs typeface="Calibri"/>
              </a:rPr>
              <a:t>телефон,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вентиляция.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114800" y="1752600"/>
            <a:ext cx="4495800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3351" y="164338"/>
            <a:ext cx="7737297" cy="1500666"/>
          </a:xfrm>
          <a:prstGeom prst="rect">
            <a:avLst/>
          </a:prstGeom>
        </p:spPr>
        <p:txBody>
          <a:bodyPr vert="horz" wrap="square" lIns="0" tIns="145033" rIns="0" bIns="0" rtlCol="0">
            <a:spAutoFit/>
          </a:bodyPr>
          <a:lstStyle/>
          <a:p>
            <a:pPr marL="1239520" marR="5080" indent="-47244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92465F"/>
                </a:solidFill>
              </a:rPr>
              <a:t>Квартира состоит</a:t>
            </a:r>
            <a:r>
              <a:rPr sz="4400" spc="-90" dirty="0">
                <a:solidFill>
                  <a:srgbClr val="92465F"/>
                </a:solidFill>
              </a:rPr>
              <a:t> </a:t>
            </a:r>
            <a:r>
              <a:rPr sz="4400" spc="-5" dirty="0">
                <a:solidFill>
                  <a:srgbClr val="92465F"/>
                </a:solidFill>
              </a:rPr>
              <a:t>из  </a:t>
            </a:r>
            <a:r>
              <a:rPr sz="4400" dirty="0">
                <a:solidFill>
                  <a:srgbClr val="92465F"/>
                </a:solidFill>
              </a:rPr>
              <a:t>отдельных</a:t>
            </a:r>
            <a:r>
              <a:rPr sz="4400" spc="-65" dirty="0">
                <a:solidFill>
                  <a:srgbClr val="92465F"/>
                </a:solidFill>
              </a:rPr>
              <a:t> </a:t>
            </a:r>
            <a:r>
              <a:rPr sz="4400" spc="-5" dirty="0"/>
              <a:t>комнат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2083434"/>
            <a:ext cx="2518410" cy="3653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ПРИХОЖАЯ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  <a:p>
            <a:pPr marL="698500" marR="608330" indent="-228600">
              <a:lnSpc>
                <a:spcPct val="194400"/>
              </a:lnSpc>
              <a:spcBef>
                <a:spcPts val="600"/>
              </a:spcBef>
            </a:pPr>
            <a:r>
              <a:rPr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ГОСТ</a:t>
            </a: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ИНАЯ  КУХНЯ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  <a:p>
            <a:pPr marL="546100" marR="749300" indent="-76200">
              <a:lnSpc>
                <a:spcPts val="4800"/>
              </a:lnSpc>
            </a:pP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СПАЛЬНЯ  </a:t>
            </a:r>
            <a:r>
              <a:rPr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ДЕТСКАЯ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ВАННАЯ</a:t>
            </a:r>
            <a:r>
              <a:rPr sz="1800" b="1" spc="-6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 </a:t>
            </a: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КОМНАТА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  <a:p>
            <a:pPr marL="698500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  <a:cs typeface="Georgia"/>
              </a:rPr>
              <a:t>ТУАЛЕТ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5876" y="208915"/>
            <a:ext cx="3493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92465F"/>
                </a:solidFill>
              </a:rPr>
              <a:t>ПРИХОЖАЯ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5628" y="1692910"/>
            <a:ext cx="2347595" cy="3684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Здесь начало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всех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квартир.</a:t>
            </a:r>
            <a:endParaRPr sz="2000">
              <a:latin typeface="Calibri"/>
              <a:cs typeface="Calibri"/>
            </a:endParaRPr>
          </a:p>
          <a:p>
            <a:pPr marL="12700" marR="403225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Домофон </a:t>
            </a:r>
            <a:r>
              <a:rPr sz="2000" b="1" spc="-10" dirty="0">
                <a:latin typeface="Calibri"/>
                <a:cs typeface="Calibri"/>
              </a:rPr>
              <a:t>здесь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  </a:t>
            </a:r>
            <a:r>
              <a:rPr sz="2000" b="1" spc="-5" dirty="0">
                <a:latin typeface="Calibri"/>
                <a:cs typeface="Calibri"/>
              </a:rPr>
              <a:t>командир.</a:t>
            </a:r>
            <a:endParaRPr sz="2000">
              <a:latin typeface="Calibri"/>
              <a:cs typeface="Calibri"/>
            </a:endParaRPr>
          </a:p>
          <a:p>
            <a:pPr marL="12700" marR="69215">
              <a:lnSpc>
                <a:spcPct val="100000"/>
              </a:lnSpc>
            </a:pPr>
            <a:r>
              <a:rPr sz="2000" b="1" spc="-10" dirty="0">
                <a:latin typeface="Calibri"/>
                <a:cs typeface="Calibri"/>
              </a:rPr>
              <a:t>Снизу </a:t>
            </a:r>
            <a:r>
              <a:rPr sz="2000" b="1" dirty="0">
                <a:latin typeface="Calibri"/>
                <a:cs typeface="Calibri"/>
              </a:rPr>
              <a:t>– </a:t>
            </a:r>
            <a:r>
              <a:rPr sz="2000" b="1" spc="-10" dirty="0">
                <a:latin typeface="Calibri"/>
                <a:cs typeface="Calibri"/>
              </a:rPr>
              <a:t>полочка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для  тапок,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latin typeface="Calibri"/>
                <a:cs typeface="Calibri"/>
              </a:rPr>
              <a:t>Сверху </a:t>
            </a:r>
            <a:r>
              <a:rPr sz="2000" b="1" dirty="0">
                <a:latin typeface="Calibri"/>
                <a:cs typeface="Calibri"/>
              </a:rPr>
              <a:t>- для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зонтов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шляпок.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Шкаф для </a:t>
            </a:r>
            <a:r>
              <a:rPr sz="2000" b="1" dirty="0">
                <a:latin typeface="Calibri"/>
                <a:cs typeface="Calibri"/>
              </a:rPr>
              <a:t>вешалок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  </a:t>
            </a:r>
            <a:r>
              <a:rPr sz="2000" b="1" spc="-30" dirty="0">
                <a:latin typeface="Calibri"/>
                <a:cs typeface="Calibri"/>
              </a:rPr>
              <a:t>углу,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Мягкий коврик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на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latin typeface="Calibri"/>
                <a:cs typeface="Calibri"/>
              </a:rPr>
              <a:t>полу.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9200" y="1524000"/>
            <a:ext cx="4172712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9514" y="208915"/>
            <a:ext cx="3204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92465F"/>
                </a:solidFill>
              </a:rPr>
              <a:t>ГОСТИНАЯ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9428" y="1692910"/>
            <a:ext cx="246189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Мы </a:t>
            </a:r>
            <a:r>
              <a:rPr sz="2000" b="1" spc="-10" dirty="0">
                <a:latin typeface="Calibri"/>
                <a:cs typeface="Calibri"/>
              </a:rPr>
              <a:t>проводим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вечер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длинный</a:t>
            </a:r>
            <a:endParaRPr sz="2000">
              <a:latin typeface="Calibri"/>
              <a:cs typeface="Calibri"/>
            </a:endParaRPr>
          </a:p>
          <a:p>
            <a:pPr marL="12700" marR="33401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В </a:t>
            </a:r>
            <a:r>
              <a:rPr sz="2000" b="1" spc="-5" dirty="0">
                <a:latin typeface="Calibri"/>
                <a:cs typeface="Calibri"/>
              </a:rPr>
              <a:t>общей </a:t>
            </a:r>
            <a:r>
              <a:rPr sz="2000" b="1" spc="-10" dirty="0">
                <a:latin typeface="Calibri"/>
                <a:cs typeface="Calibri"/>
              </a:rPr>
              <a:t>комнате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  гостиной.</a:t>
            </a:r>
            <a:endParaRPr sz="2000">
              <a:latin typeface="Calibri"/>
              <a:cs typeface="Calibri"/>
            </a:endParaRPr>
          </a:p>
          <a:p>
            <a:pPr marL="12700" marR="273685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Всей </a:t>
            </a:r>
            <a:r>
              <a:rPr sz="2000" b="1" spc="-5" dirty="0">
                <a:latin typeface="Calibri"/>
                <a:cs typeface="Calibri"/>
              </a:rPr>
              <a:t>семье уютно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  </a:t>
            </a:r>
            <a:r>
              <a:rPr sz="2000" b="1" spc="-5" dirty="0">
                <a:latin typeface="Calibri"/>
                <a:cs typeface="Calibri"/>
              </a:rPr>
              <a:t>ней: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20" dirty="0">
                <a:latin typeface="Calibri"/>
                <a:cs typeface="Calibri"/>
              </a:rPr>
              <a:t>Кто </a:t>
            </a:r>
            <a:r>
              <a:rPr sz="2000" b="1" dirty="0">
                <a:latin typeface="Calibri"/>
                <a:cs typeface="Calibri"/>
              </a:rPr>
              <a:t>– с </a:t>
            </a:r>
            <a:r>
              <a:rPr sz="2000" b="1" spc="-5" dirty="0">
                <a:latin typeface="Calibri"/>
                <a:cs typeface="Calibri"/>
              </a:rPr>
              <a:t>вязаньем,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кто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с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газетой..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еще </a:t>
            </a:r>
            <a:r>
              <a:rPr sz="2000" b="1" dirty="0">
                <a:latin typeface="Calibri"/>
                <a:cs typeface="Calibri"/>
              </a:rPr>
              <a:t>в гостиной</a:t>
            </a:r>
            <a:r>
              <a:rPr sz="2000" b="1" spc="-1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этой  </a:t>
            </a:r>
            <a:r>
              <a:rPr sz="2000" b="1" spc="-5" dirty="0">
                <a:latin typeface="Calibri"/>
                <a:cs typeface="Calibri"/>
              </a:rPr>
              <a:t>Принимаем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мы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гостей!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990600"/>
            <a:ext cx="5562600" cy="4949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4917" y="208915"/>
            <a:ext cx="207581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92465F"/>
                </a:solidFill>
              </a:rPr>
              <a:t>КУХНЯ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51828" y="2074291"/>
            <a:ext cx="211074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В кухне </a:t>
            </a:r>
            <a:r>
              <a:rPr sz="2000" b="1" spc="-15" dirty="0">
                <a:latin typeface="Calibri"/>
                <a:cs typeface="Calibri"/>
              </a:rPr>
              <a:t>повсюду  </a:t>
            </a:r>
            <a:r>
              <a:rPr sz="2000" b="1" dirty="0">
                <a:latin typeface="Calibri"/>
                <a:cs typeface="Calibri"/>
              </a:rPr>
              <a:t>Мы видим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посуду:</a:t>
            </a:r>
            <a:endParaRPr sz="2000">
              <a:latin typeface="Calibri"/>
              <a:cs typeface="Calibri"/>
            </a:endParaRPr>
          </a:p>
          <a:p>
            <a:pPr marL="12700" marR="822325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Кастрюли</a:t>
            </a:r>
            <a:r>
              <a:rPr sz="2000" b="1" spc="-1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  </a:t>
            </a:r>
            <a:r>
              <a:rPr sz="2000" b="1" spc="-5" dirty="0">
                <a:latin typeface="Calibri"/>
                <a:cs typeface="Calibri"/>
              </a:rPr>
              <a:t>ложки,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Ножи, поварёшки,  </a:t>
            </a:r>
            <a:r>
              <a:rPr sz="2000" b="1" spc="-25" dirty="0">
                <a:latin typeface="Calibri"/>
                <a:cs typeface="Calibri"/>
              </a:rPr>
              <a:t>Тарелки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блюдца,  </a:t>
            </a:r>
            <a:r>
              <a:rPr sz="2000" b="1" spc="-5" dirty="0">
                <a:latin typeface="Calibri"/>
                <a:cs typeface="Calibri"/>
              </a:rPr>
              <a:t>Они, </a:t>
            </a:r>
            <a:r>
              <a:rPr sz="2000" b="1" spc="-10" dirty="0">
                <a:latin typeface="Calibri"/>
                <a:cs typeface="Calibri"/>
              </a:rPr>
              <a:t>кстати,  бьются.</a:t>
            </a:r>
            <a:endParaRPr sz="2000">
              <a:latin typeface="Calibri"/>
              <a:cs typeface="Calibri"/>
            </a:endParaRPr>
          </a:p>
          <a:p>
            <a:pPr marL="12700" marR="229235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Мик</a:t>
            </a:r>
            <a:r>
              <a:rPr sz="2000" b="1" spc="5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ов</a:t>
            </a:r>
            <a:r>
              <a:rPr sz="2000" b="1" spc="-30" dirty="0">
                <a:latin typeface="Calibri"/>
                <a:cs typeface="Calibri"/>
              </a:rPr>
              <a:t>о</a:t>
            </a:r>
            <a:r>
              <a:rPr sz="2000" b="1" dirty="0">
                <a:latin typeface="Calibri"/>
                <a:cs typeface="Calibri"/>
              </a:rPr>
              <a:t>л</a:t>
            </a:r>
            <a:r>
              <a:rPr sz="2000" b="1" spc="-10" dirty="0">
                <a:latin typeface="Calibri"/>
                <a:cs typeface="Calibri"/>
              </a:rPr>
              <a:t>н</a:t>
            </a:r>
            <a:r>
              <a:rPr sz="2000" b="1" dirty="0">
                <a:latin typeface="Calibri"/>
                <a:cs typeface="Calibri"/>
              </a:rPr>
              <a:t>о</a:t>
            </a:r>
            <a:r>
              <a:rPr sz="2000" b="1" spc="-10" dirty="0">
                <a:latin typeface="Calibri"/>
                <a:cs typeface="Calibri"/>
              </a:rPr>
              <a:t>вк</a:t>
            </a:r>
            <a:r>
              <a:rPr sz="2000" b="1" spc="-65" dirty="0">
                <a:latin typeface="Calibri"/>
                <a:cs typeface="Calibri"/>
              </a:rPr>
              <a:t>у</a:t>
            </a:r>
            <a:r>
              <a:rPr sz="2000" b="1" dirty="0">
                <a:latin typeface="Calibri"/>
                <a:cs typeface="Calibri"/>
              </a:rPr>
              <a:t>,  Плиту и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духовку.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" y="1524000"/>
            <a:ext cx="55880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6485" y="208915"/>
            <a:ext cx="2891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92465F"/>
                </a:solidFill>
              </a:rPr>
              <a:t>СПАЛЬНЯ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04228" y="2302891"/>
            <a:ext cx="20688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Все </a:t>
            </a:r>
            <a:r>
              <a:rPr sz="2000" b="1" spc="-15" dirty="0">
                <a:latin typeface="Calibri"/>
                <a:cs typeface="Calibri"/>
              </a:rPr>
              <a:t>дела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сделаны,  </a:t>
            </a:r>
            <a:r>
              <a:rPr sz="2000" b="1" spc="-5" dirty="0">
                <a:latin typeface="Calibri"/>
                <a:cs typeface="Calibri"/>
              </a:rPr>
              <a:t>пора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отдыхать.</a:t>
            </a:r>
            <a:endParaRPr sz="2000">
              <a:latin typeface="Calibri"/>
              <a:cs typeface="Calibri"/>
            </a:endParaRPr>
          </a:p>
          <a:p>
            <a:pPr marL="12700" marR="137795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Все </a:t>
            </a:r>
            <a:r>
              <a:rPr sz="2000" b="1" spc="-15" dirty="0">
                <a:latin typeface="Calibri"/>
                <a:cs typeface="Calibri"/>
              </a:rPr>
              <a:t>люди 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мама 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5" dirty="0">
                <a:latin typeface="Calibri"/>
                <a:cs typeface="Calibri"/>
              </a:rPr>
              <a:t>папа </a:t>
            </a:r>
            <a:r>
              <a:rPr sz="2000" b="1" dirty="0">
                <a:latin typeface="Calibri"/>
                <a:cs typeface="Calibri"/>
              </a:rPr>
              <a:t>все </a:t>
            </a:r>
            <a:r>
              <a:rPr sz="2000" b="1" spc="-10" dirty="0">
                <a:latin typeface="Calibri"/>
                <a:cs typeface="Calibri"/>
              </a:rPr>
              <a:t>хотят  </a:t>
            </a:r>
            <a:r>
              <a:rPr sz="2000" b="1" spc="-5" dirty="0">
                <a:latin typeface="Calibri"/>
                <a:cs typeface="Calibri"/>
              </a:rPr>
              <a:t>спать!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" y="1143000"/>
            <a:ext cx="5829300" cy="495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385" y="499998"/>
            <a:ext cx="61556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chemeClr val="tx1"/>
                </a:solidFill>
              </a:rPr>
              <a:t>Мой дом, </a:t>
            </a:r>
            <a:r>
              <a:rPr sz="4000" spc="-5" dirty="0">
                <a:solidFill>
                  <a:schemeClr val="tx1"/>
                </a:solidFill>
              </a:rPr>
              <a:t>моё</a:t>
            </a:r>
            <a:r>
              <a:rPr sz="4000" spc="-25" dirty="0">
                <a:solidFill>
                  <a:schemeClr val="tx1"/>
                </a:solidFill>
              </a:rPr>
              <a:t> </a:t>
            </a:r>
            <a:r>
              <a:rPr sz="4000" spc="-10" dirty="0">
                <a:solidFill>
                  <a:schemeClr val="tx1"/>
                </a:solidFill>
              </a:rPr>
              <a:t>жилище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8546" y="1634996"/>
            <a:ext cx="6596253" cy="4537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0973" y="208915"/>
            <a:ext cx="2701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92465F"/>
                </a:solidFill>
              </a:rPr>
              <a:t>ДЕТСКАЯ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51828" y="2150491"/>
            <a:ext cx="2085975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0259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Я </a:t>
            </a:r>
            <a:r>
              <a:rPr sz="2000" b="1" spc="-10" dirty="0">
                <a:latin typeface="Calibri"/>
                <a:cs typeface="Calibri"/>
              </a:rPr>
              <a:t>здесь </a:t>
            </a:r>
            <a:r>
              <a:rPr sz="2000" b="1" dirty="0">
                <a:latin typeface="Calibri"/>
                <a:cs typeface="Calibri"/>
              </a:rPr>
              <a:t>играю,  </a:t>
            </a:r>
            <a:r>
              <a:rPr sz="2000" b="1" spc="-5" dirty="0">
                <a:latin typeface="Calibri"/>
                <a:cs typeface="Calibri"/>
              </a:rPr>
              <a:t>веселюсь, </a:t>
            </a:r>
            <a:r>
              <a:rPr sz="2000" b="1" spc="-25" dirty="0">
                <a:latin typeface="Calibri"/>
                <a:cs typeface="Calibri"/>
              </a:rPr>
              <a:t>ну,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а  </a:t>
            </a:r>
            <a:r>
              <a:rPr sz="2000" b="1" spc="-5" dirty="0">
                <a:latin typeface="Calibri"/>
                <a:cs typeface="Calibri"/>
              </a:rPr>
              <a:t>потом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5" dirty="0">
                <a:latin typeface="Calibri"/>
                <a:cs typeface="Calibri"/>
              </a:rPr>
              <a:t>спать  ложусь..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Потому что </a:t>
            </a:r>
            <a:r>
              <a:rPr sz="2000" b="1" dirty="0">
                <a:latin typeface="Calibri"/>
                <a:cs typeface="Calibri"/>
              </a:rPr>
              <a:t>у</a:t>
            </a:r>
            <a:r>
              <a:rPr sz="2000" b="1" spc="-114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меня  есть </a:t>
            </a:r>
            <a:r>
              <a:rPr sz="2000" b="1" spc="-10" dirty="0">
                <a:latin typeface="Calibri"/>
                <a:cs typeface="Calibri"/>
              </a:rPr>
              <a:t>комната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своя,  она </a:t>
            </a:r>
            <a:r>
              <a:rPr sz="2000" b="1" spc="-5" dirty="0">
                <a:latin typeface="Calibri"/>
                <a:cs typeface="Calibri"/>
              </a:rPr>
              <a:t>большая,  </a:t>
            </a:r>
            <a:r>
              <a:rPr sz="2000" b="1" spc="-15" dirty="0">
                <a:latin typeface="Calibri"/>
                <a:cs typeface="Calibri"/>
              </a:rPr>
              <a:t>светлая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под</a:t>
            </a:r>
            <a:endParaRPr sz="2000">
              <a:latin typeface="Calibri"/>
              <a:cs typeface="Calibri"/>
            </a:endParaRPr>
          </a:p>
          <a:p>
            <a:pPr marL="12700" marR="868044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н</a:t>
            </a:r>
            <a:r>
              <a:rPr sz="2000" b="1" spc="-10" dirty="0">
                <a:latin typeface="Calibri"/>
                <a:cs typeface="Calibri"/>
              </a:rPr>
              <a:t>а</a:t>
            </a:r>
            <a:r>
              <a:rPr sz="2000" b="1" dirty="0">
                <a:latin typeface="Calibri"/>
                <a:cs typeface="Calibri"/>
              </a:rPr>
              <a:t>звань</a:t>
            </a:r>
            <a:r>
              <a:rPr sz="2000" b="1" spc="-15" dirty="0">
                <a:latin typeface="Calibri"/>
                <a:cs typeface="Calibri"/>
              </a:rPr>
              <a:t>е</a:t>
            </a:r>
            <a:r>
              <a:rPr sz="2000" b="1" dirty="0">
                <a:latin typeface="Calibri"/>
                <a:cs typeface="Calibri"/>
              </a:rPr>
              <a:t>м  </a:t>
            </a:r>
            <a:r>
              <a:rPr sz="2000" b="1" spc="-10" dirty="0">
                <a:latin typeface="Calibri"/>
                <a:cs typeface="Calibri"/>
              </a:rPr>
              <a:t>Детская!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3" y="1905000"/>
            <a:ext cx="53721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9557" y="261873"/>
            <a:ext cx="55606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92465F"/>
                </a:solidFill>
              </a:rPr>
              <a:t>ВАННАЯ</a:t>
            </a:r>
            <a:r>
              <a:rPr sz="4000" spc="-35" dirty="0">
                <a:solidFill>
                  <a:srgbClr val="92465F"/>
                </a:solidFill>
              </a:rPr>
              <a:t> </a:t>
            </a:r>
            <a:r>
              <a:rPr sz="4000" spc="-10" dirty="0">
                <a:solidFill>
                  <a:srgbClr val="92465F"/>
                </a:solidFill>
              </a:rPr>
              <a:t>КОМНАТА</a:t>
            </a:r>
            <a:endParaRPr sz="4000" dirty="0">
              <a:solidFill>
                <a:srgbClr val="92465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51828" y="1388109"/>
            <a:ext cx="243141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0071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В квартире </a:t>
            </a:r>
            <a:r>
              <a:rPr sz="2000" b="1" spc="-5" dirty="0">
                <a:latin typeface="Calibri"/>
                <a:cs typeface="Calibri"/>
              </a:rPr>
              <a:t>есть  </a:t>
            </a:r>
            <a:r>
              <a:rPr sz="2000" b="1" spc="-10" dirty="0">
                <a:latin typeface="Calibri"/>
                <a:cs typeface="Calibri"/>
              </a:rPr>
              <a:t>комната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важная  </a:t>
            </a:r>
            <a:r>
              <a:rPr sz="2000" b="1" dirty="0">
                <a:latin typeface="Calibri"/>
                <a:cs typeface="Calibri"/>
              </a:rPr>
              <a:t>Она </a:t>
            </a:r>
            <a:r>
              <a:rPr sz="2000" b="1" spc="-5" dirty="0">
                <a:latin typeface="Calibri"/>
                <a:cs typeface="Calibri"/>
              </a:rPr>
              <a:t>называется  ванная.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40" dirty="0">
                <a:latin typeface="Calibri"/>
                <a:cs typeface="Calibri"/>
              </a:rPr>
              <a:t>Там </a:t>
            </a:r>
            <a:r>
              <a:rPr sz="2000" b="1" dirty="0">
                <a:latin typeface="Calibri"/>
                <a:cs typeface="Calibri"/>
              </a:rPr>
              <a:t>краник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приделан  </a:t>
            </a:r>
            <a:r>
              <a:rPr sz="2000" b="1" spc="-5" dirty="0">
                <a:latin typeface="Calibri"/>
                <a:cs typeface="Calibri"/>
              </a:rPr>
              <a:t>блестящий,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А в </a:t>
            </a:r>
            <a:r>
              <a:rPr sz="2000" b="1" spc="-5" dirty="0">
                <a:latin typeface="Calibri"/>
                <a:cs typeface="Calibri"/>
              </a:rPr>
              <a:t>нём </a:t>
            </a:r>
            <a:r>
              <a:rPr sz="2000" b="1" dirty="0">
                <a:latin typeface="Calibri"/>
                <a:cs typeface="Calibri"/>
              </a:rPr>
              <a:t>-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водопад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настоящий!</a:t>
            </a:r>
            <a:endParaRPr sz="2000">
              <a:latin typeface="Calibri"/>
              <a:cs typeface="Calibri"/>
            </a:endParaRPr>
          </a:p>
          <a:p>
            <a:pPr marL="12700" marR="37465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Calibri"/>
                <a:cs typeface="Calibri"/>
              </a:rPr>
              <a:t>Нам пены не </a:t>
            </a:r>
            <a:r>
              <a:rPr sz="2000" b="1" spc="-10" dirty="0">
                <a:latin typeface="Calibri"/>
                <a:cs typeface="Calibri"/>
              </a:rPr>
              <a:t>жалко!  </a:t>
            </a:r>
            <a:r>
              <a:rPr sz="2000" b="1" spc="-5" dirty="0">
                <a:latin typeface="Calibri"/>
                <a:cs typeface="Calibri"/>
              </a:rPr>
              <a:t>Как славно </a:t>
            </a: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5" dirty="0">
                <a:latin typeface="Calibri"/>
                <a:cs typeface="Calibri"/>
              </a:rPr>
              <a:t>мило  Мелькает мочалка,</a:t>
            </a:r>
            <a:r>
              <a:rPr sz="2000" b="1" spc="-1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И  </a:t>
            </a:r>
            <a:r>
              <a:rPr sz="2000" b="1" spc="-5" dirty="0">
                <a:latin typeface="Calibri"/>
                <a:cs typeface="Calibri"/>
              </a:rPr>
              <a:t>мылится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мыло,</a:t>
            </a:r>
            <a:endParaRPr sz="2000">
              <a:latin typeface="Calibri"/>
              <a:cs typeface="Calibri"/>
            </a:endParaRPr>
          </a:p>
          <a:p>
            <a:pPr marL="12700" marR="227965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И </a:t>
            </a:r>
            <a:r>
              <a:rPr sz="2000" b="1" spc="-5" dirty="0">
                <a:latin typeface="Calibri"/>
                <a:cs typeface="Calibri"/>
              </a:rPr>
              <a:t>брызгов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фонтаны  </a:t>
            </a:r>
            <a:r>
              <a:rPr sz="2000" b="1" dirty="0">
                <a:latin typeface="Calibri"/>
                <a:cs typeface="Calibri"/>
              </a:rPr>
              <a:t>Летят </a:t>
            </a:r>
            <a:r>
              <a:rPr sz="2000" b="1" spc="-5" dirty="0">
                <a:latin typeface="Calibri"/>
                <a:cs typeface="Calibri"/>
              </a:rPr>
              <a:t>от меня </a:t>
            </a:r>
            <a:r>
              <a:rPr sz="2000" b="1" dirty="0">
                <a:latin typeface="Calibri"/>
                <a:cs typeface="Calibri"/>
              </a:rPr>
              <a:t>По  </a:t>
            </a:r>
            <a:r>
              <a:rPr sz="2000" b="1" spc="-10" dirty="0">
                <a:latin typeface="Calibri"/>
                <a:cs typeface="Calibri"/>
              </a:rPr>
              <a:t>комнате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ванной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В </a:t>
            </a:r>
            <a:r>
              <a:rPr sz="2000" b="1" spc="-5" dirty="0">
                <a:latin typeface="Calibri"/>
                <a:cs typeface="Calibri"/>
              </a:rPr>
              <a:t>честь банного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дня!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5181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6736" y="466470"/>
            <a:ext cx="49720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Отгадай</a:t>
            </a:r>
            <a:r>
              <a:rPr sz="4400" spc="-75" dirty="0"/>
              <a:t> </a:t>
            </a:r>
            <a:r>
              <a:rPr sz="4400" dirty="0"/>
              <a:t>загадки</a:t>
            </a:r>
          </a:p>
        </p:txBody>
      </p:sp>
      <p:sp>
        <p:nvSpPr>
          <p:cNvPr id="3" name="object 3"/>
          <p:cNvSpPr/>
          <p:nvPr/>
        </p:nvSpPr>
        <p:spPr>
          <a:xfrm>
            <a:off x="487680" y="1653539"/>
            <a:ext cx="3754374" cy="1358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0515" y="1653539"/>
            <a:ext cx="3612641" cy="1358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7887" y="4396727"/>
            <a:ext cx="3609594" cy="942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6047" y="4215384"/>
            <a:ext cx="3803142" cy="1753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220" y="466470"/>
            <a:ext cx="40830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Проверь</a:t>
            </a:r>
            <a:r>
              <a:rPr sz="4400" spc="-60" dirty="0"/>
              <a:t> </a:t>
            </a:r>
            <a:r>
              <a:rPr sz="4400" dirty="0"/>
              <a:t>себя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5181600" y="1371600"/>
            <a:ext cx="31242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0" y="3733800"/>
            <a:ext cx="3029711" cy="2548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3810000"/>
            <a:ext cx="3810000" cy="2514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" y="1295400"/>
            <a:ext cx="3276600" cy="2365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2020" y="466470"/>
            <a:ext cx="5761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Отгадай чей</a:t>
            </a:r>
            <a:r>
              <a:rPr sz="4400" spc="-100" dirty="0"/>
              <a:t> </a:t>
            </a:r>
            <a:r>
              <a:rPr sz="4400" spc="-5" dirty="0"/>
              <a:t>домик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219200" y="1447800"/>
            <a:ext cx="6667500" cy="4771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7401" y="466470"/>
            <a:ext cx="34899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«Чей</a:t>
            </a:r>
            <a:r>
              <a:rPr sz="4400" spc="-70" dirty="0"/>
              <a:t> </a:t>
            </a:r>
            <a:r>
              <a:rPr sz="4400" spc="-5" dirty="0"/>
              <a:t>дом?»</a:t>
            </a:r>
            <a:endParaRPr sz="44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2060194" y="1769110"/>
            <a:ext cx="392747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</a:t>
            </a:r>
            <a:r>
              <a:rPr sz="2000" b="1" spc="-10" dirty="0">
                <a:latin typeface="Calibri"/>
                <a:cs typeface="Calibri"/>
              </a:rPr>
              <a:t>медведя, </a:t>
            </a:r>
            <a:r>
              <a:rPr sz="2000" b="1" dirty="0">
                <a:latin typeface="Calibri"/>
                <a:cs typeface="Calibri"/>
              </a:rPr>
              <a:t>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(Медвежий)</a:t>
            </a:r>
            <a:r>
              <a:rPr sz="2000" b="1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</a:t>
            </a:r>
            <a:r>
              <a:rPr sz="2000" b="1" dirty="0">
                <a:latin typeface="Calibri"/>
                <a:cs typeface="Calibri"/>
              </a:rPr>
              <a:t>зайца, 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(Зая…)</a:t>
            </a:r>
            <a:r>
              <a:rPr sz="2000" b="1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</a:t>
            </a:r>
            <a:r>
              <a:rPr sz="2000" b="1" spc="-10" dirty="0">
                <a:latin typeface="Calibri"/>
                <a:cs typeface="Calibri"/>
              </a:rPr>
              <a:t>волка, </a:t>
            </a:r>
            <a:r>
              <a:rPr sz="2000" b="1" dirty="0">
                <a:latin typeface="Calibri"/>
                <a:cs typeface="Calibri"/>
              </a:rPr>
              <a:t>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(Вол…)</a:t>
            </a:r>
            <a:r>
              <a:rPr sz="2000" b="1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</a:t>
            </a:r>
            <a:r>
              <a:rPr sz="2000" b="1" spc="-10" dirty="0">
                <a:latin typeface="Calibri"/>
                <a:cs typeface="Calibri"/>
              </a:rPr>
              <a:t>белки, </a:t>
            </a:r>
            <a:r>
              <a:rPr sz="2000" b="1" dirty="0">
                <a:latin typeface="Calibri"/>
                <a:cs typeface="Calibri"/>
              </a:rPr>
              <a:t>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(Бели…)</a:t>
            </a:r>
            <a:r>
              <a:rPr sz="2000" b="1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барсука, </a:t>
            </a:r>
            <a:r>
              <a:rPr sz="2000" b="1" dirty="0">
                <a:latin typeface="Calibri"/>
                <a:cs typeface="Calibri"/>
              </a:rPr>
              <a:t>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(Барсу…)</a:t>
            </a:r>
            <a:r>
              <a:rPr sz="2000" b="1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-</a:t>
            </a:r>
            <a:r>
              <a:rPr sz="2000" b="1" spc="-5" dirty="0">
                <a:latin typeface="Calibri"/>
                <a:cs typeface="Calibri"/>
              </a:rPr>
              <a:t>У черепахи, 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(Черепа…)</a:t>
            </a:r>
            <a:r>
              <a:rPr sz="2000" b="1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Calibri"/>
                <a:cs typeface="Calibri"/>
              </a:rPr>
              <a:t>- У </a:t>
            </a:r>
            <a:r>
              <a:rPr sz="2000" b="1" spc="-5" dirty="0">
                <a:latin typeface="Calibri"/>
                <a:cs typeface="Calibri"/>
              </a:rPr>
              <a:t>лягушки, </a:t>
            </a:r>
            <a:r>
              <a:rPr sz="2000" b="1" dirty="0">
                <a:latin typeface="Calibri"/>
                <a:cs typeface="Calibri"/>
              </a:rPr>
              <a:t>чей </a:t>
            </a:r>
            <a:r>
              <a:rPr sz="2000" b="1" spc="-10" dirty="0">
                <a:latin typeface="Calibri"/>
                <a:cs typeface="Calibri"/>
              </a:rPr>
              <a:t>дом?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(Лягуша…)</a:t>
            </a:r>
            <a:r>
              <a:rPr sz="2000" b="1" spc="-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0097" y="466470"/>
            <a:ext cx="509130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 smtClean="0"/>
              <a:t>«</a:t>
            </a:r>
            <a:r>
              <a:rPr lang="ru-RU" sz="4400" spc="-5" dirty="0" smtClean="0"/>
              <a:t>Назови какой</a:t>
            </a:r>
            <a:r>
              <a:rPr sz="4400" spc="-5" dirty="0" smtClean="0"/>
              <a:t>»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765757"/>
            <a:ext cx="392874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Дом </a:t>
            </a:r>
            <a:r>
              <a:rPr sz="2400" b="1" dirty="0">
                <a:latin typeface="Calibri"/>
                <a:cs typeface="Calibri"/>
              </a:rPr>
              <a:t>из </a:t>
            </a:r>
            <a:r>
              <a:rPr sz="2400" b="1" spc="-5" dirty="0">
                <a:latin typeface="Calibri"/>
                <a:cs typeface="Calibri"/>
              </a:rPr>
              <a:t>кирпича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(кирпич...),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733425" algn="l"/>
              </a:tabLst>
            </a:pPr>
            <a:r>
              <a:rPr sz="2400" b="1" dirty="0">
                <a:latin typeface="Calibri"/>
                <a:cs typeface="Calibri"/>
              </a:rPr>
              <a:t>Дом	из </a:t>
            </a:r>
            <a:r>
              <a:rPr sz="2400" b="1" spc="-10" dirty="0">
                <a:latin typeface="Calibri"/>
                <a:cs typeface="Calibri"/>
              </a:rPr>
              <a:t>камня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(камен…),</a:t>
            </a:r>
            <a:endParaRPr sz="2400">
              <a:latin typeface="Calibri"/>
              <a:cs typeface="Calibri"/>
            </a:endParaRPr>
          </a:p>
          <a:p>
            <a:pPr marL="12700" marR="53975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Дом из </a:t>
            </a:r>
            <a:r>
              <a:rPr sz="2400" b="1" spc="-10" dirty="0">
                <a:latin typeface="Calibri"/>
                <a:cs typeface="Calibri"/>
              </a:rPr>
              <a:t>дерева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(деревян…),  </a:t>
            </a:r>
            <a:r>
              <a:rPr sz="2400" b="1" dirty="0">
                <a:latin typeface="Calibri"/>
                <a:cs typeface="Calibri"/>
              </a:rPr>
              <a:t>Дом из </a:t>
            </a:r>
            <a:r>
              <a:rPr sz="2400" b="1" spc="-10" dirty="0">
                <a:latin typeface="Calibri"/>
                <a:cs typeface="Calibri"/>
              </a:rPr>
              <a:t>панелей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(панель…).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4200" y="3733800"/>
            <a:ext cx="2133600" cy="213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3581400"/>
            <a:ext cx="2534412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0200" y="3733800"/>
            <a:ext cx="2721863" cy="2238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0200" y="1524000"/>
            <a:ext cx="2667000" cy="2057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9913" y="466470"/>
            <a:ext cx="59626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«Скажи</a:t>
            </a:r>
            <a:r>
              <a:rPr sz="4400" spc="-114" dirty="0"/>
              <a:t> </a:t>
            </a:r>
            <a:r>
              <a:rPr sz="4400" dirty="0" err="1"/>
              <a:t>наоборот</a:t>
            </a:r>
            <a:r>
              <a:rPr sz="4400" dirty="0" smtClean="0"/>
              <a:t>»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40509"/>
            <a:ext cx="764476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dirty="0">
                <a:latin typeface="Calibri"/>
                <a:cs typeface="Calibri"/>
              </a:rPr>
              <a:t>высокий, 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</a:t>
            </a:r>
            <a:r>
              <a:rPr sz="2000" b="1" spc="-10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(низкий).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светлый,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(тёмный).</a:t>
            </a:r>
            <a:endParaRPr sz="2000">
              <a:latin typeface="Calibri"/>
              <a:cs typeface="Calibri"/>
            </a:endParaRPr>
          </a:p>
          <a:p>
            <a:pPr marL="12700" marR="1781810">
              <a:lnSpc>
                <a:spcPct val="200000"/>
              </a:lnSpc>
            </a:pP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одноэтажный,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(многоэтажный).  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большой,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(маленький).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старый,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(новый).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4800"/>
              </a:lnSpc>
              <a:spcBef>
                <a:spcPts val="560"/>
              </a:spcBef>
            </a:pP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стоит слева от дороги,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стоит </a:t>
            </a:r>
            <a:r>
              <a:rPr sz="2000" b="1" dirty="0">
                <a:latin typeface="Calibri"/>
                <a:cs typeface="Calibri"/>
              </a:rPr>
              <a:t>(справа) </a:t>
            </a:r>
            <a:r>
              <a:rPr sz="2000" b="1" spc="-5" dirty="0">
                <a:latin typeface="Calibri"/>
                <a:cs typeface="Calibri"/>
              </a:rPr>
              <a:t>от дороги.  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стоит на широкой </a:t>
            </a:r>
            <a:r>
              <a:rPr sz="2000" b="1" spc="-15" dirty="0">
                <a:latin typeface="Calibri"/>
                <a:cs typeface="Calibri"/>
              </a:rPr>
              <a:t>улице, </a:t>
            </a:r>
            <a:r>
              <a:rPr sz="2000" b="1" dirty="0">
                <a:latin typeface="Calibri"/>
                <a:cs typeface="Calibri"/>
              </a:rPr>
              <a:t>а </a:t>
            </a:r>
            <a:r>
              <a:rPr sz="2000" b="1" spc="-5" dirty="0">
                <a:latin typeface="Calibri"/>
                <a:cs typeface="Calibri"/>
              </a:rPr>
              <a:t>мой </a:t>
            </a:r>
            <a:r>
              <a:rPr sz="2000" b="1" spc="-10" dirty="0">
                <a:latin typeface="Calibri"/>
                <a:cs typeface="Calibri"/>
              </a:rPr>
              <a:t>дом </a:t>
            </a:r>
            <a:r>
              <a:rPr sz="2000" b="1" spc="-5" dirty="0">
                <a:latin typeface="Calibri"/>
                <a:cs typeface="Calibri"/>
              </a:rPr>
              <a:t>стоит на (узкой)</a:t>
            </a:r>
            <a:r>
              <a:rPr sz="2000" b="1" spc="-1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улице.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832229" y="265887"/>
            <a:ext cx="5475605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ru-RU" sz="2800" b="1" spc="-10" dirty="0" smtClean="0">
              <a:solidFill>
                <a:srgbClr val="990033"/>
              </a:solidFill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 err="1" smtClean="0">
                <a:solidFill>
                  <a:srgbClr val="990033"/>
                </a:solidFill>
                <a:latin typeface="Georgia"/>
                <a:cs typeface="Georgia"/>
              </a:rPr>
              <a:t>Сосчитай</a:t>
            </a:r>
            <a:r>
              <a:rPr sz="2800" b="1" spc="-10" dirty="0" smtClean="0">
                <a:solidFill>
                  <a:srgbClr val="990033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990033"/>
                </a:solidFill>
                <a:latin typeface="Georgia"/>
                <a:cs typeface="Georgia"/>
              </a:rPr>
              <a:t>этажи, дом</a:t>
            </a:r>
            <a:r>
              <a:rPr sz="2800" b="1" spc="30" dirty="0">
                <a:solidFill>
                  <a:srgbClr val="990033"/>
                </a:solidFill>
                <a:latin typeface="Georgia"/>
                <a:cs typeface="Georgia"/>
              </a:rPr>
              <a:t> </a:t>
            </a:r>
            <a:r>
              <a:rPr sz="2800" b="1" spc="-10" dirty="0">
                <a:solidFill>
                  <a:srgbClr val="990033"/>
                </a:solidFill>
                <a:latin typeface="Georgia"/>
                <a:cs typeface="Georgia"/>
              </a:rPr>
              <a:t>какой?</a:t>
            </a:r>
            <a:endParaRPr sz="2800" dirty="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5797" y="1060450"/>
            <a:ext cx="7912100" cy="1311256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957195" marR="5080" indent="-2945130">
              <a:lnSpc>
                <a:spcPts val="2350"/>
              </a:lnSpc>
              <a:spcBef>
                <a:spcPts val="225"/>
              </a:spcBef>
            </a:pPr>
            <a:endParaRPr lang="ru-RU" sz="2000" b="1" dirty="0" smtClean="0">
              <a:latin typeface="Georgia"/>
              <a:cs typeface="Georgia"/>
            </a:endParaRPr>
          </a:p>
          <a:p>
            <a:pPr marL="2957195" marR="5080" indent="-2945130">
              <a:lnSpc>
                <a:spcPts val="2350"/>
              </a:lnSpc>
              <a:spcBef>
                <a:spcPts val="225"/>
              </a:spcBef>
            </a:pPr>
            <a:endParaRPr lang="ru-RU" sz="2000" b="1" dirty="0">
              <a:latin typeface="Georgia"/>
              <a:cs typeface="Georgia"/>
            </a:endParaRPr>
          </a:p>
          <a:p>
            <a:pPr marL="2957195" marR="5080" indent="-2945130">
              <a:lnSpc>
                <a:spcPts val="2350"/>
              </a:lnSpc>
              <a:spcBef>
                <a:spcPts val="225"/>
              </a:spcBef>
            </a:pPr>
            <a:r>
              <a:rPr sz="2000" b="1" dirty="0" smtClean="0">
                <a:latin typeface="Georgia"/>
                <a:cs typeface="Georgia"/>
              </a:rPr>
              <a:t>(</a:t>
            </a:r>
            <a:r>
              <a:rPr sz="2000" b="1" dirty="0">
                <a:latin typeface="Georgia"/>
                <a:cs typeface="Georgia"/>
              </a:rPr>
              <a:t>дом в </a:t>
            </a:r>
            <a:r>
              <a:rPr sz="2000" b="1" spc="-5" dirty="0">
                <a:latin typeface="Georgia"/>
                <a:cs typeface="Georgia"/>
              </a:rPr>
              <a:t>котором </a:t>
            </a:r>
            <a:r>
              <a:rPr sz="2000" b="1" dirty="0">
                <a:latin typeface="Georgia"/>
                <a:cs typeface="Georgia"/>
              </a:rPr>
              <a:t>один </a:t>
            </a:r>
            <a:r>
              <a:rPr sz="2000" b="1" spc="-5" dirty="0">
                <a:latin typeface="Georgia"/>
                <a:cs typeface="Georgia"/>
              </a:rPr>
              <a:t>этаж </a:t>
            </a:r>
            <a:r>
              <a:rPr sz="2000" b="1" dirty="0">
                <a:latin typeface="Georgia"/>
                <a:cs typeface="Georgia"/>
              </a:rPr>
              <a:t>– одноэтажный; </a:t>
            </a:r>
            <a:r>
              <a:rPr sz="2000" b="1" spc="-5" dirty="0">
                <a:latin typeface="Georgia"/>
                <a:cs typeface="Georgia"/>
              </a:rPr>
              <a:t>дом </a:t>
            </a:r>
            <a:r>
              <a:rPr sz="2000" b="1" dirty="0">
                <a:latin typeface="Georgia"/>
                <a:cs typeface="Georgia"/>
              </a:rPr>
              <a:t>в </a:t>
            </a:r>
            <a:r>
              <a:rPr sz="2000" b="1" spc="-5" dirty="0">
                <a:latin typeface="Georgia"/>
                <a:cs typeface="Georgia"/>
              </a:rPr>
              <a:t>котором  два этажа </a:t>
            </a:r>
            <a:r>
              <a:rPr sz="2000" b="1" dirty="0">
                <a:latin typeface="Georgia"/>
                <a:cs typeface="Georgia"/>
              </a:rPr>
              <a:t>–</a:t>
            </a:r>
            <a:r>
              <a:rPr sz="2000" b="1" spc="-10" dirty="0">
                <a:latin typeface="Georgia"/>
                <a:cs typeface="Georgia"/>
              </a:rPr>
              <a:t> </a:t>
            </a:r>
            <a:r>
              <a:rPr sz="2000" b="1" spc="-5" dirty="0">
                <a:latin typeface="Georgia"/>
                <a:cs typeface="Georgia"/>
              </a:rPr>
              <a:t>…)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989" y="5478780"/>
            <a:ext cx="1219200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73629" y="4945380"/>
            <a:ext cx="1318260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45329" y="4640580"/>
            <a:ext cx="144780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7044" y="3646932"/>
            <a:ext cx="1463040" cy="2438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3313" y="466470"/>
            <a:ext cx="4900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Найди</a:t>
            </a:r>
            <a:r>
              <a:rPr sz="4400" spc="-80" dirty="0"/>
              <a:t> </a:t>
            </a:r>
            <a:r>
              <a:rPr sz="4400" dirty="0"/>
              <a:t>отличия.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09600" y="1447800"/>
            <a:ext cx="3657600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1447800"/>
            <a:ext cx="3581400" cy="487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392" rIns="0" bIns="0" rtlCol="0">
            <a:spAutoFit/>
          </a:bodyPr>
          <a:lstStyle/>
          <a:p>
            <a:pPr marL="906780" marR="5080" indent="367030">
              <a:lnSpc>
                <a:spcPts val="4690"/>
              </a:lnSpc>
              <a:spcBef>
                <a:spcPts val="345"/>
              </a:spcBef>
            </a:pPr>
            <a:r>
              <a:rPr sz="4000" spc="-10" dirty="0"/>
              <a:t>Профессии </a:t>
            </a:r>
            <a:r>
              <a:rPr sz="4000" spc="-5" dirty="0"/>
              <a:t>людей,  </a:t>
            </a:r>
            <a:r>
              <a:rPr sz="4000" spc="-10" dirty="0"/>
              <a:t>которые </a:t>
            </a:r>
            <a:r>
              <a:rPr sz="4000" spc="-5" dirty="0"/>
              <a:t>строят</a:t>
            </a:r>
            <a:r>
              <a:rPr sz="4000" spc="-65" dirty="0"/>
              <a:t> </a:t>
            </a:r>
            <a:r>
              <a:rPr sz="4000" spc="-5" dirty="0"/>
              <a:t>дом…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838200" y="1981200"/>
            <a:ext cx="5486400" cy="434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49845" y="2421763"/>
            <a:ext cx="1207770" cy="3729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Georgia"/>
                <a:cs typeface="Georgia"/>
              </a:rPr>
              <a:t>АРХИТЕКТОР</a:t>
            </a:r>
            <a:endParaRPr sz="1200" dirty="0">
              <a:latin typeface="Georgia"/>
              <a:cs typeface="Georgia"/>
            </a:endParaRPr>
          </a:p>
          <a:p>
            <a:pPr marL="15240" marR="5080" indent="-3175">
              <a:lnSpc>
                <a:spcPct val="300000"/>
              </a:lnSpc>
            </a:pPr>
            <a:r>
              <a:rPr sz="1200" b="1" spc="-5" dirty="0">
                <a:latin typeface="Georgia"/>
                <a:cs typeface="Georgia"/>
              </a:rPr>
              <a:t>КРАНОВЩИК  КАМЕНЩИК</a:t>
            </a:r>
            <a:endParaRPr sz="1200" dirty="0">
              <a:latin typeface="Georgia"/>
              <a:cs typeface="Georgia"/>
            </a:endParaRPr>
          </a:p>
          <a:p>
            <a:pPr marL="253365" marR="320675" indent="-91440">
              <a:lnSpc>
                <a:spcPct val="300000"/>
              </a:lnSpc>
            </a:pPr>
            <a:r>
              <a:rPr sz="1200" b="1" spc="-5" dirty="0">
                <a:latin typeface="Georgia"/>
                <a:cs typeface="Georgia"/>
              </a:rPr>
              <a:t>СТОЛЯР  МАЛЯР</a:t>
            </a:r>
            <a:endParaRPr sz="12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3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Georgia"/>
              <a:cs typeface="Georgia"/>
            </a:endParaRPr>
          </a:p>
          <a:p>
            <a:pPr marL="83820" indent="-27940">
              <a:lnSpc>
                <a:spcPct val="100000"/>
              </a:lnSpc>
            </a:pPr>
            <a:r>
              <a:rPr sz="1200" b="1" spc="-5" dirty="0" smtClean="0">
                <a:latin typeface="Georgia"/>
                <a:cs typeface="Georgia"/>
              </a:rPr>
              <a:t>ЭЛЕКТРИК</a:t>
            </a:r>
            <a:endParaRPr lang="ru-RU" sz="1200" b="1" spc="-5" dirty="0" smtClean="0">
              <a:latin typeface="Georgia"/>
              <a:cs typeface="Georgia"/>
            </a:endParaRPr>
          </a:p>
          <a:p>
            <a:pPr marL="83820" indent="-27940">
              <a:lnSpc>
                <a:spcPct val="100000"/>
              </a:lnSpc>
            </a:pPr>
            <a:endParaRPr sz="12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 dirty="0">
              <a:latin typeface="Georgia"/>
              <a:cs typeface="Georgia"/>
            </a:endParaRPr>
          </a:p>
          <a:p>
            <a:pPr marL="71755" marR="26034" indent="12065">
              <a:lnSpc>
                <a:spcPct val="100000"/>
              </a:lnSpc>
            </a:pPr>
            <a:r>
              <a:rPr sz="1200" b="1" spc="-5" dirty="0">
                <a:latin typeface="Georgia"/>
                <a:cs typeface="Georgia"/>
              </a:rPr>
              <a:t>СЛЕСАРЬ-  </a:t>
            </a:r>
            <a:r>
              <a:rPr sz="1200" b="1" dirty="0" smtClean="0">
                <a:latin typeface="Georgia"/>
                <a:cs typeface="Georgia"/>
              </a:rPr>
              <a:t>С</a:t>
            </a:r>
            <a:r>
              <a:rPr sz="1200" b="1" spc="-5" dirty="0" smtClean="0">
                <a:latin typeface="Georgia"/>
                <a:cs typeface="Georgia"/>
              </a:rPr>
              <a:t>АН</a:t>
            </a:r>
            <a:r>
              <a:rPr sz="1200" b="1" spc="-10" dirty="0" smtClean="0">
                <a:latin typeface="Georgia"/>
                <a:cs typeface="Georgia"/>
              </a:rPr>
              <a:t>Т</a:t>
            </a:r>
            <a:r>
              <a:rPr sz="1200" b="1" spc="-5" dirty="0" smtClean="0">
                <a:latin typeface="Georgia"/>
                <a:cs typeface="Georgia"/>
              </a:rPr>
              <a:t>ЕХНИ</a:t>
            </a:r>
            <a:r>
              <a:rPr sz="1200" b="1" dirty="0" smtClean="0">
                <a:latin typeface="Georgia"/>
                <a:cs typeface="Georgia"/>
              </a:rPr>
              <a:t>К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621" y="636777"/>
            <a:ext cx="7683500" cy="196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33045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Найди домик каждого </a:t>
            </a:r>
            <a:r>
              <a:rPr sz="3200" dirty="0"/>
              <a:t>из зверят,  если известно, что в домике</a:t>
            </a:r>
            <a:r>
              <a:rPr sz="3200" spc="-75" dirty="0"/>
              <a:t> </a:t>
            </a:r>
            <a:r>
              <a:rPr sz="3200" dirty="0"/>
              <a:t>ёжика</a:t>
            </a:r>
            <a:endParaRPr sz="3200"/>
          </a:p>
          <a:p>
            <a:pPr marL="1261110" marR="594360" indent="-662940">
              <a:lnSpc>
                <a:spcPts val="3760"/>
              </a:lnSpc>
              <a:spcBef>
                <a:spcPts val="190"/>
              </a:spcBef>
            </a:pPr>
            <a:r>
              <a:rPr sz="3200" dirty="0"/>
              <a:t>два </a:t>
            </a:r>
            <a:r>
              <a:rPr sz="3200" spc="-5" dirty="0"/>
              <a:t>этажа, </a:t>
            </a:r>
            <a:r>
              <a:rPr sz="3200" dirty="0"/>
              <a:t>а рядом с домиком  зайчика растёт </a:t>
            </a:r>
            <a:r>
              <a:rPr sz="3200" spc="-5" dirty="0"/>
              <a:t>дерево</a:t>
            </a:r>
            <a:r>
              <a:rPr sz="3200" spc="-70" dirty="0"/>
              <a:t> </a:t>
            </a:r>
            <a:r>
              <a:rPr sz="3200" dirty="0"/>
              <a:t>.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057400" y="2895600"/>
            <a:ext cx="5029200" cy="2429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810000"/>
            <a:ext cx="1447800" cy="2333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62800" y="4343400"/>
            <a:ext cx="1255776" cy="182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8000" y="4876800"/>
            <a:ext cx="1353312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1620" y="87833"/>
            <a:ext cx="45364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Сравни по</a:t>
            </a:r>
            <a:r>
              <a:rPr sz="3200" spc="-85" dirty="0"/>
              <a:t> </a:t>
            </a:r>
            <a:r>
              <a:rPr sz="3200" spc="-5" dirty="0"/>
              <a:t>величине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0265" y="580771"/>
            <a:ext cx="8041005" cy="1481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Georgia"/>
                <a:cs typeface="Georgia"/>
              </a:rPr>
              <a:t>Чем отличаются дома? Что </a:t>
            </a:r>
            <a:r>
              <a:rPr sz="2400" b="1" dirty="0">
                <a:latin typeface="Georgia"/>
                <a:cs typeface="Georgia"/>
              </a:rPr>
              <a:t>ты можешь </a:t>
            </a:r>
            <a:r>
              <a:rPr sz="2400" b="1" spc="-10" dirty="0">
                <a:latin typeface="Georgia"/>
                <a:cs typeface="Georgia"/>
              </a:rPr>
              <a:t>сказать </a:t>
            </a:r>
            <a:r>
              <a:rPr sz="2400" b="1" dirty="0">
                <a:latin typeface="Georgia"/>
                <a:cs typeface="Georgia"/>
              </a:rPr>
              <a:t>о  </a:t>
            </a:r>
            <a:r>
              <a:rPr sz="2400" b="1" spc="-5" dirty="0">
                <a:latin typeface="Georgia"/>
                <a:cs typeface="Georgia"/>
              </a:rPr>
              <a:t>их </a:t>
            </a:r>
            <a:r>
              <a:rPr sz="2400" b="1" dirty="0">
                <a:latin typeface="Georgia"/>
                <a:cs typeface="Georgia"/>
              </a:rPr>
              <a:t>размерах?(самый </a:t>
            </a:r>
            <a:r>
              <a:rPr sz="2400" b="1" spc="-10" dirty="0">
                <a:latin typeface="Georgia"/>
                <a:cs typeface="Georgia"/>
              </a:rPr>
              <a:t>высокий, </a:t>
            </a:r>
            <a:r>
              <a:rPr sz="2400" b="1" spc="-5" dirty="0">
                <a:latin typeface="Georgia"/>
                <a:cs typeface="Georgia"/>
              </a:rPr>
              <a:t>ниже,</a:t>
            </a:r>
            <a:r>
              <a:rPr sz="2400" b="1" spc="15" dirty="0">
                <a:latin typeface="Georgia"/>
                <a:cs typeface="Georgia"/>
              </a:rPr>
              <a:t> </a:t>
            </a:r>
            <a:r>
              <a:rPr sz="2400" b="1" spc="-5" dirty="0">
                <a:latin typeface="Georgia"/>
                <a:cs typeface="Georgia"/>
              </a:rPr>
              <a:t>ещё</a:t>
            </a:r>
            <a:endParaRPr sz="2400" dirty="0">
              <a:latin typeface="Georgia"/>
              <a:cs typeface="Georgia"/>
            </a:endParaRPr>
          </a:p>
          <a:p>
            <a:pPr marL="542925" marR="537210" algn="ctr">
              <a:lnSpc>
                <a:spcPts val="2820"/>
              </a:lnSpc>
              <a:spcBef>
                <a:spcPts val="140"/>
              </a:spcBef>
            </a:pPr>
            <a:r>
              <a:rPr lang="ru-RU" sz="2400" b="1" spc="-5" dirty="0" smtClean="0">
                <a:latin typeface="Georgia"/>
                <a:cs typeface="Georgia"/>
              </a:rPr>
              <a:t>ниже</a:t>
            </a:r>
            <a:r>
              <a:rPr sz="2400" b="1" spc="-5" dirty="0" smtClean="0">
                <a:latin typeface="Georgia"/>
                <a:cs typeface="Georgia"/>
              </a:rPr>
              <a:t>, </a:t>
            </a:r>
            <a:r>
              <a:rPr sz="2400" b="1" spc="-5" dirty="0">
                <a:latin typeface="Georgia"/>
                <a:cs typeface="Georgia"/>
              </a:rPr>
              <a:t>самый низкий). Какой дом самый  высокий? Какой самый низкий?</a:t>
            </a:r>
            <a:endParaRPr sz="24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2057400"/>
            <a:ext cx="15240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6080" y="4114800"/>
            <a:ext cx="1463039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81600" y="5105400"/>
            <a:ext cx="144780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21881" y="5943600"/>
            <a:ext cx="1219200" cy="609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 txBox="1">
            <a:spLocks/>
          </p:cNvSpPr>
          <p:nvPr/>
        </p:nvSpPr>
        <p:spPr>
          <a:xfrm>
            <a:off x="141020" y="6711472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lang="en-US"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0" y="1752600"/>
            <a:ext cx="3124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spc="-5" dirty="0" smtClean="0"/>
              <a:t>Молодцы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447800" y="609600"/>
            <a:ext cx="7239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800" b="1" i="0">
                <a:solidFill>
                  <a:srgbClr val="990033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ru-RU" sz="4400" kern="0" spc="-5" dirty="0" smtClean="0"/>
              <a:t>Спасибо за внимание</a:t>
            </a:r>
            <a:endParaRPr lang="ru-RU" sz="4400" kern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603322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351" y="164338"/>
            <a:ext cx="7737297" cy="1029076"/>
          </a:xfrm>
          <a:prstGeom prst="rect">
            <a:avLst/>
          </a:prstGeom>
        </p:spPr>
        <p:txBody>
          <a:bodyPr vert="horz" wrap="square" lIns="0" tIns="894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600" spc="-10" dirty="0" err="1" smtClean="0">
                <a:latin typeface="Calibri"/>
                <a:cs typeface="Calibri"/>
              </a:rPr>
              <a:t>Архитектор</a:t>
            </a:r>
            <a:endParaRPr sz="3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500" b="0" spc="-10" dirty="0">
                <a:solidFill>
                  <a:schemeClr val="tx1"/>
                </a:solidFill>
                <a:latin typeface="Calibri"/>
                <a:cs typeface="Calibri"/>
              </a:rPr>
              <a:t>Задумывает </a:t>
            </a:r>
            <a:r>
              <a:rPr sz="2500" b="0" spc="-5" dirty="0">
                <a:solidFill>
                  <a:schemeClr val="tx1"/>
                </a:solidFill>
                <a:latin typeface="Calibri"/>
                <a:cs typeface="Calibri"/>
              </a:rPr>
              <a:t>и разрабатывает проект</a:t>
            </a:r>
            <a:r>
              <a:rPr sz="2500" b="0" spc="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500" b="0" spc="-10" dirty="0">
                <a:solidFill>
                  <a:schemeClr val="tx1"/>
                </a:solidFill>
                <a:latin typeface="Calibri"/>
                <a:cs typeface="Calibri"/>
              </a:rPr>
              <a:t>дома</a:t>
            </a:r>
            <a:endParaRPr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3375" y="1647443"/>
            <a:ext cx="7213092" cy="4805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0702" y="0"/>
            <a:ext cx="24853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Calibri"/>
                <a:cs typeface="Calibri"/>
              </a:rPr>
              <a:t>Крановщик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0942" y="726084"/>
            <a:ext cx="6825615" cy="9245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R="34925" algn="ctr">
              <a:lnSpc>
                <a:spcPct val="100000"/>
              </a:lnSpc>
              <a:spcBef>
                <a:spcPts val="280"/>
              </a:spcBef>
            </a:pPr>
            <a:r>
              <a:rPr sz="2800" spc="-20" dirty="0">
                <a:latin typeface="Calibri"/>
                <a:cs typeface="Calibri"/>
              </a:rPr>
              <a:t>Управляет подъёмным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краном</a:t>
            </a:r>
            <a:endParaRPr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2800" spc="-25" dirty="0">
                <a:latin typeface="Calibri"/>
                <a:cs typeface="Calibri"/>
              </a:rPr>
              <a:t>Поднимает, </a:t>
            </a:r>
            <a:r>
              <a:rPr sz="2800" spc="-5" dirty="0">
                <a:latin typeface="Calibri"/>
                <a:cs typeface="Calibri"/>
              </a:rPr>
              <a:t>перемещает и укладывает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грузы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5400" y="1714500"/>
            <a:ext cx="6472428" cy="49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9141" y="0"/>
            <a:ext cx="6125845" cy="149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Calibri"/>
                <a:cs typeface="Calibri"/>
              </a:rPr>
              <a:t>Каменщик</a:t>
            </a:r>
            <a:endParaRPr sz="40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Выкладывает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стены домов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из кирпича и  </a:t>
            </a:r>
            <a:r>
              <a:rPr b="0" spc="-15" dirty="0">
                <a:solidFill>
                  <a:schemeClr val="tx1"/>
                </a:solidFill>
                <a:latin typeface="Calibri"/>
                <a:cs typeface="Calibri"/>
              </a:rPr>
              <a:t>железобетонных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плит</a:t>
            </a:r>
          </a:p>
        </p:txBody>
      </p:sp>
      <p:sp>
        <p:nvSpPr>
          <p:cNvPr id="3" name="object 3"/>
          <p:cNvSpPr/>
          <p:nvPr/>
        </p:nvSpPr>
        <p:spPr>
          <a:xfrm>
            <a:off x="1357883" y="1495044"/>
            <a:ext cx="6743700" cy="5090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3510" y="0"/>
            <a:ext cx="6715759" cy="149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b="0" spc="-25" dirty="0">
                <a:latin typeface="Calibri"/>
                <a:cs typeface="Calibri"/>
              </a:rPr>
              <a:t>Столяр</a:t>
            </a:r>
            <a:endParaRPr sz="40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Изготавливает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из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дерева двери,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окна, </a:t>
            </a:r>
            <a:r>
              <a:rPr b="0" spc="-15" dirty="0">
                <a:solidFill>
                  <a:schemeClr val="tx1"/>
                </a:solidFill>
                <a:latin typeface="Calibri"/>
                <a:cs typeface="Calibri"/>
              </a:rPr>
              <a:t>полы, 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плинтуса,</a:t>
            </a:r>
            <a:r>
              <a:rPr b="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наличники</a:t>
            </a:r>
          </a:p>
        </p:txBody>
      </p:sp>
      <p:sp>
        <p:nvSpPr>
          <p:cNvPr id="3" name="object 3"/>
          <p:cNvSpPr/>
          <p:nvPr/>
        </p:nvSpPr>
        <p:spPr>
          <a:xfrm>
            <a:off x="1071372" y="1642872"/>
            <a:ext cx="7144511" cy="493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2332" y="85090"/>
            <a:ext cx="5418455" cy="1497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1755" algn="ctr">
              <a:lnSpc>
                <a:spcPct val="100000"/>
              </a:lnSpc>
              <a:spcBef>
                <a:spcPts val="95"/>
              </a:spcBef>
            </a:pPr>
            <a:r>
              <a:rPr sz="4000" b="0" spc="-5" dirty="0">
                <a:latin typeface="Calibri"/>
                <a:cs typeface="Calibri"/>
              </a:rPr>
              <a:t>Маляр</a:t>
            </a:r>
            <a:endParaRPr sz="4000" dirty="0">
              <a:latin typeface="Calibri"/>
              <a:cs typeface="Calibri"/>
            </a:endParaRPr>
          </a:p>
          <a:p>
            <a:pPr marL="12065" marR="5080" indent="-81915" algn="ctr">
              <a:lnSpc>
                <a:spcPct val="100000"/>
              </a:lnSpc>
              <a:spcBef>
                <a:spcPts val="70"/>
              </a:spcBef>
            </a:pP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Окрашивает стены,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окна,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двери  Оклеивает стены </a:t>
            </a:r>
            <a:r>
              <a:rPr b="0" spc="-5" dirty="0">
                <a:solidFill>
                  <a:schemeClr val="tx1"/>
                </a:solidFill>
                <a:latin typeface="Calibri"/>
                <a:cs typeface="Calibri"/>
              </a:rPr>
              <a:t>и </a:t>
            </a:r>
            <a:r>
              <a:rPr b="0" spc="-20" dirty="0">
                <a:solidFill>
                  <a:schemeClr val="tx1"/>
                </a:solidFill>
                <a:latin typeface="Calibri"/>
                <a:cs typeface="Calibri"/>
              </a:rPr>
              <a:t>потолки</a:t>
            </a:r>
            <a:r>
              <a:rPr b="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обоями</a:t>
            </a:r>
          </a:p>
        </p:txBody>
      </p:sp>
      <p:sp>
        <p:nvSpPr>
          <p:cNvPr id="3" name="object 3"/>
          <p:cNvSpPr/>
          <p:nvPr/>
        </p:nvSpPr>
        <p:spPr>
          <a:xfrm>
            <a:off x="1066800" y="1752600"/>
            <a:ext cx="7153656" cy="476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9371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3351" y="164338"/>
            <a:ext cx="7737297" cy="15023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b="0" spc="-20" dirty="0">
                <a:latin typeface="Calibri"/>
                <a:cs typeface="Calibri"/>
              </a:rPr>
              <a:t>Электрик</a:t>
            </a:r>
            <a:endParaRPr sz="4000" dirty="0">
              <a:latin typeface="Calibri"/>
              <a:cs typeface="Calibri"/>
            </a:endParaRPr>
          </a:p>
          <a:p>
            <a:pPr marL="10795" marR="5080" algn="ctr">
              <a:lnSpc>
                <a:spcPct val="100000"/>
              </a:lnSpc>
              <a:spcBef>
                <a:spcPts val="70"/>
              </a:spcBef>
            </a:pPr>
            <a:r>
              <a:rPr b="0" spc="-20" dirty="0">
                <a:solidFill>
                  <a:schemeClr val="tx1"/>
                </a:solidFill>
                <a:latin typeface="Calibri"/>
                <a:cs typeface="Calibri"/>
              </a:rPr>
              <a:t>Устанавливает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электрическую </a:t>
            </a:r>
            <a:r>
              <a:rPr b="0" spc="-25" dirty="0">
                <a:solidFill>
                  <a:schemeClr val="tx1"/>
                </a:solidFill>
                <a:latin typeface="Calibri"/>
                <a:cs typeface="Calibri"/>
              </a:rPr>
              <a:t>проводку, </a:t>
            </a:r>
            <a:r>
              <a:rPr b="0" spc="-10" dirty="0">
                <a:solidFill>
                  <a:schemeClr val="tx1"/>
                </a:solidFill>
                <a:latin typeface="Calibri"/>
                <a:cs typeface="Calibri"/>
              </a:rPr>
              <a:t>розетки,  </a:t>
            </a:r>
            <a:r>
              <a:rPr b="0" spc="-15" dirty="0">
                <a:solidFill>
                  <a:schemeClr val="tx1"/>
                </a:solidFill>
                <a:latin typeface="Calibri"/>
                <a:cs typeface="Calibri"/>
              </a:rPr>
              <a:t>выключатели</a:t>
            </a:r>
          </a:p>
        </p:txBody>
      </p:sp>
      <p:sp>
        <p:nvSpPr>
          <p:cNvPr id="3" name="object 3"/>
          <p:cNvSpPr/>
          <p:nvPr/>
        </p:nvSpPr>
        <p:spPr>
          <a:xfrm>
            <a:off x="1143000" y="1752600"/>
            <a:ext cx="7129272" cy="476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129640" y="6663258"/>
            <a:ext cx="86095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lang="en-US" spc="-5" dirty="0" smtClean="0"/>
              <a:t>Oxana Fedorova</a:t>
            </a:r>
            <a:endParaRPr spc="-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851</Words>
  <Application>Microsoft Office PowerPoint</Application>
  <PresentationFormat>Экран (4:3)</PresentationFormat>
  <Paragraphs>176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Calibri</vt:lpstr>
      <vt:lpstr>Georgia</vt:lpstr>
      <vt:lpstr>Office Theme</vt:lpstr>
      <vt:lpstr>Презентация для детей младшей группы № 7 по лексической теме  «Мой дом»                                                            Подготовила воспитатель                                    ГБОУ Школы № 2072                      Федорова Оксана Яковлевна</vt:lpstr>
      <vt:lpstr>Мой дом, моё жилище</vt:lpstr>
      <vt:lpstr>Профессии людей,  которые строят дом…</vt:lpstr>
      <vt:lpstr>Архитектор Задумывает и разрабатывает проект дома</vt:lpstr>
      <vt:lpstr>Крановщик</vt:lpstr>
      <vt:lpstr>Каменщик Выкладывает стены домов из кирпича и  железобетонных плит</vt:lpstr>
      <vt:lpstr>Столяр Изготавливает из дерева двери, окна, полы,  плинтуса, наличники</vt:lpstr>
      <vt:lpstr>Маляр Окрашивает стены, окна, двери  Оклеивает стены и потолки обоями</vt:lpstr>
      <vt:lpstr>Электрик Устанавливает электрическую проводку, розетки,  выключатели</vt:lpstr>
      <vt:lpstr>Слесарь- сантехник Устанавливает водопроводные и канализационные трубы</vt:lpstr>
      <vt:lpstr>Как со временем менялся дом человека</vt:lpstr>
      <vt:lpstr>МНОГОЭТАЖНЫЙ ДОМ</vt:lpstr>
      <vt:lpstr>Из чего строится многоэтажный дом</vt:lpstr>
      <vt:lpstr>Многоэтажный дом состоит  из отдельных квартир</vt:lpstr>
      <vt:lpstr>Квартира состоит из  отдельных комнат</vt:lpstr>
      <vt:lpstr>ПРИХОЖАЯ</vt:lpstr>
      <vt:lpstr>ГОСТИНАЯ</vt:lpstr>
      <vt:lpstr>КУХНЯ</vt:lpstr>
      <vt:lpstr>СПАЛЬНЯ</vt:lpstr>
      <vt:lpstr>ДЕТСКАЯ</vt:lpstr>
      <vt:lpstr>ВАННАЯ КОМНАТА</vt:lpstr>
      <vt:lpstr>Отгадай загадки</vt:lpstr>
      <vt:lpstr>Проверь себя</vt:lpstr>
      <vt:lpstr>Отгадай чей домик</vt:lpstr>
      <vt:lpstr>«Чей дом?»</vt:lpstr>
      <vt:lpstr>«Назови какой»</vt:lpstr>
      <vt:lpstr>«Скажи наоборот»</vt:lpstr>
      <vt:lpstr>Презентация PowerPoint</vt:lpstr>
      <vt:lpstr>Найди отличия.</vt:lpstr>
      <vt:lpstr>Найди домик каждого из зверят,  если известно, что в домике ёжика два этажа, а рядом с домиком  зайчика растёт дерево .</vt:lpstr>
      <vt:lpstr>Сравни по величине</vt:lpstr>
      <vt:lpstr>Молодцы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Oxana Fedorova</dc:creator>
  <cp:lastModifiedBy>Oxana Fedorova</cp:lastModifiedBy>
  <cp:revision>7</cp:revision>
  <dcterms:created xsi:type="dcterms:W3CDTF">2020-03-23T02:32:13Z</dcterms:created>
  <dcterms:modified xsi:type="dcterms:W3CDTF">2020-04-26T14:14:35Z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2020-03-23T00:00:00Z</vt:filetime>
  </property>
</Properties>
</file>