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6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391023"/>
            <a:ext cx="7772400" cy="1470025"/>
          </a:xfrm>
        </p:spPr>
        <p:txBody>
          <a:bodyPr>
            <a:normAutofit fontScale="90000"/>
          </a:bodyPr>
          <a:lstStyle/>
          <a:p>
            <a:r>
              <a:rPr lang="en-US" b="1" dirty="0" smtClean="0">
                <a:solidFill>
                  <a:srgbClr val="FF0000"/>
                </a:solidFill>
                <a:latin typeface="Comic Sans MS" pitchFamily="66" charset="0"/>
              </a:rPr>
              <a:t>SCHOOLING in the UNITED STATES of AMERICA</a:t>
            </a:r>
            <a:r>
              <a:rPr lang="ru-RU" b="1" dirty="0" smtClean="0">
                <a:solidFill>
                  <a:srgbClr val="FF0000"/>
                </a:solidFill>
                <a:latin typeface="Comic Sans MS" pitchFamily="66" charset="0"/>
              </a:rPr>
              <a:t/>
            </a:r>
            <a:br>
              <a:rPr lang="ru-RU" b="1" dirty="0" smtClean="0">
                <a:solidFill>
                  <a:srgbClr val="FF0000"/>
                </a:solidFill>
                <a:latin typeface="Comic Sans MS" pitchFamily="66" charset="0"/>
              </a:rPr>
            </a:br>
            <a:r>
              <a:rPr lang="ru-RU" b="1" dirty="0" smtClean="0">
                <a:solidFill>
                  <a:srgbClr val="FF0000"/>
                </a:solidFill>
                <a:latin typeface="Comic Sans MS" pitchFamily="66" charset="0"/>
              </a:rPr>
              <a:t>Школьное образование в Соединенных Штатах Америки</a:t>
            </a:r>
            <a:endParaRPr lang="ru-RU" b="1" dirty="0">
              <a:solidFill>
                <a:srgbClr val="FF0000"/>
              </a:solidFill>
              <a:latin typeface="Comic Sans MS" pitchFamily="66" charset="0"/>
            </a:endParaRPr>
          </a:p>
        </p:txBody>
      </p:sp>
      <p:sp>
        <p:nvSpPr>
          <p:cNvPr id="3" name="Подзаголовок 2"/>
          <p:cNvSpPr>
            <a:spLocks noGrp="1"/>
          </p:cNvSpPr>
          <p:nvPr>
            <p:ph type="subTitle" idx="1"/>
          </p:nvPr>
        </p:nvSpPr>
        <p:spPr>
          <a:xfrm>
            <a:off x="2743200" y="5105400"/>
            <a:ext cx="6400800" cy="1752600"/>
          </a:xfrm>
        </p:spPr>
        <p:txBody>
          <a:bodyPr>
            <a:normAutofit fontScale="92500"/>
          </a:bodyPr>
          <a:lstStyle/>
          <a:p>
            <a:r>
              <a:rPr lang="ru-RU" b="1" dirty="0" smtClean="0">
                <a:solidFill>
                  <a:schemeClr val="tx1"/>
                </a:solidFill>
              </a:rPr>
              <a:t>Выполнила студентка 2 «А» группы</a:t>
            </a:r>
            <a:r>
              <a:rPr lang="en-US" b="1" dirty="0" smtClean="0">
                <a:solidFill>
                  <a:schemeClr val="tx1"/>
                </a:solidFill>
              </a:rPr>
              <a:t> </a:t>
            </a:r>
            <a:r>
              <a:rPr lang="ru-RU" b="1" dirty="0" err="1" smtClean="0">
                <a:solidFill>
                  <a:schemeClr val="tx1"/>
                </a:solidFill>
              </a:rPr>
              <a:t>Зерноградского</a:t>
            </a:r>
            <a:r>
              <a:rPr lang="ru-RU" b="1" dirty="0" smtClean="0">
                <a:solidFill>
                  <a:schemeClr val="tx1"/>
                </a:solidFill>
              </a:rPr>
              <a:t> педагогического колледжа: </a:t>
            </a:r>
            <a:r>
              <a:rPr lang="ru-RU" b="1" dirty="0" err="1" smtClean="0">
                <a:solidFill>
                  <a:schemeClr val="tx1"/>
                </a:solidFill>
              </a:rPr>
              <a:t>Черкесова</a:t>
            </a:r>
            <a:r>
              <a:rPr lang="ru-RU" b="1" dirty="0" smtClean="0">
                <a:solidFill>
                  <a:schemeClr val="tx1"/>
                </a:solidFill>
              </a:rPr>
              <a:t> Маргарита</a:t>
            </a:r>
            <a:endParaRPr lang="ru-RU"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132856"/>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What do you know about pre schooling education?</a:t>
            </a:r>
            <a:r>
              <a:rPr lang="ru-RU" b="1" dirty="0" smtClean="0">
                <a:solidFill>
                  <a:srgbClr val="FF0000"/>
                </a:solidFill>
                <a:latin typeface="Times New Roman" pitchFamily="18" charset="0"/>
                <a:cs typeface="Times New Roman" pitchFamily="18" charset="0"/>
              </a:rPr>
              <a:t>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Что вы знаете о дошкольном образовании?</a:t>
            </a:r>
            <a:endParaRPr lang="ru-RU" b="1" dirty="0">
              <a:solidFill>
                <a:srgbClr val="FF0000"/>
              </a:solidFill>
              <a:latin typeface="Times New Roman" pitchFamily="18" charset="0"/>
              <a:cs typeface="Times New Roman" pitchFamily="18" charset="0"/>
            </a:endParaRPr>
          </a:p>
        </p:txBody>
      </p:sp>
      <p:pic>
        <p:nvPicPr>
          <p:cNvPr id="9218" name="Picture 2" descr="G:\Английский\image06.jpeg"/>
          <p:cNvPicPr>
            <a:picLocks noGrp="1" noChangeAspect="1" noChangeArrowheads="1"/>
          </p:cNvPicPr>
          <p:nvPr>
            <p:ph idx="1"/>
          </p:nvPr>
        </p:nvPicPr>
        <p:blipFill>
          <a:blip r:embed="rId2" cstate="print"/>
          <a:srcRect/>
          <a:stretch>
            <a:fillRect/>
          </a:stretch>
        </p:blipFill>
        <p:spPr bwMode="auto">
          <a:xfrm>
            <a:off x="5220072" y="3915053"/>
            <a:ext cx="3923928" cy="294294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00808"/>
            <a:ext cx="4716016" cy="1143000"/>
          </a:xfrm>
        </p:spPr>
        <p:txBody>
          <a:bodyPr>
            <a:noAutofit/>
          </a:bodyPr>
          <a:lstStyle/>
          <a:p>
            <a:r>
              <a:rPr lang="en-US" sz="3600" b="1" dirty="0" err="1" smtClean="0">
                <a:latin typeface="Times New Roman" pitchFamily="18" charset="0"/>
                <a:cs typeface="Times New Roman" pitchFamily="18" charset="0"/>
              </a:rPr>
              <a:t>Preschooling</a:t>
            </a:r>
            <a:r>
              <a:rPr lang="en-US" sz="3600" b="1" dirty="0" smtClean="0">
                <a:latin typeface="Times New Roman" pitchFamily="18" charset="0"/>
                <a:cs typeface="Times New Roman" pitchFamily="18" charset="0"/>
              </a:rPr>
              <a:t> is optional. There is a network of nursery schools and daycare </a:t>
            </a:r>
            <a:r>
              <a:rPr lang="en-US" sz="3600" b="1" dirty="0" err="1" smtClean="0">
                <a:latin typeface="Times New Roman" pitchFamily="18" charset="0"/>
                <a:cs typeface="Times New Roman" pitchFamily="18" charset="0"/>
              </a:rPr>
              <a:t>centres</a:t>
            </a:r>
            <a:r>
              <a:rPr lang="en-US" sz="3600" b="1" dirty="0" smtClean="0">
                <a:latin typeface="Times New Roman" pitchFamily="18" charset="0"/>
                <a:cs typeface="Times New Roman" pitchFamily="18" charset="0"/>
              </a:rPr>
              <a:t> where children are looked after while their parents are at work.</a:t>
            </a:r>
            <a:endParaRPr lang="ru-RU" sz="3600" b="1" dirty="0">
              <a:latin typeface="Times New Roman" pitchFamily="18" charset="0"/>
              <a:cs typeface="Times New Roman" pitchFamily="18" charset="0"/>
            </a:endParaRPr>
          </a:p>
        </p:txBody>
      </p:sp>
      <p:pic>
        <p:nvPicPr>
          <p:cNvPr id="10242" name="Picture 2" descr="G:\Английский\img1.jpg"/>
          <p:cNvPicPr>
            <a:picLocks noGrp="1" noChangeAspect="1" noChangeArrowheads="1"/>
          </p:cNvPicPr>
          <p:nvPr>
            <p:ph idx="1"/>
          </p:nvPr>
        </p:nvPicPr>
        <p:blipFill>
          <a:blip r:embed="rId2" cstate="print"/>
          <a:srcRect/>
          <a:stretch>
            <a:fillRect/>
          </a:stretch>
        </p:blipFill>
        <p:spPr bwMode="auto">
          <a:xfrm>
            <a:off x="4644008" y="2996952"/>
            <a:ext cx="4499992" cy="38610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20888"/>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What knowledge do elementary schools give children?</a:t>
            </a:r>
            <a:r>
              <a:rPr lang="ru-RU" b="1" dirty="0" smtClean="0">
                <a:solidFill>
                  <a:srgbClr val="FF0000"/>
                </a:solidFill>
                <a:latin typeface="Times New Roman" pitchFamily="18" charset="0"/>
                <a:cs typeface="Times New Roman" pitchFamily="18" charset="0"/>
              </a:rPr>
              <a:t> Какие знания дают детям начальные школы?</a:t>
            </a:r>
            <a:endParaRPr lang="ru-RU" b="1" dirty="0">
              <a:solidFill>
                <a:srgbClr val="FF0000"/>
              </a:solidFill>
              <a:latin typeface="Times New Roman" pitchFamily="18" charset="0"/>
              <a:cs typeface="Times New Roman" pitchFamily="18" charset="0"/>
            </a:endParaRPr>
          </a:p>
        </p:txBody>
      </p:sp>
      <p:pic>
        <p:nvPicPr>
          <p:cNvPr id="11266" name="Picture 2" descr="G:\Английский\maxresdefault.jpg"/>
          <p:cNvPicPr>
            <a:picLocks noGrp="1" noChangeAspect="1" noChangeArrowheads="1"/>
          </p:cNvPicPr>
          <p:nvPr>
            <p:ph idx="1"/>
          </p:nvPr>
        </p:nvPicPr>
        <p:blipFill>
          <a:blip r:embed="rId2" cstate="print"/>
          <a:srcRect/>
          <a:stretch>
            <a:fillRect/>
          </a:stretch>
        </p:blipFill>
        <p:spPr bwMode="auto">
          <a:xfrm>
            <a:off x="4644008" y="4005064"/>
            <a:ext cx="4026871" cy="226511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12776"/>
            <a:ext cx="9144000" cy="1143000"/>
          </a:xfrm>
        </p:spPr>
        <p:txBody>
          <a:bodyPr>
            <a:noAutofit/>
          </a:bodyPr>
          <a:lstStyle/>
          <a:p>
            <a:r>
              <a:rPr lang="en-US" sz="3200" b="1" dirty="0" smtClean="0">
                <a:latin typeface="Times New Roman" pitchFamily="18" charset="0"/>
                <a:cs typeface="Times New Roman" pitchFamily="18" charset="0"/>
              </a:rPr>
              <a:t>Elementary schools give the basic knowledge about the world</a:t>
            </a: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around us and people who live in it. Pupils are taught to count,</a:t>
            </a:r>
            <a:r>
              <a:rPr lang="ru-RU"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read and write, to draw, sing and dance.</a:t>
            </a:r>
            <a:endParaRPr lang="ru-RU" sz="3200" b="1" dirty="0">
              <a:latin typeface="Times New Roman" pitchFamily="18" charset="0"/>
              <a:cs typeface="Times New Roman" pitchFamily="18" charset="0"/>
            </a:endParaRPr>
          </a:p>
        </p:txBody>
      </p:sp>
      <p:pic>
        <p:nvPicPr>
          <p:cNvPr id="12290" name="Picture 2" descr="G:\Английский\57fdf547c461882b6a8b4880.jpg"/>
          <p:cNvPicPr>
            <a:picLocks noGrp="1" noChangeAspect="1" noChangeArrowheads="1"/>
          </p:cNvPicPr>
          <p:nvPr>
            <p:ph idx="1"/>
          </p:nvPr>
        </p:nvPicPr>
        <p:blipFill>
          <a:blip r:embed="rId2" cstate="print"/>
          <a:srcRect/>
          <a:stretch>
            <a:fillRect/>
          </a:stretch>
        </p:blipFill>
        <p:spPr bwMode="auto">
          <a:xfrm>
            <a:off x="3368039" y="3186524"/>
            <a:ext cx="5684447" cy="319480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16832"/>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How are secondary schools named in America?</a:t>
            </a:r>
            <a:r>
              <a:rPr lang="ru-RU" b="1" dirty="0" smtClean="0">
                <a:solidFill>
                  <a:srgbClr val="FF0000"/>
                </a:solidFill>
                <a:latin typeface="Times New Roman" pitchFamily="18" charset="0"/>
                <a:cs typeface="Times New Roman" pitchFamily="18" charset="0"/>
              </a:rPr>
              <a:t> Как называются средние школы в Америке? </a:t>
            </a:r>
            <a:endParaRPr lang="ru-RU" b="1" dirty="0">
              <a:solidFill>
                <a:srgbClr val="FF0000"/>
              </a:solidFill>
              <a:latin typeface="Times New Roman" pitchFamily="18" charset="0"/>
              <a:cs typeface="Times New Roman" pitchFamily="18" charset="0"/>
            </a:endParaRPr>
          </a:p>
        </p:txBody>
      </p:sp>
      <p:pic>
        <p:nvPicPr>
          <p:cNvPr id="13314" name="Picture 2" descr="G:\Английский\Shkoly-v-SShA.gif"/>
          <p:cNvPicPr>
            <a:picLocks noGrp="1" noChangeAspect="1" noChangeArrowheads="1"/>
          </p:cNvPicPr>
          <p:nvPr>
            <p:ph idx="1"/>
          </p:nvPr>
        </p:nvPicPr>
        <p:blipFill>
          <a:blip r:embed="rId2" cstate="print"/>
          <a:srcRect/>
          <a:stretch>
            <a:fillRect/>
          </a:stretch>
        </p:blipFill>
        <p:spPr bwMode="auto">
          <a:xfrm>
            <a:off x="4572000" y="4077072"/>
            <a:ext cx="4283771" cy="25338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8507288" cy="1143000"/>
          </a:xfrm>
        </p:spPr>
        <p:txBody>
          <a:bodyPr>
            <a:normAutofit fontScale="90000"/>
          </a:bodyPr>
          <a:lstStyle/>
          <a:p>
            <a:r>
              <a:rPr lang="en-US" b="1" dirty="0" smtClean="0">
                <a:latin typeface="Times New Roman" pitchFamily="18" charset="0"/>
                <a:cs typeface="Times New Roman" pitchFamily="18" charset="0"/>
              </a:rPr>
              <a:t>Secondary schools are usually named high schools and their pupils are called students. </a:t>
            </a:r>
            <a:endParaRPr lang="ru-RU" b="1" dirty="0">
              <a:latin typeface="Times New Roman" pitchFamily="18" charset="0"/>
              <a:cs typeface="Times New Roman" pitchFamily="18" charset="0"/>
            </a:endParaRPr>
          </a:p>
        </p:txBody>
      </p:sp>
      <p:pic>
        <p:nvPicPr>
          <p:cNvPr id="14338" name="Picture 2" descr="G:\Английский\wgs-gcse-mathematics-students-20121.jpg"/>
          <p:cNvPicPr>
            <a:picLocks noGrp="1" noChangeAspect="1" noChangeArrowheads="1"/>
          </p:cNvPicPr>
          <p:nvPr>
            <p:ph idx="1"/>
          </p:nvPr>
        </p:nvPicPr>
        <p:blipFill>
          <a:blip r:embed="rId2" cstate="print"/>
          <a:srcRect/>
          <a:stretch>
            <a:fillRect/>
          </a:stretch>
        </p:blipFill>
        <p:spPr bwMode="auto">
          <a:xfrm>
            <a:off x="2411760" y="2324955"/>
            <a:ext cx="6498176" cy="43338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6872"/>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What grades do students get for their work at school?</a:t>
            </a:r>
            <a:r>
              <a:rPr lang="ru-RU" b="1" dirty="0" smtClean="0">
                <a:solidFill>
                  <a:srgbClr val="FF0000"/>
                </a:solidFill>
                <a:latin typeface="Times New Roman" pitchFamily="18" charset="0"/>
                <a:cs typeface="Times New Roman" pitchFamily="18" charset="0"/>
              </a:rPr>
              <a:t> Какие оценки получают ученики за свою работу в школе?</a:t>
            </a:r>
            <a:endParaRPr lang="ru-RU" b="1" dirty="0">
              <a:solidFill>
                <a:srgbClr val="FF0000"/>
              </a:solidFill>
              <a:latin typeface="Times New Roman" pitchFamily="18" charset="0"/>
              <a:cs typeface="Times New Roman" pitchFamily="18" charset="0"/>
            </a:endParaRPr>
          </a:p>
        </p:txBody>
      </p:sp>
      <p:pic>
        <p:nvPicPr>
          <p:cNvPr id="16386" name="Picture 2" descr="G:\Английский\depositphotos_3306814-stock-photo-school-test.jpg"/>
          <p:cNvPicPr>
            <a:picLocks noGrp="1" noChangeAspect="1" noChangeArrowheads="1"/>
          </p:cNvPicPr>
          <p:nvPr>
            <p:ph idx="1"/>
          </p:nvPr>
        </p:nvPicPr>
        <p:blipFill>
          <a:blip r:embed="rId2" cstate="print"/>
          <a:srcRect/>
          <a:stretch>
            <a:fillRect/>
          </a:stretch>
        </p:blipFill>
        <p:spPr bwMode="auto">
          <a:xfrm>
            <a:off x="4932040" y="4149080"/>
            <a:ext cx="3732655" cy="24811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84784"/>
            <a:ext cx="8229600" cy="1143000"/>
          </a:xfrm>
        </p:spPr>
        <p:txBody>
          <a:bodyPr>
            <a:normAutofit fontScale="90000"/>
          </a:bodyPr>
          <a:lstStyle/>
          <a:p>
            <a:r>
              <a:rPr lang="en-US" dirty="0" smtClean="0"/>
              <a:t>Marks given to students for their work</a:t>
            </a:r>
            <a:r>
              <a:rPr lang="ru-RU" dirty="0" smtClean="0"/>
              <a:t> </a:t>
            </a:r>
            <a:r>
              <a:rPr lang="en-US" dirty="0" smtClean="0"/>
              <a:t>are called grades. Pupils get A, B, C, D. A - for excellent work.</a:t>
            </a:r>
            <a:r>
              <a:rPr lang="ru-RU" dirty="0" smtClean="0"/>
              <a:t> </a:t>
            </a:r>
            <a:r>
              <a:rPr lang="en-US" dirty="0" smtClean="0"/>
              <a:t>D for poor work.</a:t>
            </a:r>
            <a:endParaRPr lang="ru-RU" dirty="0"/>
          </a:p>
        </p:txBody>
      </p:sp>
      <p:pic>
        <p:nvPicPr>
          <p:cNvPr id="15362" name="Picture 2" descr="G:\Английский\94843_900.jpg"/>
          <p:cNvPicPr>
            <a:picLocks noGrp="1" noChangeAspect="1" noChangeArrowheads="1"/>
          </p:cNvPicPr>
          <p:nvPr>
            <p:ph idx="1"/>
          </p:nvPr>
        </p:nvPicPr>
        <p:blipFill>
          <a:blip r:embed="rId2" cstate="print"/>
          <a:srcRect/>
          <a:stretch>
            <a:fillRect/>
          </a:stretch>
        </p:blipFill>
        <p:spPr bwMode="auto">
          <a:xfrm>
            <a:off x="3228192" y="3429000"/>
            <a:ext cx="5516528" cy="31683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20888"/>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What skills can pupils acquire at school? </a:t>
            </a:r>
            <a:r>
              <a:rPr lang="ru-RU" b="1" dirty="0" smtClean="0">
                <a:solidFill>
                  <a:srgbClr val="FF0000"/>
                </a:solidFill>
                <a:latin typeface="Times New Roman" pitchFamily="18" charset="0"/>
                <a:cs typeface="Times New Roman" pitchFamily="18" charset="0"/>
              </a:rPr>
              <a:t>Какие навыки могут приобрести ученики в школе?</a:t>
            </a:r>
            <a:endParaRPr lang="ru-RU" b="1" dirty="0">
              <a:solidFill>
                <a:srgbClr val="FF0000"/>
              </a:solidFill>
              <a:latin typeface="Times New Roman" pitchFamily="18" charset="0"/>
              <a:cs typeface="Times New Roman" pitchFamily="18" charset="0"/>
            </a:endParaRPr>
          </a:p>
        </p:txBody>
      </p:sp>
      <p:pic>
        <p:nvPicPr>
          <p:cNvPr id="17410" name="Picture 2" descr="G:\Английский\obuchenie-v-ssha-dlya-russkih_8.jpg"/>
          <p:cNvPicPr>
            <a:picLocks noGrp="1" noChangeAspect="1" noChangeArrowheads="1"/>
          </p:cNvPicPr>
          <p:nvPr>
            <p:ph idx="1"/>
          </p:nvPr>
        </p:nvPicPr>
        <p:blipFill>
          <a:blip r:embed="rId2" cstate="print"/>
          <a:srcRect/>
          <a:stretch>
            <a:fillRect/>
          </a:stretch>
        </p:blipFill>
        <p:spPr bwMode="auto">
          <a:xfrm>
            <a:off x="5076056" y="4181475"/>
            <a:ext cx="3781425" cy="26765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36912"/>
            <a:ext cx="3456384" cy="1143000"/>
          </a:xfrm>
        </p:spPr>
        <p:txBody>
          <a:bodyPr>
            <a:normAutofit fontScale="90000"/>
          </a:bodyPr>
          <a:lstStyle/>
          <a:p>
            <a:r>
              <a:rPr lang="en-US" dirty="0" smtClean="0">
                <a:latin typeface="Times New Roman" pitchFamily="18" charset="0"/>
                <a:cs typeface="Times New Roman" pitchFamily="18" charset="0"/>
              </a:rPr>
              <a:t>Students study a wide range of subjects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cover exact, natural sciences and humanities.</a:t>
            </a:r>
            <a:endParaRPr lang="ru-RU" dirty="0">
              <a:latin typeface="Times New Roman" pitchFamily="18" charset="0"/>
              <a:cs typeface="Times New Roman" pitchFamily="18" charset="0"/>
            </a:endParaRPr>
          </a:p>
        </p:txBody>
      </p:sp>
      <p:pic>
        <p:nvPicPr>
          <p:cNvPr id="18434" name="Picture 2" descr="G:\Английский\66232048_83d759f2a77a9eab2a70175fefabff3b_800.png"/>
          <p:cNvPicPr>
            <a:picLocks noGrp="1" noChangeAspect="1" noChangeArrowheads="1"/>
          </p:cNvPicPr>
          <p:nvPr>
            <p:ph idx="1"/>
          </p:nvPr>
        </p:nvPicPr>
        <p:blipFill>
          <a:blip r:embed="rId2" cstate="print"/>
          <a:srcRect/>
          <a:stretch>
            <a:fillRect/>
          </a:stretch>
        </p:blipFill>
        <p:spPr bwMode="auto">
          <a:xfrm>
            <a:off x="4211960" y="2093522"/>
            <a:ext cx="4648684" cy="44569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628800"/>
            <a:ext cx="8964488" cy="2785790"/>
          </a:xfrm>
        </p:spPr>
        <p:txBody>
          <a:bodyPr>
            <a:normAutofit fontScale="90000"/>
          </a:bodyPr>
          <a:lstStyle/>
          <a:p>
            <a:r>
              <a:rPr lang="en-US" sz="4900" b="1" dirty="0" smtClean="0">
                <a:solidFill>
                  <a:srgbClr val="FF0000"/>
                </a:solidFill>
                <a:latin typeface="Times New Roman" pitchFamily="18" charset="0"/>
                <a:cs typeface="Times New Roman" pitchFamily="18" charset="0"/>
              </a:rPr>
              <a:t>What kind of schools are there in the U. S. A.?</a:t>
            </a:r>
            <a:br>
              <a:rPr lang="en-US" sz="4900" b="1" dirty="0" smtClean="0">
                <a:solidFill>
                  <a:srgbClr val="FF0000"/>
                </a:solidFill>
                <a:latin typeface="Times New Roman" pitchFamily="18" charset="0"/>
                <a:cs typeface="Times New Roman" pitchFamily="18" charset="0"/>
              </a:rPr>
            </a:br>
            <a:r>
              <a:rPr lang="ru-RU" sz="4900" b="1" dirty="0" smtClean="0">
                <a:solidFill>
                  <a:srgbClr val="FF0000"/>
                </a:solidFill>
                <a:latin typeface="Times New Roman" pitchFamily="18" charset="0"/>
                <a:cs typeface="Times New Roman" pitchFamily="18" charset="0"/>
              </a:rPr>
              <a:t>Какие школы существуют в США? </a:t>
            </a:r>
            <a:r>
              <a:rPr lang="en-US" dirty="0" smtClean="0"/>
              <a:t/>
            </a:r>
            <a:br>
              <a:rPr lang="en-US" dirty="0" smtClean="0"/>
            </a:br>
            <a:endParaRPr lang="ru-RU" dirty="0"/>
          </a:p>
        </p:txBody>
      </p:sp>
      <p:pic>
        <p:nvPicPr>
          <p:cNvPr id="2050" name="Picture 2" descr="G:\Английский\1Q9FAfexTJ8.jpg"/>
          <p:cNvPicPr>
            <a:picLocks noGrp="1" noChangeAspect="1" noChangeArrowheads="1"/>
          </p:cNvPicPr>
          <p:nvPr>
            <p:ph idx="1"/>
          </p:nvPr>
        </p:nvPicPr>
        <p:blipFill>
          <a:blip r:embed="rId2" cstate="print"/>
          <a:srcRect/>
          <a:stretch>
            <a:fillRect/>
          </a:stretch>
        </p:blipFill>
        <p:spPr bwMode="auto">
          <a:xfrm>
            <a:off x="5220072" y="4365104"/>
            <a:ext cx="3618937" cy="2121099"/>
          </a:xfrm>
          <a:prstGeom prst="rect">
            <a:avLst/>
          </a:prstGeom>
          <a:ln>
            <a:noFill/>
          </a:ln>
          <a:effectLst>
            <a:softEdge rad="112500"/>
          </a:effectLst>
        </p:spPr>
      </p:pic>
      <p:pic>
        <p:nvPicPr>
          <p:cNvPr id="2051" name="Picture 3" descr="G:\Английский\885_0_school-usa-3.jpg"/>
          <p:cNvPicPr>
            <a:picLocks noChangeAspect="1" noChangeArrowheads="1"/>
          </p:cNvPicPr>
          <p:nvPr/>
        </p:nvPicPr>
        <p:blipFill>
          <a:blip r:embed="rId3" cstate="print"/>
          <a:srcRect/>
          <a:stretch>
            <a:fillRect/>
          </a:stretch>
        </p:blipFill>
        <p:spPr bwMode="auto">
          <a:xfrm>
            <a:off x="323528" y="4005064"/>
            <a:ext cx="3816424" cy="25442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28800"/>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In what extracurricular activities can students be engaged at school?</a:t>
            </a:r>
            <a:r>
              <a:rPr lang="ru-RU" b="1" dirty="0" smtClean="0">
                <a:solidFill>
                  <a:srgbClr val="FF0000"/>
                </a:solidFill>
                <a:latin typeface="Times New Roman" pitchFamily="18" charset="0"/>
                <a:cs typeface="Times New Roman" pitchFamily="18" charset="0"/>
              </a:rPr>
              <a:t> Какими внеклассными мероприятиями могут заниматься учащиеся в школе?</a:t>
            </a:r>
            <a:endParaRPr lang="ru-RU" b="1" dirty="0">
              <a:solidFill>
                <a:srgbClr val="FF0000"/>
              </a:solidFill>
              <a:latin typeface="Times New Roman" pitchFamily="18" charset="0"/>
              <a:cs typeface="Times New Roman" pitchFamily="18" charset="0"/>
            </a:endParaRPr>
          </a:p>
        </p:txBody>
      </p:sp>
      <p:pic>
        <p:nvPicPr>
          <p:cNvPr id="19458" name="Picture 2" descr="G:\Английский\Winch_music_class_2.jpg"/>
          <p:cNvPicPr>
            <a:picLocks noGrp="1" noChangeAspect="1" noChangeArrowheads="1"/>
          </p:cNvPicPr>
          <p:nvPr>
            <p:ph idx="1"/>
          </p:nvPr>
        </p:nvPicPr>
        <p:blipFill>
          <a:blip r:embed="rId2" cstate="print"/>
          <a:srcRect/>
          <a:stretch>
            <a:fillRect/>
          </a:stretch>
        </p:blipFill>
        <p:spPr bwMode="auto">
          <a:xfrm>
            <a:off x="4860032" y="3915054"/>
            <a:ext cx="3665380" cy="274903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124744"/>
            <a:ext cx="8229600" cy="4525963"/>
          </a:xfrm>
        </p:spPr>
        <p:txBody>
          <a:bodyPr>
            <a:normAutofit/>
          </a:bodyPr>
          <a:lstStyle/>
          <a:p>
            <a:r>
              <a:rPr lang="en-US" sz="2800" dirty="0" smtClean="0">
                <a:latin typeface="Times New Roman" pitchFamily="18" charset="0"/>
                <a:cs typeface="Times New Roman" pitchFamily="18" charset="0"/>
              </a:rPr>
              <a:t>Most schools, for instance, publish their own student newspapers, and some</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have their own radio stations.</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Almost all have student orchestras, bands and choirs, which give public performances</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There are theatre and drama groups, chess and debating clubs, foreign languages clubs, groups which meet after school to discuss computers, or chemistry, or amateur radio. Students can learn flying, diving and mountain-climbing</a:t>
            </a:r>
            <a:endParaRPr lang="ru-RU" sz="2800" dirty="0" smtClean="0">
              <a:latin typeface="Times New Roman" pitchFamily="18" charset="0"/>
              <a:cs typeface="Times New Roman" pitchFamily="18" charset="0"/>
            </a:endParaRPr>
          </a:p>
          <a:p>
            <a:endParaRPr lang="ru-RU" dirty="0"/>
          </a:p>
        </p:txBody>
      </p:sp>
      <p:pic>
        <p:nvPicPr>
          <p:cNvPr id="20482" name="Picture 2" descr="G:\Английский\nachalnay.jpg"/>
          <p:cNvPicPr>
            <a:picLocks noChangeAspect="1" noChangeArrowheads="1"/>
          </p:cNvPicPr>
          <p:nvPr/>
        </p:nvPicPr>
        <p:blipFill>
          <a:blip r:embed="rId2" cstate="print"/>
          <a:srcRect/>
          <a:stretch>
            <a:fillRect/>
          </a:stretch>
        </p:blipFill>
        <p:spPr bwMode="auto">
          <a:xfrm>
            <a:off x="6427440" y="4820580"/>
            <a:ext cx="2716560" cy="20374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36712"/>
            <a:ext cx="9144000" cy="1143000"/>
          </a:xfrm>
        </p:spPr>
        <p:txBody>
          <a:bodyPr>
            <a:normAutofit fontScale="90000"/>
          </a:bodyPr>
          <a:lstStyle/>
          <a:p>
            <a:r>
              <a:rPr lang="en-US" b="1" dirty="0" smtClean="0">
                <a:solidFill>
                  <a:schemeClr val="tx1">
                    <a:lumMod val="95000"/>
                    <a:lumOff val="5000"/>
                  </a:schemeClr>
                </a:solidFill>
                <a:latin typeface="Times New Roman" pitchFamily="18" charset="0"/>
                <a:cs typeface="Times New Roman" pitchFamily="18" charset="0"/>
              </a:rPr>
              <a:t>There are two kinds of schools in the United States of America: public schools and private schools</a:t>
            </a:r>
            <a:r>
              <a:rPr lang="en-US" dirty="0" smtClean="0"/>
              <a:t>.</a:t>
            </a:r>
            <a:endParaRPr lang="ru-RU" dirty="0"/>
          </a:p>
        </p:txBody>
      </p:sp>
      <p:pic>
        <p:nvPicPr>
          <p:cNvPr id="3074" name="Picture 2" descr="G:\Английский\the-education-system-in-america-l.jpg"/>
          <p:cNvPicPr>
            <a:picLocks noGrp="1" noChangeAspect="1" noChangeArrowheads="1"/>
          </p:cNvPicPr>
          <p:nvPr>
            <p:ph idx="1"/>
          </p:nvPr>
        </p:nvPicPr>
        <p:blipFill>
          <a:blip r:embed="rId2" cstate="print"/>
          <a:srcRect/>
          <a:stretch>
            <a:fillRect/>
          </a:stretch>
        </p:blipFill>
        <p:spPr bwMode="auto">
          <a:xfrm>
            <a:off x="1691680" y="2332037"/>
            <a:ext cx="6034617"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44824"/>
            <a:ext cx="9144000" cy="1143000"/>
          </a:xfrm>
        </p:spPr>
        <p:txBody>
          <a:bodyPr>
            <a:noAutofit/>
          </a:bodyPr>
          <a:lstStyle/>
          <a:p>
            <a:r>
              <a:rPr lang="en-US" b="1" dirty="0" smtClean="0">
                <a:solidFill>
                  <a:srgbClr val="FF0000"/>
                </a:solidFill>
                <a:latin typeface="Times New Roman" pitchFamily="18" charset="0"/>
                <a:cs typeface="Times New Roman" pitchFamily="18" charset="0"/>
              </a:rPr>
              <a:t>In which schools is education free?</a:t>
            </a:r>
            <a:br>
              <a:rPr lang="en-US"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В каких школах бесплатное образование?</a:t>
            </a:r>
            <a:endParaRPr lang="ru-RU" b="1" dirty="0">
              <a:solidFill>
                <a:srgbClr val="FF0000"/>
              </a:solidFill>
              <a:latin typeface="Times New Roman" pitchFamily="18" charset="0"/>
              <a:cs typeface="Times New Roman" pitchFamily="18" charset="0"/>
            </a:endParaRPr>
          </a:p>
        </p:txBody>
      </p:sp>
      <p:pic>
        <p:nvPicPr>
          <p:cNvPr id="4098" name="Picture 2" descr="G:\Английский\2038.jpeg"/>
          <p:cNvPicPr>
            <a:picLocks noGrp="1" noChangeAspect="1" noChangeArrowheads="1"/>
          </p:cNvPicPr>
          <p:nvPr>
            <p:ph idx="1"/>
          </p:nvPr>
        </p:nvPicPr>
        <p:blipFill>
          <a:blip r:embed="rId2" cstate="print"/>
          <a:srcRect/>
          <a:stretch>
            <a:fillRect/>
          </a:stretch>
        </p:blipFill>
        <p:spPr bwMode="auto">
          <a:xfrm>
            <a:off x="4427984" y="4164762"/>
            <a:ext cx="4173127" cy="249460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sp>
        <p:nvSpPr>
          <p:cNvPr id="3" name="Содержимое 2"/>
          <p:cNvSpPr>
            <a:spLocks noGrp="1"/>
          </p:cNvSpPr>
          <p:nvPr>
            <p:ph idx="1"/>
          </p:nvPr>
        </p:nvSpPr>
        <p:spPr/>
        <p:txBody>
          <a:bodyPr>
            <a:normAutofit/>
          </a:bodyPr>
          <a:lstStyle/>
          <a:p>
            <a:r>
              <a:rPr lang="en-US" sz="3600" dirty="0" smtClean="0">
                <a:latin typeface="Times New Roman" pitchFamily="18" charset="0"/>
                <a:cs typeface="Times New Roman" pitchFamily="18" charset="0"/>
              </a:rPr>
              <a:t>The money for public</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schools is given by each state, so education in these schools is free</a:t>
            </a:r>
            <a:endParaRPr lang="ru-RU" sz="36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Деньги для общественных школ дает каждое государство, поэтому обучение в этих школах бесплатное</a:t>
            </a:r>
            <a:endParaRPr lang="ru-RU"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64904"/>
            <a:ext cx="8913168" cy="1143000"/>
          </a:xfrm>
        </p:spPr>
        <p:txBody>
          <a:bodyPr>
            <a:noAutofit/>
          </a:bodyPr>
          <a:lstStyle/>
          <a:p>
            <a:r>
              <a:rPr lang="en-US" b="1" dirty="0" smtClean="0">
                <a:solidFill>
                  <a:srgbClr val="FF0000"/>
                </a:solidFill>
                <a:latin typeface="Times New Roman" pitchFamily="18" charset="0"/>
                <a:cs typeface="Times New Roman" pitchFamily="18" charset="0"/>
              </a:rPr>
              <a:t>From what children age is education compulsory in the U. S. A.?</a:t>
            </a:r>
            <a:r>
              <a:rPr lang="ru-RU" b="1" dirty="0" smtClean="0">
                <a:solidFill>
                  <a:srgbClr val="FF0000"/>
                </a:solidFill>
                <a:latin typeface="Times New Roman" pitchFamily="18" charset="0"/>
                <a:cs typeface="Times New Roman" pitchFamily="18" charset="0"/>
              </a:rPr>
              <a:t>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С какого возраста в США образование является обязательным?</a:t>
            </a:r>
            <a:endParaRPr lang="ru-RU" b="1" dirty="0">
              <a:solidFill>
                <a:srgbClr val="FF0000"/>
              </a:solidFill>
              <a:latin typeface="Times New Roman" pitchFamily="18" charset="0"/>
              <a:cs typeface="Times New Roman" pitchFamily="18" charset="0"/>
            </a:endParaRPr>
          </a:p>
        </p:txBody>
      </p:sp>
      <p:pic>
        <p:nvPicPr>
          <p:cNvPr id="7170" name="Picture 2" descr="G:\Английский\2038.jpeg"/>
          <p:cNvPicPr>
            <a:picLocks noGrp="1" noChangeAspect="1" noChangeArrowheads="1"/>
          </p:cNvPicPr>
          <p:nvPr>
            <p:ph idx="1"/>
          </p:nvPr>
        </p:nvPicPr>
        <p:blipFill>
          <a:blip r:embed="rId2" cstate="print"/>
          <a:srcRect/>
          <a:stretch>
            <a:fillRect/>
          </a:stretch>
        </p:blipFill>
        <p:spPr bwMode="auto">
          <a:xfrm>
            <a:off x="5788810" y="4852342"/>
            <a:ext cx="3355190" cy="2005658"/>
          </a:xfrm>
          <a:prstGeom prst="rect">
            <a:avLst/>
          </a:prstGeom>
          <a:noFill/>
        </p:spPr>
      </p:pic>
      <p:pic>
        <p:nvPicPr>
          <p:cNvPr id="7171" name="Picture 3" descr="G:\Английский\School-2-Thinkstock.jpg"/>
          <p:cNvPicPr>
            <a:picLocks noChangeAspect="1" noChangeArrowheads="1"/>
          </p:cNvPicPr>
          <p:nvPr/>
        </p:nvPicPr>
        <p:blipFill>
          <a:blip r:embed="rId3" cstate="print"/>
          <a:srcRect/>
          <a:stretch>
            <a:fillRect/>
          </a:stretch>
        </p:blipFill>
        <p:spPr bwMode="auto">
          <a:xfrm>
            <a:off x="0" y="4797152"/>
            <a:ext cx="3095302" cy="206084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122" name="Picture 2" descr="G:\Английский\img14.jpg"/>
          <p:cNvPicPr>
            <a:picLocks noGrp="1" noChangeAspect="1" noChangeArrowheads="1"/>
          </p:cNvPicPr>
          <p:nvPr>
            <p:ph idx="1"/>
          </p:nvPr>
        </p:nvPicPr>
        <p:blipFill>
          <a:blip r:embed="rId2" cstate="print"/>
          <a:srcRect/>
          <a:stretch>
            <a:fillRect/>
          </a:stretch>
        </p:blipFill>
        <p:spPr bwMode="auto">
          <a:xfrm>
            <a:off x="323528" y="1268760"/>
            <a:ext cx="8635383" cy="485740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64904"/>
            <a:ext cx="8229600" cy="1143000"/>
          </a:xfrm>
        </p:spPr>
        <p:txBody>
          <a:bodyPr>
            <a:normAutofit fontScale="90000"/>
          </a:bodyPr>
          <a:lstStyle/>
          <a:p>
            <a:r>
              <a:rPr lang="en-US" b="1" dirty="0" smtClean="0">
                <a:solidFill>
                  <a:srgbClr val="FF0000"/>
                </a:solidFill>
                <a:latin typeface="Times New Roman" pitchFamily="18" charset="0"/>
                <a:cs typeface="Times New Roman" pitchFamily="18" charset="0"/>
              </a:rPr>
              <a:t>What general patterns of school education are there in America?</a:t>
            </a:r>
            <a:r>
              <a:rPr lang="ru-RU" b="1" dirty="0" smtClean="0">
                <a:solidFill>
                  <a:srgbClr val="FF0000"/>
                </a:solidFill>
                <a:latin typeface="Times New Roman" pitchFamily="18" charset="0"/>
                <a:cs typeface="Times New Roman" pitchFamily="18" charset="0"/>
              </a:rPr>
              <a:t> Какие общие модели школьного образования существуют в Америке?</a:t>
            </a:r>
            <a:endParaRPr lang="ru-RU" b="1" dirty="0">
              <a:solidFill>
                <a:srgbClr val="FF0000"/>
              </a:solidFill>
              <a:latin typeface="Times New Roman" pitchFamily="18" charset="0"/>
              <a:cs typeface="Times New Roman" pitchFamily="18" charset="0"/>
            </a:endParaRPr>
          </a:p>
        </p:txBody>
      </p:sp>
      <p:pic>
        <p:nvPicPr>
          <p:cNvPr id="8194" name="Picture 2" descr="G:\Английский\img2.jpg"/>
          <p:cNvPicPr>
            <a:picLocks noGrp="1" noChangeAspect="1" noChangeArrowheads="1"/>
          </p:cNvPicPr>
          <p:nvPr>
            <p:ph idx="1"/>
          </p:nvPr>
        </p:nvPicPr>
        <p:blipFill>
          <a:blip r:embed="rId2" cstate="print"/>
          <a:srcRect/>
          <a:stretch>
            <a:fillRect/>
          </a:stretch>
        </p:blipFill>
        <p:spPr bwMode="auto">
          <a:xfrm>
            <a:off x="5828465" y="4509120"/>
            <a:ext cx="3131840" cy="23488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0728"/>
            <a:ext cx="9144000" cy="926976"/>
          </a:xfrm>
        </p:spPr>
        <p:txBody>
          <a:bodyPr>
            <a:normAutofit fontScale="90000"/>
          </a:bodyPr>
          <a:lstStyle/>
          <a:p>
            <a:r>
              <a:rPr lang="en-US" dirty="0" smtClean="0"/>
              <a:t> </a:t>
            </a:r>
            <a:r>
              <a:rPr lang="en-US" b="1" dirty="0" smtClean="0">
                <a:latin typeface="Times New Roman" pitchFamily="18" charset="0"/>
                <a:cs typeface="Times New Roman" pitchFamily="18" charset="0"/>
              </a:rPr>
              <a:t>The general pattern of education is an 8-year elementary school, followed by a 4-year high school.</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pic>
        <p:nvPicPr>
          <p:cNvPr id="6146" name="Picture 2" descr="G:\Английский\sistema-obrazovaniya-ssha-1-600x600.jpg"/>
          <p:cNvPicPr>
            <a:picLocks noGrp="1" noChangeAspect="1" noChangeArrowheads="1"/>
          </p:cNvPicPr>
          <p:nvPr>
            <p:ph idx="1"/>
          </p:nvPr>
        </p:nvPicPr>
        <p:blipFill>
          <a:blip r:embed="rId2" cstate="print"/>
          <a:srcRect/>
          <a:stretch>
            <a:fillRect/>
          </a:stretch>
        </p:blipFill>
        <p:spPr bwMode="auto">
          <a:xfrm>
            <a:off x="2267744" y="2348880"/>
            <a:ext cx="4525963" cy="450912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439</Words>
  <Application>Microsoft Office PowerPoint</Application>
  <PresentationFormat>Экран (4:3)</PresentationFormat>
  <Paragraphs>24</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Comic Sans MS</vt:lpstr>
      <vt:lpstr>Times New Roman</vt:lpstr>
      <vt:lpstr>Тема Office</vt:lpstr>
      <vt:lpstr>SCHOOLING in the UNITED STATES of AMERICA Школьное образование в Соединенных Штатах Америки</vt:lpstr>
      <vt:lpstr>What kind of schools are there in the U. S. A.? Какие школы существуют в США?  </vt:lpstr>
      <vt:lpstr>There are two kinds of schools in the United States of America: public schools and private schools.</vt:lpstr>
      <vt:lpstr>In which schools is education free? В каких школах бесплатное образование?</vt:lpstr>
      <vt:lpstr>Презентация PowerPoint</vt:lpstr>
      <vt:lpstr>From what children age is education compulsory in the U. S. A.?  С какого возраста в США образование является обязательным?</vt:lpstr>
      <vt:lpstr>Презентация PowerPoint</vt:lpstr>
      <vt:lpstr>What general patterns of school education are there in America? Какие общие модели школьного образования существуют в Америке?</vt:lpstr>
      <vt:lpstr> The general pattern of education is an 8-year elementary school, followed by a 4-year high school. </vt:lpstr>
      <vt:lpstr>What do you know about pre schooling education?  Что вы знаете о дошкольном образовании?</vt:lpstr>
      <vt:lpstr>Preschooling is optional. There is a network of nursery schools and daycare centres where children are looked after while their parents are at work.</vt:lpstr>
      <vt:lpstr>What knowledge do elementary schools give children? Какие знания дают детям начальные школы?</vt:lpstr>
      <vt:lpstr>Elementary schools give the basic knowledge about the world around us and people who live in it. Pupils are taught to count, read and write, to draw, sing and dance.</vt:lpstr>
      <vt:lpstr>How are secondary schools named in America? Как называются средние школы в Америке? </vt:lpstr>
      <vt:lpstr>Secondary schools are usually named high schools and their pupils are called students. </vt:lpstr>
      <vt:lpstr>What grades do students get for their work at school? Какие оценки получают ученики за свою работу в школе?</vt:lpstr>
      <vt:lpstr>Marks given to students for their work are called grades. Pupils get A, B, C, D. A - for excellent work. D for poor work.</vt:lpstr>
      <vt:lpstr>What skills can pupils acquire at school? Какие навыки могут приобрести ученики в школе?</vt:lpstr>
      <vt:lpstr>Students study a wide range of subjects which cover exact, natural sciences and humanities.</vt:lpstr>
      <vt:lpstr>In what extracurricular activities can students be engaged at school? Какими внеклассными мероприятиями могут заниматься учащиеся в школе?</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Rita</dc:creator>
  <cp:lastModifiedBy>Vlad</cp:lastModifiedBy>
  <cp:revision>21</cp:revision>
  <dcterms:created xsi:type="dcterms:W3CDTF">2020-04-22T11:50:06Z</dcterms:created>
  <dcterms:modified xsi:type="dcterms:W3CDTF">2020-06-16T20:01:00Z</dcterms:modified>
</cp:coreProperties>
</file>