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69" r:id="rId3"/>
    <p:sldId id="285" r:id="rId4"/>
    <p:sldId id="268" r:id="rId5"/>
    <p:sldId id="270" r:id="rId6"/>
    <p:sldId id="271" r:id="rId7"/>
    <p:sldId id="290" r:id="rId8"/>
    <p:sldId id="286" r:id="rId9"/>
    <p:sldId id="281" r:id="rId10"/>
    <p:sldId id="298" r:id="rId11"/>
    <p:sldId id="289" r:id="rId12"/>
    <p:sldId id="291" r:id="rId13"/>
    <p:sldId id="292" r:id="rId14"/>
    <p:sldId id="288" r:id="rId15"/>
    <p:sldId id="293" r:id="rId16"/>
    <p:sldId id="296" r:id="rId17"/>
    <p:sldId id="295" r:id="rId18"/>
    <p:sldId id="297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182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B2FB9-EC7B-4197-9E8D-912AC6039384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2841F-1D43-4117-8144-00639562FB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841F-1D43-4117-8144-00639562FB4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43B-5AA3-4098-ACC8-95A9A84E956F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8CE1-ABD0-4F00-BBD0-3BACBD30C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443B-5AA3-4098-ACC8-95A9A84E956F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8CE1-ABD0-4F00-BBD0-3BACBD30C4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0488" y="476672"/>
            <a:ext cx="7840608" cy="1938992"/>
          </a:xfrm>
          <a:prstGeom prst="rect">
            <a:avLst/>
          </a:prstGeom>
          <a:scene3d>
            <a:camera prst="orthographicFront"/>
            <a:lightRig rig="brightRoom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 ЧЕМ ПОЮТ 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ВЕСЕННИЕ ПТИЦЫ</a:t>
            </a:r>
            <a:endParaRPr lang="ru-RU" sz="6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альчик и девочкка с книго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641213"/>
            <a:ext cx="4464496" cy="421678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ласточ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102691">
            <a:off x="3374547" y="4986747"/>
            <a:ext cx="1280373" cy="1110093"/>
          </a:xfrm>
          <a:prstGeom prst="rect">
            <a:avLst/>
          </a:prstGeom>
        </p:spPr>
      </p:pic>
      <p:pic>
        <p:nvPicPr>
          <p:cNvPr id="8" name="Рисунок 7" descr="скворец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582171">
            <a:off x="4678093" y="4847535"/>
            <a:ext cx="1627087" cy="1128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олов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5244075" cy="393305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5076056" y="1052736"/>
            <a:ext cx="3744416" cy="19389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Соловей соловушка – Серебряное словушко, Голос бубенцовый </a:t>
            </a:r>
          </a:p>
          <a:p>
            <a:pPr algn="ctr"/>
            <a:r>
              <a:rPr lang="ru-RU" sz="2400" dirty="0" smtClean="0"/>
              <a:t>Поет заре пунцовой.        </a:t>
            </a:r>
          </a:p>
          <a:p>
            <a:pPr algn="ctr"/>
            <a:r>
              <a:rPr lang="ru-RU" sz="2400" dirty="0" smtClean="0"/>
              <a:t>                     /</a:t>
            </a:r>
            <a:r>
              <a:rPr lang="ru-RU" sz="2400" dirty="0" err="1" smtClean="0"/>
              <a:t>Кодинеко</a:t>
            </a:r>
            <a:r>
              <a:rPr lang="ru-RU" sz="2400" dirty="0" smtClean="0"/>
              <a:t> Г./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88640"/>
            <a:ext cx="4104456" cy="707886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01600" prst="riblet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861048"/>
            <a:ext cx="8533456" cy="26776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2100" dirty="0" smtClean="0"/>
              <a:t>Холодное время года он пережидает далеко от родных краев, в Африке. Но как только наступает весна, спешит соловей обратно домой. Причем летят соловьиные стаи исключительно по ночам. Прилетев в родные места, они расселяются неподалеку от лесных рек и озер, в густых зарослях ивняка или в кустах черемухи и шиповника. </a:t>
            </a:r>
          </a:p>
          <a:p>
            <a:pPr fontAlgn="base"/>
            <a:r>
              <a:rPr lang="ru-RU" sz="2100" dirty="0" smtClean="0"/>
              <a:t>Как только появляется листва, соловьи готовы петь. Начинаются соловьиные концерты вечером, на закате и продолжаются всю ночь, порой захватывая и утреннее время. </a:t>
            </a:r>
            <a:endParaRPr lang="ru-RU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сточ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0"/>
            <a:ext cx="5367713" cy="40770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5148064" y="836712"/>
            <a:ext cx="3744416" cy="34163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Ласточка</a:t>
            </a:r>
            <a:br>
              <a:rPr lang="ru-RU" sz="2400" dirty="0" smtClean="0"/>
            </a:br>
            <a:r>
              <a:rPr lang="ru-RU" sz="2400" dirty="0" smtClean="0"/>
              <a:t>Сизокрылая</a:t>
            </a:r>
            <a:br>
              <a:rPr lang="ru-RU" sz="2400" dirty="0" smtClean="0"/>
            </a:br>
            <a:r>
              <a:rPr lang="ru-RU" sz="2400" dirty="0" smtClean="0"/>
              <a:t>Под моим окном</a:t>
            </a:r>
            <a:br>
              <a:rPr lang="ru-RU" sz="2400" dirty="0" smtClean="0"/>
            </a:br>
            <a:r>
              <a:rPr lang="ru-RU" sz="2400" dirty="0" smtClean="0"/>
              <a:t>Свила гнездышко —</a:t>
            </a:r>
            <a:br>
              <a:rPr lang="ru-RU" sz="2400" dirty="0" smtClean="0"/>
            </a:br>
            <a:r>
              <a:rPr lang="ru-RU" sz="2400" dirty="0" smtClean="0"/>
              <a:t>И поет себе,</a:t>
            </a:r>
            <a:br>
              <a:rPr lang="ru-RU" sz="2400" dirty="0" smtClean="0"/>
            </a:br>
            <a:r>
              <a:rPr lang="ru-RU" sz="2400" dirty="0" smtClean="0"/>
              <a:t>Заливается,</a:t>
            </a:r>
            <a:br>
              <a:rPr lang="ru-RU" sz="2400" dirty="0" smtClean="0"/>
            </a:br>
            <a:r>
              <a:rPr lang="ru-RU" sz="2400" dirty="0" smtClean="0"/>
              <a:t>Весну красную</a:t>
            </a:r>
            <a:br>
              <a:rPr lang="ru-RU" sz="2400" dirty="0" smtClean="0"/>
            </a:br>
            <a:r>
              <a:rPr lang="ru-RU" sz="2400" dirty="0" err="1" smtClean="0"/>
              <a:t>Прославляючи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                /С. Дрожжин/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188640"/>
            <a:ext cx="4104456" cy="707886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01600" prst="riblet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ЛАСТОЧКА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293096"/>
            <a:ext cx="8533456" cy="213904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200" dirty="0" smtClean="0"/>
              <a:t>то еще одни «ранние пташки», ознаменовывающие своим появлением отступление заморозков и приближение весны. Ласточек называют первыми вестницами весны, именно с этими птицами связано множество тех или иных народных примет. К примеру, если ласточки летают низко, то намечается дождь, если ласточки селятся рядом с окном, значит, в доме живут добрые люди.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836712"/>
            <a:ext cx="3744416" cy="34163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Ласточка</a:t>
            </a:r>
            <a:br>
              <a:rPr lang="ru-RU" sz="2400" dirty="0" smtClean="0"/>
            </a:br>
            <a:r>
              <a:rPr lang="ru-RU" sz="2400" dirty="0" smtClean="0"/>
              <a:t>Сизокрылая</a:t>
            </a:r>
            <a:br>
              <a:rPr lang="ru-RU" sz="2400" dirty="0" smtClean="0"/>
            </a:br>
            <a:r>
              <a:rPr lang="ru-RU" sz="2400" dirty="0" smtClean="0"/>
              <a:t>Под моим окном</a:t>
            </a:r>
            <a:br>
              <a:rPr lang="ru-RU" sz="2400" dirty="0" smtClean="0"/>
            </a:br>
            <a:r>
              <a:rPr lang="ru-RU" sz="2400" dirty="0" smtClean="0"/>
              <a:t>Свила гнездышко —</a:t>
            </a:r>
            <a:br>
              <a:rPr lang="ru-RU" sz="2400" dirty="0" smtClean="0"/>
            </a:br>
            <a:r>
              <a:rPr lang="ru-RU" sz="2400" dirty="0" smtClean="0"/>
              <a:t>И поет себе,</a:t>
            </a:r>
            <a:br>
              <a:rPr lang="ru-RU" sz="2400" dirty="0" smtClean="0"/>
            </a:br>
            <a:r>
              <a:rPr lang="ru-RU" sz="2400" dirty="0" smtClean="0"/>
              <a:t>Заливается,</a:t>
            </a:r>
            <a:br>
              <a:rPr lang="ru-RU" sz="2400" dirty="0" smtClean="0"/>
            </a:br>
            <a:r>
              <a:rPr lang="ru-RU" sz="2400" dirty="0" smtClean="0"/>
              <a:t>Весну красную</a:t>
            </a:r>
            <a:br>
              <a:rPr lang="ru-RU" sz="2400" dirty="0" smtClean="0"/>
            </a:br>
            <a:r>
              <a:rPr lang="ru-RU" sz="2400" dirty="0" err="1" smtClean="0"/>
              <a:t>Прославляючи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                /С. Дрожжин/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1"/>
            <a:ext cx="5184576" cy="5262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Алексей Плещеев</a:t>
            </a:r>
          </a:p>
          <a:p>
            <a:r>
              <a:rPr lang="ru-RU" sz="2400" b="1" dirty="0" smtClean="0"/>
              <a:t>Травка зеленеет, солнышко блестит</a:t>
            </a:r>
          </a:p>
          <a:p>
            <a:r>
              <a:rPr lang="ru-RU" sz="2400" dirty="0" smtClean="0"/>
              <a:t>Травка зеленеет,</a:t>
            </a:r>
            <a:br>
              <a:rPr lang="ru-RU" sz="2400" dirty="0" smtClean="0"/>
            </a:br>
            <a:r>
              <a:rPr lang="ru-RU" sz="2400" dirty="0" smtClean="0"/>
              <a:t>Солнышко блестит;</a:t>
            </a:r>
            <a:br>
              <a:rPr lang="ru-RU" sz="2400" dirty="0" smtClean="0"/>
            </a:br>
            <a:r>
              <a:rPr lang="ru-RU" sz="2400" dirty="0" smtClean="0"/>
              <a:t>Ласточка с весною</a:t>
            </a:r>
            <a:br>
              <a:rPr lang="ru-RU" sz="2400" dirty="0" smtClean="0"/>
            </a:br>
            <a:r>
              <a:rPr lang="ru-RU" sz="2400" dirty="0" smtClean="0"/>
              <a:t>В сени к нам летит.</a:t>
            </a:r>
            <a:br>
              <a:rPr lang="ru-RU" sz="2400" dirty="0" smtClean="0"/>
            </a:br>
            <a:r>
              <a:rPr lang="ru-RU" sz="2400" dirty="0" smtClean="0"/>
              <a:t>С нею солнце краше</a:t>
            </a:r>
            <a:br>
              <a:rPr lang="ru-RU" sz="2400" dirty="0" smtClean="0"/>
            </a:br>
            <a:r>
              <a:rPr lang="ru-RU" sz="2400" dirty="0" smtClean="0"/>
              <a:t>И весна милей…</a:t>
            </a:r>
            <a:br>
              <a:rPr lang="ru-RU" sz="2400" dirty="0" smtClean="0"/>
            </a:br>
            <a:r>
              <a:rPr lang="ru-RU" sz="2400" dirty="0" err="1" smtClean="0"/>
              <a:t>Прощебечь</a:t>
            </a:r>
            <a:r>
              <a:rPr lang="ru-RU" sz="2400" dirty="0" smtClean="0"/>
              <a:t> с дороги</a:t>
            </a:r>
            <a:br>
              <a:rPr lang="ru-RU" sz="2400" dirty="0" smtClean="0"/>
            </a:br>
            <a:r>
              <a:rPr lang="ru-RU" sz="2400" dirty="0" smtClean="0"/>
              <a:t>Нам привет скорей!</a:t>
            </a:r>
            <a:br>
              <a:rPr lang="ru-RU" sz="2400" dirty="0" smtClean="0"/>
            </a:br>
            <a:r>
              <a:rPr lang="ru-RU" sz="2400" dirty="0" smtClean="0"/>
              <a:t>Дам тебе я зерен,</a:t>
            </a:r>
            <a:br>
              <a:rPr lang="ru-RU" sz="2400" dirty="0" smtClean="0"/>
            </a:br>
            <a:r>
              <a:rPr lang="ru-RU" sz="2400" dirty="0" smtClean="0"/>
              <a:t>А ты песню спой,</a:t>
            </a:r>
            <a:br>
              <a:rPr lang="ru-RU" sz="2400" dirty="0" smtClean="0"/>
            </a:br>
            <a:r>
              <a:rPr lang="ru-RU" sz="2400" dirty="0" smtClean="0"/>
              <a:t>Что из стран далеких</a:t>
            </a:r>
            <a:br>
              <a:rPr lang="ru-RU" sz="2400" dirty="0" smtClean="0"/>
            </a:br>
            <a:r>
              <a:rPr lang="ru-RU" sz="2400" dirty="0" smtClean="0"/>
              <a:t>Принесла с собой…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39013" y="404664"/>
            <a:ext cx="397326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ВЫУЧИТЕ НАИЗУСТЬ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асточка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908720"/>
            <a:ext cx="5679981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3168352" cy="526297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Борис Заходер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Ласточка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Улетела ласточка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тридевять земель…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Возвращайся, ласточка!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дворе апрель.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Возвращайся, ласточка!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не одна: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Пусть с тобою, ласточка,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Прилетит Весна!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980728"/>
            <a:ext cx="3240360" cy="526297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Аполлон Майков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Ласточка примчалась...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Ласточка примчалась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Из-за бела моря,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Села и запела: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Как, февраль,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злися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ты, март, не хмурься,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Будь хоть снег, хоть дождик —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весною пахнет!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260648"/>
            <a:ext cx="502227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ЧИТАЕМ ВМЕСТЕ С НАМИ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асточ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420888"/>
            <a:ext cx="340519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т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5148065" cy="386104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5076056" y="980728"/>
            <a:ext cx="3744416" cy="26776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Встану ранним утречком — И на речку, к уточкам! Пусть дорога не легка, Отнесу им червяка. Скажут уточки: «Кря-кря! Он пришёл сюда не зря!»</a:t>
            </a:r>
          </a:p>
          <a:p>
            <a:pPr algn="r"/>
            <a:r>
              <a:rPr lang="ru-RU" sz="2400" dirty="0" smtClean="0"/>
              <a:t>/Ахундова А./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188640"/>
            <a:ext cx="3672408" cy="707886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01600" prst="riblet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УТКА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221088"/>
            <a:ext cx="8533456" cy="19389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Эти водоплавающие птицы возвращаются домой в начале апреля. Каждую весну многие жители сельских местностей с нетерпением ожидают прилета уток и гусей. У них существует и соответствующая примета, которая всегда и во все времена работает: утки возвращаются – весна пришла!</a:t>
            </a:r>
            <a:endParaRPr lang="ru-RU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11760" y="4725144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Рассказ учит любить природу и бережно относиться ко всем живым существам. Учит доброте и заботе к нашим меньшим братьям, справедливости.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188640"/>
            <a:ext cx="5725029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ЧИТАЕМ ВМЕСТЕ С НАМИ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ришв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836712"/>
            <a:ext cx="2304256" cy="30877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3717032"/>
            <a:ext cx="319991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Михаил Михайлович Пришвин</a:t>
            </a:r>
            <a:endParaRPr lang="ru-RU" dirty="0"/>
          </a:p>
        </p:txBody>
      </p:sp>
      <p:pic>
        <p:nvPicPr>
          <p:cNvPr id="15" name="Рисунок 14" descr="ребята и утят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1412776"/>
            <a:ext cx="4978471" cy="264587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419872" y="1124744"/>
            <a:ext cx="525658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Рассказ «Ребята и утята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ребята у утя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293096"/>
            <a:ext cx="2024402" cy="235581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укуш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0"/>
            <a:ext cx="4993538" cy="35730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1052736"/>
            <a:ext cx="4032448" cy="240065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200" dirty="0" smtClean="0"/>
              <a:t>Что, кукушка, ты кукуешь,</a:t>
            </a:r>
            <a:br>
              <a:rPr lang="ru-RU" sz="2200" dirty="0" smtClean="0"/>
            </a:br>
            <a:r>
              <a:rPr lang="ru-RU" sz="2200" dirty="0" smtClean="0"/>
              <a:t>Наводя на всех тоску?</a:t>
            </a:r>
            <a:br>
              <a:rPr lang="ru-RU" sz="2200" dirty="0" smtClean="0"/>
            </a:br>
            <a:r>
              <a:rPr lang="ru-RU" sz="2200" dirty="0" smtClean="0"/>
              <a:t>Может, по птенцам тоскуешь?</a:t>
            </a:r>
            <a:br>
              <a:rPr lang="ru-RU" sz="2200" dirty="0" smtClean="0"/>
            </a:br>
            <a:r>
              <a:rPr lang="ru-RU" sz="2200" dirty="0" smtClean="0"/>
              <a:t>Ищешь их – КУ-КУ, КУ-КУ.</a:t>
            </a:r>
            <a:br>
              <a:rPr lang="ru-RU" sz="2200" dirty="0" smtClean="0"/>
            </a:br>
            <a:r>
              <a:rPr lang="ru-RU" sz="2200" dirty="0" smtClean="0"/>
              <a:t>                                /Т. Коваль/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188640"/>
            <a:ext cx="3672408" cy="707886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01600" prst="riblet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КУКУШКА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573016"/>
            <a:ext cx="8533456" cy="303159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/>
              <a:t>Это довольно маленькие пернатые, с небольшим тонким туловищем, однако с крепкими лапками и специфичным долгим хвостом. Кукушка- пример неправильного отношения родителей к своим детям. Она не строит себе гнезд и не высиживает птенцов. Подкидывает кукушка яйца в гнезда разных птичек: овсянкам, трясогузкам, пеночкам, крапивника.</a:t>
            </a:r>
          </a:p>
          <a:p>
            <a:r>
              <a:rPr lang="ru-RU" sz="2100" dirty="0" smtClean="0"/>
              <a:t>Когда появляется кукушонок, он может выбросить из гнезда яйца или других птенцов. Его одного потом выкармливают приемные родители, чтобы насытить прожорливого подкидыша.</a:t>
            </a:r>
          </a:p>
          <a:p>
            <a:endParaRPr lang="ru-RU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4032448" cy="558614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Елена Благинина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Кукушка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Кукушки голос заунывный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Под стать неяркому деньку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Простосердечный и отзывный,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 утра до вечера: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«Ку-ку!»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То близко, то далёко где-то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Гуляет по всему леску.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 тихо расцветает лето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Под это милое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«Ку-ку!»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Чуть пахнет перегретой смолкой.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Лицо подставив ветерку,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Лежу, блаженствую под ёлкой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И слушаю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«Ку-ку, ку-ку!»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980728"/>
            <a:ext cx="3528392" cy="513986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Афанасий Фет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Кукушка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Пышные гнутся макушки,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Млея в весеннем соку;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Где-то вдали от опушки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Будто бы слышно: ку-ку.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Сердце!— вот утро — люби же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Все, чем жило на веку;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Слышится ближе и ближе,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Как золотое,— ку-ку.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Или кто вспомнил утраты,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Вешнюю вспомнил тоску?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раздается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трикраты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Ясно и томно: ку-ку.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88640"/>
            <a:ext cx="5725029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ЧИТАЕМ ВМЕСТЕ С НАМИ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332656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Возвращаются певцы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полуденных лучей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Побежал с горы ручей,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подснежник маленький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Вырос на проталинке.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Возвращаются скворцы –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Работяги и певцы,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Воробьи у лужицы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Шумной стайкой кружатся.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малиновка и дрозд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Занялись устройством гнёзд: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Носят, носят в домики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Птицы по соломинке.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/Г.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Ладонщиков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тицы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4544" y="1700808"/>
            <a:ext cx="5789371" cy="4967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ерелетные птиц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48680"/>
            <a:ext cx="4259578" cy="276162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4788024" y="404664"/>
            <a:ext cx="3977243" cy="59093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Возвращаются певцы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полуденных лучей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Побежал с горы ручей,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подснежник маленький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Вырос на проталинке.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Возвращаются скворцы 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Работяги и певцы,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Воробьи у лужицы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Шумной стайкой кружатся.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малиновка и дрозд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Занялись устройством гнёзд: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Носят, носят в домики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Птицы по соломинке.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(Г.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Ладонщиков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скворец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573016"/>
            <a:ext cx="4392488" cy="304545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1628800"/>
            <a:ext cx="8424936" cy="486287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/>
              <a:t>Птицы</a:t>
            </a:r>
            <a:r>
              <a:rPr lang="ru-RU" sz="2400" dirty="0" smtClean="0"/>
              <a:t> — теплокровные существа. Средняя температура их тела 41 градус. Чтобы они могли остаться на зиму и были активными, им нужно много корма. А пищи для насекомоядных </a:t>
            </a:r>
            <a:r>
              <a:rPr lang="ru-RU" sz="2400" b="1" dirty="0" smtClean="0"/>
              <a:t>птиц зимой нет</a:t>
            </a:r>
            <a:r>
              <a:rPr lang="ru-RU" sz="2400" dirty="0" smtClean="0"/>
              <a:t>. Поэтому они улетают в теплые края осенью.</a:t>
            </a:r>
          </a:p>
          <a:p>
            <a:r>
              <a:rPr lang="ru-RU" sz="2400" dirty="0" smtClean="0"/>
              <a:t>Главная причина отлета </a:t>
            </a:r>
            <a:r>
              <a:rPr lang="ru-RU" sz="2400" b="1" dirty="0" smtClean="0"/>
              <a:t>птиц</a:t>
            </a:r>
            <a:r>
              <a:rPr lang="ru-RU" sz="2400" dirty="0" smtClean="0"/>
              <a:t> — холод и отсутствие пищи.</a:t>
            </a:r>
          </a:p>
          <a:p>
            <a:r>
              <a:rPr lang="ru-RU" sz="2400" b="1" dirty="0" smtClean="0"/>
              <a:t>Весной</a:t>
            </a:r>
            <a:r>
              <a:rPr lang="ru-RU" sz="2400" dirty="0" smtClean="0"/>
              <a:t> появляются насекомые, тает снег, уже можно отыскать семена прошлогодних растений, личинки жуков и </a:t>
            </a:r>
            <a:r>
              <a:rPr lang="ru-RU" sz="2400" b="1" dirty="0" smtClean="0"/>
              <a:t>птицы возвращаются домой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Птицы</a:t>
            </a:r>
            <a:r>
              <a:rPr lang="ru-RU" sz="2400" dirty="0" smtClean="0"/>
              <a:t>, которые осенью улетают в теплые края, а </a:t>
            </a:r>
            <a:r>
              <a:rPr lang="ru-RU" sz="2400" b="1" dirty="0" smtClean="0"/>
              <a:t>весной</a:t>
            </a:r>
            <a:r>
              <a:rPr lang="ru-RU" sz="2400" dirty="0" smtClean="0"/>
              <a:t> возвращаются в родные края, называют</a:t>
            </a:r>
            <a:r>
              <a:rPr lang="en-US" sz="2400" dirty="0" smtClean="0"/>
              <a:t>c</a:t>
            </a:r>
            <a:r>
              <a:rPr lang="ru-RU" sz="2400" dirty="0" smtClean="0"/>
              <a:t>я </a:t>
            </a:r>
            <a:r>
              <a:rPr lang="ru-RU" sz="2400" b="1" dirty="0" smtClean="0"/>
              <a:t>перелетными</a:t>
            </a:r>
            <a:r>
              <a:rPr lang="ru-RU" sz="2400" dirty="0" smtClean="0"/>
              <a:t>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1497" y="476672"/>
            <a:ext cx="7357015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же такие перелетные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тк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581128"/>
            <a:ext cx="2976350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1916832"/>
            <a:ext cx="8496944" cy="224676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Вместе с первым весенним теплом птицы летят на родину, на места своих прежних летних гнездовий. Они возвращаются друг за другом, начиная с марта и заканчивая началом мая.</a:t>
            </a:r>
          </a:p>
          <a:p>
            <a:pPr algn="ctr"/>
            <a:r>
              <a:rPr lang="ru-RU" sz="2800" b="1" dirty="0" smtClean="0"/>
              <a:t>Какие птицы прилетают первыми</a:t>
            </a:r>
            <a:r>
              <a:rPr lang="en-US" sz="2800" b="1" dirty="0" smtClean="0"/>
              <a:t>?</a:t>
            </a:r>
            <a:endParaRPr lang="ru-RU" sz="2800" b="1" dirty="0"/>
          </a:p>
        </p:txBody>
      </p:sp>
      <p:pic>
        <p:nvPicPr>
          <p:cNvPr id="6" name="Рисунок 5" descr="птица на ветк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68560" y="4149080"/>
            <a:ext cx="7263529" cy="2924944"/>
          </a:xfrm>
          <a:prstGeom prst="rect">
            <a:avLst/>
          </a:prstGeom>
        </p:spPr>
      </p:pic>
      <p:pic>
        <p:nvPicPr>
          <p:cNvPr id="7" name="Рисунок 6" descr="весна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0"/>
            <a:ext cx="6792466" cy="184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3933056"/>
            <a:ext cx="8784976" cy="270843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100" dirty="0" smtClean="0"/>
              <a:t>Грачи возвращаются на родину после долгий зимы, начиная со второй половины марта. В народном календаре существует день Герасима-грачевника —17 марта. С этого времени земля начинает оттаивать, и у птиц появляется возможность добывать корм, отыскивая насекомых. Грач всеяден, он питается насекомыми, зерновыми и мелкими грызунами. Птицы уничтожают вредителей, но иногда повреждают посевы и урожай овощей. Несмотря на это, грачу все прощают, ведь он — первый весенний певун.</a:t>
            </a:r>
            <a:endParaRPr lang="ru-RU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гра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076056" cy="40770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4572000" y="1052736"/>
            <a:ext cx="4392488" cy="26776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Лишь весна и чёрный </a:t>
            </a:r>
            <a:r>
              <a:rPr lang="ru-RU" sz="2400" b="1" dirty="0" smtClean="0"/>
              <a:t>грач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Проверяет, словно врач,</a:t>
            </a:r>
            <a:br>
              <a:rPr lang="ru-RU" sz="2400" dirty="0" smtClean="0"/>
            </a:br>
            <a:r>
              <a:rPr lang="ru-RU" sz="2400" dirty="0" smtClean="0"/>
              <a:t>Не болеют ли поля?</a:t>
            </a:r>
            <a:br>
              <a:rPr lang="ru-RU" sz="2400" dirty="0" smtClean="0"/>
            </a:br>
            <a:r>
              <a:rPr lang="ru-RU" sz="2400" dirty="0" smtClean="0"/>
              <a:t>Завелась в земле ли тля?</a:t>
            </a:r>
            <a:br>
              <a:rPr lang="ru-RU" sz="2400" dirty="0" smtClean="0"/>
            </a:br>
            <a:r>
              <a:rPr lang="ru-RU" sz="2400" dirty="0" smtClean="0"/>
              <a:t>С червячками в борозде</a:t>
            </a:r>
            <a:br>
              <a:rPr lang="ru-RU" sz="2400" dirty="0" smtClean="0"/>
            </a:br>
            <a:r>
              <a:rPr lang="ru-RU" sz="2400" dirty="0" smtClean="0"/>
              <a:t>Он найдёт её везде.</a:t>
            </a:r>
          </a:p>
          <a:p>
            <a:pPr algn="r"/>
            <a:r>
              <a:rPr lang="ru-RU" sz="2200" dirty="0" smtClean="0"/>
              <a:t>/</a:t>
            </a:r>
            <a:r>
              <a:rPr lang="ru-RU" sz="2400" dirty="0" smtClean="0"/>
              <a:t>А. Мохорев/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332656"/>
            <a:ext cx="4104456" cy="707886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01600" prst="riblet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ГРАЧ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жаворонок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5004048" cy="40050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4679504" y="1052736"/>
            <a:ext cx="4212976" cy="19389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Жаворонок полевой!</a:t>
            </a:r>
            <a:br>
              <a:rPr lang="ru-RU" sz="2400" dirty="0" smtClean="0"/>
            </a:br>
            <a:r>
              <a:rPr lang="ru-RU" sz="2400" dirty="0" smtClean="0"/>
              <a:t>Нет певца чудесней!</a:t>
            </a:r>
            <a:br>
              <a:rPr lang="ru-RU" sz="2400" dirty="0" smtClean="0"/>
            </a:br>
            <a:r>
              <a:rPr lang="ru-RU" sz="2400" dirty="0" smtClean="0"/>
              <a:t>В чистом поле - домик твой,</a:t>
            </a:r>
            <a:br>
              <a:rPr lang="ru-RU" sz="2400" dirty="0" smtClean="0"/>
            </a:br>
            <a:r>
              <a:rPr lang="ru-RU" sz="2400" dirty="0" smtClean="0"/>
              <a:t>В ясном небе - песня!</a:t>
            </a:r>
            <a:br>
              <a:rPr lang="ru-RU" sz="2400" dirty="0" smtClean="0"/>
            </a:br>
            <a:r>
              <a:rPr lang="ru-RU" sz="2400" dirty="0" smtClean="0"/>
              <a:t>                /Берестов В./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188640"/>
            <a:ext cx="4104456" cy="707886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01600" prst="riblet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718679"/>
            <a:ext cx="8352928" cy="300082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100" dirty="0" smtClean="0"/>
              <a:t>Нередко и жаворонки становятся птицами-первооткрывателями теплого сезона. Дело в том, что они не улетают слишком далеко от мест своих гнездовий, поэтому возвращаются в родные пенаты одними из самых первых. Массовый прилет этих птиц начинается еще до того, как полностью сойдет снег, т.е. в начале марта. Первыми на родину прилетают самцы, поскольку они играют роль разведчиков. Именно жаворонки занимают первые проталины, прогретые солнцем. На них птицы собираются целыми группами и греются на весеннем солнышке. 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3816424" cy="584775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Василий Жуковский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солнце темный лес зардел,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долине пар белеет тонкий,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песню раннюю запел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лазури жаворонок звонкий.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голосисто с вышины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Поет, на солнышке сверкая: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Весна пришла к нам молодая,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 здесь пою приход весны.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Здесь так легко мне, так радушно,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 беспредельно, так воздушно;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Весь божий мир здесь вижу я.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славит бога песнь моя!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1851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жаворон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851920" y="2132856"/>
            <a:ext cx="4988265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188640"/>
            <a:ext cx="502227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ЧИТАЕМ ВМЕСТЕ С НАМИ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скворец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893209" cy="386104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4679504" y="1196752"/>
            <a:ext cx="4464496" cy="19389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Скворец поменьше, чем ворона,</a:t>
            </a:r>
            <a:br>
              <a:rPr lang="ru-RU" sz="2400" dirty="0" smtClean="0"/>
            </a:br>
            <a:r>
              <a:rPr lang="ru-RU" sz="2400" dirty="0" smtClean="0"/>
              <a:t>Зато побольше воробья -</a:t>
            </a:r>
            <a:br>
              <a:rPr lang="ru-RU" sz="2400" dirty="0" smtClean="0"/>
            </a:br>
            <a:r>
              <a:rPr lang="ru-RU" sz="2400" dirty="0" smtClean="0"/>
              <a:t>Он из скворечни как с балкона,</a:t>
            </a:r>
            <a:br>
              <a:rPr lang="ru-RU" sz="2400" dirty="0" smtClean="0"/>
            </a:br>
            <a:r>
              <a:rPr lang="ru-RU" sz="2400" dirty="0" smtClean="0"/>
              <a:t>Поёт не хуже соловья!</a:t>
            </a:r>
          </a:p>
          <a:p>
            <a:pPr algn="ctr"/>
            <a:r>
              <a:rPr lang="ru-RU" sz="2400" dirty="0" smtClean="0"/>
              <a:t>/ С. </a:t>
            </a:r>
            <a:r>
              <a:rPr lang="ru-RU" sz="2400" dirty="0" err="1" smtClean="0"/>
              <a:t>Газин</a:t>
            </a:r>
            <a:r>
              <a:rPr lang="ru-RU" sz="2400" dirty="0" smtClean="0"/>
              <a:t> /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91880" y="332656"/>
            <a:ext cx="4104456" cy="707886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01600" prst="riblet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3933056"/>
            <a:ext cx="8533456" cy="230832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Следом за грачами прилетают скворцы, наполняя гомоном и жизнью пустующие с зимы скворечники. Это происходит в конце марта. Сначала прилетают самцы и готовят домики к прилету самок, выгоняя непрошеных гостей. Затем возвращаются самки, и новая семья занимается высиживанием и кормлением потомства.</a:t>
            </a:r>
            <a:endParaRPr lang="ru-RU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527675"/>
            <a:ext cx="3456384" cy="633032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Сергей Михалков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Скворец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Живёт у нас под крышей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Непризнанный артист,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целый день мы слышим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Художественный свист.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Ещё в полях туманы,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Ещё роса блестит,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он, проснувшись рано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Уже вовсю свистит.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Свистит не славы ради,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ради всяких благ,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просто в небо глядя,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сердца! Просто так!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Выводит он рулады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нескольку минут…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требуя награды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свой талант и труд.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404664"/>
            <a:ext cx="3600400" cy="64533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Агния </a:t>
            </a:r>
            <a:r>
              <a:rPr lang="ru-RU" sz="1900" b="1" dirty="0" err="1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Барто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Скворцы прилетели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Ждет гостей высокий клен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на ветке укреплен.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Краской выкрашена крыша,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крылечко для певцов…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синем небе щебет слышен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нам летит семья скворцов.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сегодня встали рано,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Ждали птиц еще вчера.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Ходит по двору охрана,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Гонит кошек со двора.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скворцам руками машем,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Барабаним и поем: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Поживите в доме нашем!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Хорошо вам будет в нем!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 птицы приближаться,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Долетели до двора,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смогли мы удержаться,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Хором крикнули: — Ура!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31313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Удивительное дело: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28" y="0"/>
            <a:ext cx="502227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ЧИТАЕМ ВМЕСТЕ С НАМИ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скворец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653136"/>
            <a:ext cx="2304256" cy="1713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a39c9dfbb75dbc756273680dbb83ea38e79fd1"/>
  <p:tag name="ISPRING_SCORM_RATE_SLIDES" val="1"/>
  <p:tag name="ISPRING_SCORM_RATE_QUIZZES" val="0"/>
  <p:tag name="ISPRING_SCORM_PASSING_SCORE" val="100.000000000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1069</Words>
  <Application>Microsoft Office PowerPoint</Application>
  <PresentationFormat>Экран (4:3)</PresentationFormat>
  <Paragraphs>178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Елена</cp:lastModifiedBy>
  <cp:revision>17</cp:revision>
  <dcterms:created xsi:type="dcterms:W3CDTF">2014-04-03T11:04:47Z</dcterms:created>
  <dcterms:modified xsi:type="dcterms:W3CDTF">2020-04-21T12:47:35Z</dcterms:modified>
</cp:coreProperties>
</file>