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Лист1!$G$13</c:f>
              <c:strCache>
                <c:ptCount val="1"/>
                <c:pt idx="0">
                  <c:v>Вопросы анкетирования</c:v>
                </c:pt>
              </c:strCache>
            </c:strRef>
          </c:tx>
          <c:invertIfNegative val="0"/>
          <c:cat>
            <c:numRef>
              <c:f>Лист1!$F$14:$F$17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Лист1!$G$14:$G$17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Лист1!$H$13</c:f>
              <c:strCache>
                <c:ptCount val="1"/>
                <c:pt idx="0">
                  <c:v>Количество обучающих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Лист1!$F$14:$F$17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Лист1!$H$14:$H$17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8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Лист1!$I$13</c:f>
              <c:strCache>
                <c:ptCount val="1"/>
                <c:pt idx="0">
                  <c:v>% обучающихся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Лист1!$F$14:$F$17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Лист1!$I$14:$I$17</c:f>
              <c:numCache>
                <c:formatCode>0%</c:formatCode>
                <c:ptCount val="4"/>
                <c:pt idx="0">
                  <c:v>0.64</c:v>
                </c:pt>
                <c:pt idx="1">
                  <c:v>0.8</c:v>
                </c:pt>
                <c:pt idx="2">
                  <c:v>0.32</c:v>
                </c:pt>
                <c:pt idx="3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45536"/>
        <c:axId val="164208640"/>
      </c:barChart>
      <c:catAx>
        <c:axId val="1501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208640"/>
        <c:crosses val="autoZero"/>
        <c:auto val="1"/>
        <c:lblAlgn val="ctr"/>
        <c:lblOffset val="100"/>
        <c:noMultiLvlLbl val="0"/>
      </c:catAx>
      <c:valAx>
        <c:axId val="16420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145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Лист1!$D$24</c:f>
              <c:strCache>
                <c:ptCount val="1"/>
                <c:pt idx="0">
                  <c:v>Количество родителей</c:v>
                </c:pt>
              </c:strCache>
            </c:strRef>
          </c:tx>
          <c:explosion val="25"/>
          <c:cat>
            <c:strRef>
              <c:f>Лист1!$C$25:$C$28</c:f>
              <c:strCache>
                <c:ptCount val="4"/>
                <c:pt idx="0">
                  <c:v>1. Нравилось ли вам изучать математику в школьные годы?</c:v>
                </c:pt>
                <c:pt idx="1">
                  <c:v>2. Помогаете ли вы своему ребенку при выполнении домашнего задания?</c:v>
                </c:pt>
                <c:pt idx="2">
                  <c:v>3. Считаете ли вы, что математика необходима в будущем, для вашего ребенка?</c:v>
                </c:pt>
                <c:pt idx="3">
                  <c:v>4. Пригодилась ли вам математика в жизни?</c:v>
                </c:pt>
              </c:strCache>
            </c:strRef>
          </c:cat>
          <c:val>
            <c:numRef>
              <c:f>Лист1!$D$25:$D$28</c:f>
              <c:numCache>
                <c:formatCode>General</c:formatCode>
                <c:ptCount val="4"/>
                <c:pt idx="0">
                  <c:v>22</c:v>
                </c:pt>
                <c:pt idx="1">
                  <c:v>10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Лист1!$E$24</c:f>
              <c:strCache>
                <c:ptCount val="1"/>
                <c:pt idx="0">
                  <c:v>% количества</c:v>
                </c:pt>
              </c:strCache>
            </c:strRef>
          </c:tx>
          <c:explosion val="25"/>
          <c:cat>
            <c:strRef>
              <c:f>Лист1!$C$25:$C$28</c:f>
              <c:strCache>
                <c:ptCount val="4"/>
                <c:pt idx="0">
                  <c:v>1. Нравилось ли вам изучать математику в школьные годы?</c:v>
                </c:pt>
                <c:pt idx="1">
                  <c:v>2. Помогаете ли вы своему ребенку при выполнении домашнего задания?</c:v>
                </c:pt>
                <c:pt idx="2">
                  <c:v>3. Считаете ли вы, что математика необходима в будущем, для вашего ребенка?</c:v>
                </c:pt>
                <c:pt idx="3">
                  <c:v>4. Пригодилась ли вам математика в жизни?</c:v>
                </c:pt>
              </c:strCache>
            </c:strRef>
          </c:cat>
          <c:val>
            <c:numRef>
              <c:f>Лист1!$E$25:$E$28</c:f>
              <c:numCache>
                <c:formatCode>0%</c:formatCode>
                <c:ptCount val="4"/>
                <c:pt idx="0">
                  <c:v>0.88</c:v>
                </c:pt>
                <c:pt idx="1">
                  <c:v>0.4</c:v>
                </c:pt>
                <c:pt idx="2">
                  <c:v>0.84</c:v>
                </c:pt>
                <c:pt idx="3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тематика вокруг н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" y="26787"/>
            <a:ext cx="9108284" cy="68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5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70613060"/>
              </p:ext>
            </p:extLst>
          </p:nvPr>
        </p:nvGraphicFramePr>
        <p:xfrm>
          <a:off x="539552" y="692696"/>
          <a:ext cx="7776864" cy="417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22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3419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Встреча с представителями разных профессий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</a:rPr>
              <a:t>Математика в кулинарии. Беседа с шеф-поваром школьной столовой.</a:t>
            </a:r>
            <a:endParaRPr lang="ru-RU" sz="2400" dirty="0">
              <a:effectLst/>
              <a:latin typeface="Calibri"/>
              <a:ea typeface="Calibri"/>
            </a:endParaRPr>
          </a:p>
        </p:txBody>
      </p:sp>
      <p:pic>
        <p:nvPicPr>
          <p:cNvPr id="4" name="Рисунок 3" descr="C:\Users\Учитель\Desktop\QGZbDCgQY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2073915"/>
            <a:ext cx="3406452" cy="436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44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396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Wingdings"/>
              <a:buChar char=""/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Применение математики в медицине.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  </a:t>
            </a:r>
            <a:endParaRPr lang="ru-RU" sz="1600" dirty="0">
              <a:effectLst/>
              <a:latin typeface="Calibri"/>
              <a:ea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237446" cy="48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" y="908720"/>
            <a:ext cx="568590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67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23"/>
            <a:ext cx="6768752" cy="470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27" y="3340435"/>
            <a:ext cx="2824673" cy="351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9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89" y="1556792"/>
            <a:ext cx="4476134" cy="45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6696744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3200" u="sng" dirty="0">
                <a:solidFill>
                  <a:srgbClr val="000000"/>
                </a:solidFill>
                <a:latin typeface="Times New Roman"/>
                <a:ea typeface="Times New Roman"/>
              </a:rPr>
              <a:t>Математика в раскрое одежды</a:t>
            </a:r>
            <a:r>
              <a:rPr lang="ru-RU" sz="32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Wingdings"/>
              <a:buChar char=""/>
            </a:pPr>
            <a:endParaRPr lang="ru-RU" sz="3200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ts val="18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32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Беседа </a:t>
            </a:r>
            <a:r>
              <a:rPr lang="ru-RU" sz="3200" u="sng" dirty="0">
                <a:solidFill>
                  <a:srgbClr val="000000"/>
                </a:solidFill>
                <a:latin typeface="Times New Roman"/>
                <a:ea typeface="Times New Roman"/>
              </a:rPr>
              <a:t>с учителем труда.</a:t>
            </a:r>
            <a:endParaRPr lang="ru-RU" sz="3200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53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/>
                <a:ea typeface="Calibri"/>
                <a:cs typeface="Calibri"/>
              </a:rPr>
              <a:t>Беседа с продавцом магазина</a:t>
            </a:r>
            <a:endParaRPr lang="ru-RU" sz="2800" dirty="0"/>
          </a:p>
        </p:txBody>
      </p:sp>
      <p:pic>
        <p:nvPicPr>
          <p:cNvPr id="3" name="Рисунок 2" descr="C:\Users\Учитель\Desktop\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1124744"/>
            <a:ext cx="485598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4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51591"/>
            <a:ext cx="64087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Чтоб врачом, моряком</a:t>
            </a:r>
            <a:endParaRPr lang="ru-RU" sz="32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Или летчиком стать,</a:t>
            </a:r>
            <a:endParaRPr lang="ru-RU" sz="32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Надо прежде всего</a:t>
            </a:r>
            <a:endParaRPr lang="ru-RU" sz="32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Математику знать.</a:t>
            </a:r>
            <a:endParaRPr lang="ru-RU" sz="32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И на свете нет профессии,</a:t>
            </a:r>
            <a:endParaRPr lang="ru-RU" sz="32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Вы заметьте-ка,</a:t>
            </a:r>
            <a:endParaRPr lang="ru-RU" sz="32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Где бы нам не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пригодила</a:t>
            </a:r>
            <a:endParaRPr lang="ru-RU" sz="32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Ма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-те-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ма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-ка!                                                                                                  </a:t>
            </a:r>
            <a:endParaRPr lang="ru-RU" sz="3200" dirty="0">
              <a:latin typeface="Calibri"/>
              <a:ea typeface="Calibri"/>
            </a:endParaRPr>
          </a:p>
          <a:p>
            <a:pPr algn="r">
              <a:lnSpc>
                <a:spcPts val="18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(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В.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Шефнер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)</a:t>
            </a:r>
            <a:endParaRPr lang="ru-RU" sz="24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620688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Заключение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065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для презентации спасибо за вниман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08493" cy="56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0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9372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81" y="1484784"/>
            <a:ext cx="593725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Картинки по запросу картинки по математике для презент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80" y="3933056"/>
            <a:ext cx="2851512" cy="271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и по математике для презент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18745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00726"/>
            <a:ext cx="4572000" cy="2897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444444"/>
                </a:solidFill>
                <a:latin typeface="inherit"/>
                <a:ea typeface="Times New Roman"/>
                <a:cs typeface="Arial"/>
              </a:rPr>
              <a:t>Секция: математика</a:t>
            </a:r>
            <a:r>
              <a:rPr lang="ru-RU" sz="2400" dirty="0">
                <a:latin typeface="Calibri"/>
                <a:ea typeface="Calibri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</a:rPr>
              <a:t>В</a:t>
            </a:r>
            <a:r>
              <a:rPr lang="ru-RU" sz="2400" dirty="0">
                <a:latin typeface="Times New Roman"/>
                <a:ea typeface="Times New Roman"/>
              </a:rPr>
              <a:t>ыполнили: ученицы </a:t>
            </a:r>
            <a:r>
              <a:rPr lang="ru-RU" sz="2400" dirty="0" smtClean="0">
                <a:latin typeface="Times New Roman"/>
                <a:ea typeface="Times New Roman"/>
              </a:rPr>
              <a:t>8г </a:t>
            </a:r>
            <a:r>
              <a:rPr lang="ru-RU" sz="2400" dirty="0">
                <a:latin typeface="Times New Roman"/>
                <a:ea typeface="Times New Roman"/>
              </a:rPr>
              <a:t>класса Арбузова Александра и Загуменная Алиса</a:t>
            </a:r>
            <a:endParaRPr lang="ru-RU" sz="2400" dirty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Учитель математики : Соловьева Н.В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1100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08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нашей повседневной жизни мы настолько привыкли к математике, что даже не замечаем, что пользуемся ею постоянно. А ведь вопрос «А зачем нам нужна математика?» актуален и до сих пор ученики его задают.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стало интересно, что будет, если математику совсем не знать? Необходимо рассмотреть все виды ежедневной деятельности человека и показать, что математические знания применяются не только в учебно-познавательном процессе, но и в повседневной жизни.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«Зачем мы изучаем математику? Какое место в нашей жизни она занимает? Часто ли приходится взрослым решать в повседневной жизни математические 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8099"/>
            <a:ext cx="3888432" cy="29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1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показать значимость математических знаний в жизни каждого человека.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Задачи:</a:t>
            </a:r>
          </a:p>
          <a:p>
            <a:endParaRPr lang="ru-RU" dirty="0"/>
          </a:p>
          <a:p>
            <a:r>
              <a:rPr lang="ru-RU" dirty="0"/>
              <a:t>1.Познакомиться с историей математики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2.Показать, что математические знания человек применяет ежедневно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3.Показать, необходимость знаний по математике в различных областях, в разных профессиях.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00532"/>
            <a:ext cx="43227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6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математики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Роль математики в повседневной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обратилась с этим вопросом к ученикам нашей школы (приложение1)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Практически все опрошенные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учащиеся ответили, что да, знания математики необходимы в повседневной жизни. C математикой мы встречаемся везде, на каждом шагу, с утра и до вечера. Просыпаясь, мы смотрим на часы; чтобы сделать покупку в магазине, нужно снова выполнить денежные расчеты и т. д. Без математики нельзя было бы изучить ни физику, ни географию, ни черчение.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3816423" cy="15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3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5134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Анализ задач из учебника математики 5 класса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Учебник 5 класса содержит 131 задачу на применение математики в различных областях.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них:</a:t>
            </a:r>
            <a:br>
              <a:rPr lang="ru-RU" dirty="0"/>
            </a:br>
            <a:r>
              <a:rPr lang="ru-RU" dirty="0"/>
              <a:t>6 задач на применение математики в магазине;</a:t>
            </a:r>
            <a:br>
              <a:rPr lang="ru-RU" dirty="0"/>
            </a:br>
            <a:r>
              <a:rPr lang="ru-RU" dirty="0"/>
              <a:t>12 задач на применение математики в быту;</a:t>
            </a:r>
            <a:br>
              <a:rPr lang="ru-RU" dirty="0"/>
            </a:br>
            <a:r>
              <a:rPr lang="ru-RU" dirty="0"/>
              <a:t>14 задач на применение математики в сельском хозяйстве;</a:t>
            </a:r>
            <a:br>
              <a:rPr lang="ru-RU" dirty="0"/>
            </a:br>
            <a:r>
              <a:rPr lang="ru-RU" dirty="0"/>
              <a:t>44 задачи на применение математики в задачах на движение;</a:t>
            </a:r>
            <a:br>
              <a:rPr lang="ru-RU" dirty="0"/>
            </a:br>
            <a:r>
              <a:rPr lang="ru-RU" dirty="0"/>
              <a:t>21 задача на применение математики в географии или экономике;</a:t>
            </a:r>
            <a:br>
              <a:rPr lang="ru-RU" dirty="0"/>
            </a:br>
            <a:r>
              <a:rPr lang="ru-RU" dirty="0"/>
              <a:t>21 задача на применение математики в промышленности;</a:t>
            </a:r>
            <a:br>
              <a:rPr lang="ru-RU" dirty="0"/>
            </a:br>
            <a:r>
              <a:rPr lang="ru-RU" dirty="0"/>
              <a:t>13 задач на применение математики в технике.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509120"/>
            <a:ext cx="5196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Применение </a:t>
            </a:r>
            <a:r>
              <a:rPr lang="ru-RU" b="1" dirty="0">
                <a:solidFill>
                  <a:prstClr val="black"/>
                </a:solidFill>
              </a:rPr>
              <a:t>математики в хлебопечении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AutoNum type="arabicPeriod"/>
            </a:pPr>
            <a:endParaRPr lang="ru-RU" b="1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2. Применение математики в </a:t>
            </a:r>
            <a:r>
              <a:rPr lang="ru-RU" dirty="0" smtClean="0">
                <a:solidFill>
                  <a:prstClr val="black"/>
                </a:solidFill>
              </a:rPr>
              <a:t>промышленности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3. Применение математики в быту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7002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9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Какое значение имеет математика в нашей жизни? Анкетирование.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51094"/>
              </p:ext>
            </p:extLst>
          </p:nvPr>
        </p:nvGraphicFramePr>
        <p:xfrm>
          <a:off x="287524" y="2708920"/>
          <a:ext cx="8280920" cy="3824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23"/>
                <a:gridCol w="3678005"/>
                <a:gridCol w="2070446"/>
                <a:gridCol w="2070446"/>
              </a:tblGrid>
              <a:tr h="88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Вопросы анкетирования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обучающих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	Нравится ли вам предмет математика?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37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	Считаете ли вы, что математика трудный предмет, для изучения?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	Как вы думаете, необходимо изучать </a:t>
                      </a:r>
                      <a:r>
                        <a:rPr lang="ru-RU" sz="1200" dirty="0" err="1" smtClean="0">
                          <a:effectLst/>
                        </a:rPr>
                        <a:t>маематику</a:t>
                      </a:r>
                      <a:r>
                        <a:rPr lang="ru-RU" sz="1200" dirty="0">
                          <a:effectLst/>
                        </a:rPr>
                        <a:t>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12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	Будете ли вы в своей жизни применять знания по математике?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97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04726011"/>
              </p:ext>
            </p:extLst>
          </p:nvPr>
        </p:nvGraphicFramePr>
        <p:xfrm>
          <a:off x="1331640" y="620688"/>
          <a:ext cx="6048672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35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572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Нашим родителям мы задали такие вопросы: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9138"/>
              </p:ext>
            </p:extLst>
          </p:nvPr>
        </p:nvGraphicFramePr>
        <p:xfrm>
          <a:off x="467544" y="1166446"/>
          <a:ext cx="7907053" cy="503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275"/>
                <a:gridCol w="3160838"/>
                <a:gridCol w="1976970"/>
                <a:gridCol w="1976970"/>
              </a:tblGrid>
              <a:tr h="762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Вопросы родителям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родителей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количества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</a:tr>
              <a:tr h="1143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	Нравилось ли вам изучать математику в школьные годы?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</a:tr>
              <a:tr h="117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	Помогаете ли вы своему ребенку при выполнении домашнего задания?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</a:tr>
              <a:tr h="117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	Считаете ли вы, что математика необходима в будущем, для вашего ребенка?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</a:tr>
              <a:tr h="782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	Пригодилась ли вам математика в жизни?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8" marR="66828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82713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373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</TotalTime>
  <Words>275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12</cp:revision>
  <dcterms:created xsi:type="dcterms:W3CDTF">2020-01-17T07:00:51Z</dcterms:created>
  <dcterms:modified xsi:type="dcterms:W3CDTF">2020-02-11T05:53:36Z</dcterms:modified>
</cp:coreProperties>
</file>