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64" r:id="rId3"/>
    <p:sldId id="265" r:id="rId4"/>
    <p:sldId id="267" r:id="rId5"/>
    <p:sldId id="259" r:id="rId6"/>
    <p:sldId id="270" r:id="rId7"/>
    <p:sldId id="272" r:id="rId8"/>
    <p:sldId id="289" r:id="rId9"/>
    <p:sldId id="288" r:id="rId10"/>
    <p:sldId id="319" r:id="rId11"/>
    <p:sldId id="321" r:id="rId12"/>
    <p:sldId id="316" r:id="rId13"/>
    <p:sldId id="312" r:id="rId14"/>
    <p:sldId id="313" r:id="rId15"/>
    <p:sldId id="303" r:id="rId16"/>
    <p:sldId id="307" r:id="rId17"/>
    <p:sldId id="310" r:id="rId18"/>
    <p:sldId id="309" r:id="rId19"/>
    <p:sldId id="311" r:id="rId20"/>
    <p:sldId id="287" r:id="rId21"/>
    <p:sldId id="305" r:id="rId22"/>
    <p:sldId id="318" r:id="rId23"/>
    <p:sldId id="31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6" d="100"/>
          <a:sy n="66" d="100"/>
        </p:scale>
        <p:origin x="-169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9E77A-FBEF-4BBC-BEC2-57A1360BDCE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413A-8FD7-4615-95A6-A7528014A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5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9E6360-E497-422C-B06A-B4B7B02323B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413A-8FD7-4615-95A6-A7528014A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9" y="2603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5288" y="1628777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2116-CD2D-4D42-B285-8BC5B6EB9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C725-3C7C-4168-ABC7-25EF257A9DC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FE44F-9730-445A-8713-83B66677F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371" y="0"/>
            <a:ext cx="7732405" cy="1576472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</a:t>
            </a:r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</a:t>
            </a:r>
          </a:p>
          <a:p>
            <a:pPr algn="ctr">
              <a:defRPr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английского языка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169" y="2571744"/>
            <a:ext cx="5248837" cy="83780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673601" y="4572008"/>
            <a:ext cx="3304800" cy="174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Презентацию </a:t>
            </a:r>
            <a:r>
              <a:rPr lang="ru-RU" i="1" dirty="0" smtClean="0">
                <a:solidFill>
                  <a:srgbClr val="7030A0"/>
                </a:solidFill>
              </a:rPr>
              <a:t>подготовили</a:t>
            </a:r>
            <a:endParaRPr lang="ru-RU" i="1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ГКОУ  АО«СОШ №4»</a:t>
            </a:r>
            <a:endParaRPr lang="ru-RU" i="1" dirty="0">
              <a:solidFill>
                <a:srgbClr val="7030A0"/>
              </a:solidFill>
            </a:endParaRPr>
          </a:p>
          <a:p>
            <a:r>
              <a:rPr lang="ru-RU" i="1" dirty="0" err="1" smtClean="0">
                <a:solidFill>
                  <a:srgbClr val="7030A0"/>
                </a:solidFill>
              </a:rPr>
              <a:t>Копенкина.Л.П</a:t>
            </a:r>
            <a:r>
              <a:rPr lang="ru-RU" i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и учитель английского языка </a:t>
            </a:r>
          </a:p>
          <a:p>
            <a:r>
              <a:rPr lang="ru-RU" i="1" dirty="0" err="1" smtClean="0">
                <a:solidFill>
                  <a:srgbClr val="7030A0"/>
                </a:solidFill>
              </a:rPr>
              <a:t>Лысенко.Л.А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Содержимое 13" descr="конкурс-губ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9" y="1928802"/>
            <a:ext cx="5143536" cy="442915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14338"/>
            <a:ext cx="8229600" cy="163197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попугаев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71546"/>
            <a:ext cx="5358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Волнистый попугай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zoovet.ru/images/voln_pop/voln-po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238374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58365" y="1071546"/>
            <a:ext cx="151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Корелла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1071546"/>
            <a:ext cx="2357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Амадин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zoovet.ru/images/anadins/amadin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71612"/>
            <a:ext cx="2381250" cy="2033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28662" y="3714752"/>
            <a:ext cx="4005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Жако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zoovet.ru/images/Jacko/jacko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2143140" cy="250033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143372" y="3643314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Какаду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www.zoovet.ru/pet/m70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14818"/>
            <a:ext cx="2286016" cy="24288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858016" y="364331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Тукан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www.zoovet.ru/pet/m72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14818"/>
            <a:ext cx="2357454" cy="2428892"/>
          </a:xfrm>
          <a:prstGeom prst="rect">
            <a:avLst/>
          </a:prstGeom>
          <a:noFill/>
        </p:spPr>
      </p:pic>
      <p:pic>
        <p:nvPicPr>
          <p:cNvPr id="1040" name="Picture 16" descr="говорящие попугаи корелл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500174"/>
            <a:ext cx="228601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14338"/>
            <a:ext cx="8229600" cy="163197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попугаев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4844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Канарейка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zoovet.ru/pet/m4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214578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928670"/>
            <a:ext cx="1784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Розелла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000108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Неразлучники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http://www.zoovet.ru/pet/m3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00174"/>
            <a:ext cx="2428892" cy="2214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3786190"/>
            <a:ext cx="561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Королевский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385762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Совиный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50" name="Picture 14" descr="http://popugajchik.ru/images/article/popugaj-rosel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428736"/>
            <a:ext cx="2857500" cy="2357454"/>
          </a:xfrm>
          <a:prstGeom prst="rect">
            <a:avLst/>
          </a:prstGeom>
          <a:noFill/>
        </p:spPr>
      </p:pic>
      <p:pic>
        <p:nvPicPr>
          <p:cNvPr id="39954" name="Picture 18" descr="http://popugajchik.ru/images/article/popugai-monah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86256"/>
            <a:ext cx="2643186" cy="23574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16" y="3786190"/>
            <a:ext cx="128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Монахи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56" name="Picture 20" descr="http://popugajchik.ru/images/article/sovinij-popuga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286256"/>
            <a:ext cx="2857500" cy="2357454"/>
          </a:xfrm>
          <a:prstGeom prst="rect">
            <a:avLst/>
          </a:prstGeom>
          <a:noFill/>
        </p:spPr>
      </p:pic>
      <p:pic>
        <p:nvPicPr>
          <p:cNvPr id="39958" name="Picture 22" descr="королевский попуга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57694"/>
            <a:ext cx="307180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Подумай!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Grp="1" noChangeArrowheads="1"/>
          </p:cNvSpPr>
          <p:nvPr>
            <p:ph idx="4294967295"/>
          </p:nvPr>
        </p:nvSpPr>
        <p:spPr bwMode="auto">
          <a:xfrm>
            <a:off x="6000760" y="1600200"/>
            <a:ext cx="2714644" cy="2828932"/>
          </a:xfrm>
          <a:prstGeom prst="wedgeRoundRectCallout">
            <a:avLst>
              <a:gd name="adj1" fmla="val -49784"/>
              <a:gd name="adj2" fmla="val 29061"/>
              <a:gd name="adj3" fmla="val 16667"/>
            </a:avLst>
          </a:prstGeom>
          <a:solidFill>
            <a:srgbClr val="BED9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части тела ты знаешь?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500175"/>
            <a:ext cx="535784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Строение попугая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71612"/>
            <a:ext cx="5572163" cy="5000660"/>
          </a:xfrm>
        </p:spPr>
      </p:pic>
      <p:sp>
        <p:nvSpPr>
          <p:cNvPr id="9" name="TextBox 8"/>
          <p:cNvSpPr txBox="1"/>
          <p:nvPr/>
        </p:nvSpPr>
        <p:spPr>
          <a:xfrm>
            <a:off x="1000100" y="142873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хохолок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857364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hooked  beak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221455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голова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221455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2857496"/>
            <a:ext cx="115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клюв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3143248"/>
            <a:ext cx="611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bill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3071810"/>
            <a:ext cx="110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шея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307181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28" y="428625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перья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643446"/>
            <a:ext cx="140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feather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29190" y="4071942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крылья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214942" y="4429132"/>
            <a:ext cx="93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wings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78" y="5143512"/>
            <a:ext cx="101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хвост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5143512"/>
            <a:ext cx="688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tail 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5929330"/>
            <a:ext cx="2963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claws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7356" y="5643578"/>
            <a:ext cx="98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когти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9124" y="357187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туловище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3571876"/>
            <a:ext cx="96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bodi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70341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071546"/>
            <a:ext cx="397192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Parrots fly.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parrots sit.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Parrots climb.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parrots speak.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Parrots sing.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parrots run.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Parrots swing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have much fun.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Содержимое 18" descr="БЕЛ.ПОПУГ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928670"/>
            <a:ext cx="4429156" cy="54292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Рисуем попугая</a:t>
            </a:r>
            <a:endParaRPr lang="ru-RU" dirty="0"/>
          </a:p>
        </p:txBody>
      </p:sp>
      <p:pic>
        <p:nvPicPr>
          <p:cNvPr id="4" name="Содержимое 3" descr="цв.п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537" y="1600200"/>
            <a:ext cx="305292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7170" name="Picture 2" descr="C:\Users\user\Desktop\ПОПУГАЙ\попуга\фото попу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936" y="0"/>
            <a:ext cx="559612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ОПУГАЙ\попуга\любовь попуга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64373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ОПУГАЙ\попуга\попуг в дви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62" y="571500"/>
            <a:ext cx="38766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п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6929486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Эмоциональный настрой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1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285860"/>
            <a:ext cx="6786609" cy="5286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5122" name="Picture 2" descr="C:\Users\user\Desktop\ПОПУГАЙ\попуга\попуг каран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547" y="0"/>
            <a:ext cx="495490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п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4414" y="571480"/>
            <a:ext cx="557216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20" y="476250"/>
            <a:ext cx="85725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ребята продолжите предложение: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понравилось…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повторил…</a:t>
            </a:r>
            <a:endParaRPr lang="en-US" sz="36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закрепил…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36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 поставил себе оценку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71480"/>
            <a:ext cx="7286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 задание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57161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ИЗО</a:t>
            </a:r>
            <a:endParaRPr lang="ru-RU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21455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4946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28934"/>
            <a:ext cx="41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403630">
            <a:off x="1331640" y="2967335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«Дома вы сделаете мини-проект, а именно, новый рисунок попугая в черном изображении, используя  уголь»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4293095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3600" b="1" dirty="0" smtClean="0">
                <a:solidFill>
                  <a:srgbClr val="7030A0"/>
                </a:solidFill>
              </a:rPr>
              <a:t>АНГЛИЙСКИЙ ЯЗЫК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78864">
            <a:off x="539553" y="58052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«И составите  рассказ о нарисованном попугае на английском языке, пользуясь планом на распечатке».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714412" y="428604"/>
            <a:ext cx="5915044" cy="85725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Здравствуйте!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1 (2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643866" cy="5072076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0" y="42860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Good</a:t>
            </a:r>
            <a:r>
              <a:rPr lang="ru-RU" sz="4800" b="1" i="1" dirty="0" smtClean="0">
                <a:solidFill>
                  <a:srgbClr val="FF0000"/>
                </a:solidFill>
              </a:rPr>
              <a:t>-</a:t>
            </a:r>
            <a:r>
              <a:rPr lang="en-US" sz="4800" b="1" i="1" dirty="0" smtClean="0">
                <a:solidFill>
                  <a:srgbClr val="FF0000"/>
                </a:solidFill>
              </a:rPr>
              <a:t>morning</a:t>
            </a:r>
            <a:r>
              <a:rPr lang="ru-RU" sz="4800" b="1" i="1" dirty="0" smtClean="0">
                <a:solidFill>
                  <a:srgbClr val="FF0000"/>
                </a:solidFill>
              </a:rPr>
              <a:t>!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endParaRPr lang="ru-RU" sz="4800" b="1" i="1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Проверка готовности к уроку.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1"/>
            <a:ext cx="7329510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Для </a:t>
            </a:r>
            <a:r>
              <a:rPr lang="ru-RU" b="1" dirty="0">
                <a:solidFill>
                  <a:srgbClr val="0070C0"/>
                </a:solidFill>
              </a:rPr>
              <a:t>урока нам понадобятся 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828837"/>
            <a:ext cx="50006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простой карандаш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428868"/>
            <a:ext cx="5000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альбомный лист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714752"/>
            <a:ext cx="50720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ластик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643446"/>
            <a:ext cx="3266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143380"/>
            <a:ext cx="3309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cs typeface="Times New Roman" pitchFamily="18" charset="0"/>
              </a:rPr>
              <a:t>масляные мелки</a:t>
            </a:r>
            <a:endParaRPr lang="ru-RU" sz="28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</a:rPr>
              <a:t>Уточнение темы урока. Сообщение целей урока.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О </a:t>
            </a:r>
            <a:r>
              <a:rPr lang="ru-RU" dirty="0">
                <a:solidFill>
                  <a:srgbClr val="C00000"/>
                </a:solidFill>
              </a:rPr>
              <a:t>теме нашего урока постарайтесь догадаться сами, посмотрев небольшой </a:t>
            </a:r>
            <a:r>
              <a:rPr lang="ru-RU" dirty="0" smtClean="0">
                <a:solidFill>
                  <a:srgbClr val="C00000"/>
                </a:solidFill>
              </a:rPr>
              <a:t>видеофрагмент 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14818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786190"/>
            <a:ext cx="6000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What is the topic of our lesson</a:t>
            </a:r>
            <a:r>
              <a:rPr lang="ru-RU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>
                <a:solidFill>
                  <a:srgbClr val="00B050"/>
                </a:solidFill>
              </a:rPr>
              <a:t>How do you </a:t>
            </a:r>
            <a:r>
              <a:rPr lang="en-US" sz="2800" b="1" dirty="0" smtClean="0">
                <a:solidFill>
                  <a:srgbClr val="00B050"/>
                </a:solidFill>
              </a:rPr>
              <a:t>think</a:t>
            </a:r>
            <a:r>
              <a:rPr lang="ru-RU" sz="2800" b="1" dirty="0" smtClean="0">
                <a:solidFill>
                  <a:srgbClr val="00B050"/>
                </a:solidFill>
              </a:rPr>
              <a:t> ?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3"/>
            <a:ext cx="8572560" cy="20002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What is the topic of our lesson</a:t>
            </a:r>
            <a:r>
              <a:rPr lang="ru-RU" b="1" i="1" dirty="0" smtClean="0">
                <a:solidFill>
                  <a:srgbClr val="C00000"/>
                </a:solidFill>
              </a:rPr>
              <a:t>? </a:t>
            </a:r>
            <a:r>
              <a:rPr lang="en-US" b="1" i="1" dirty="0" smtClean="0">
                <a:solidFill>
                  <a:srgbClr val="C00000"/>
                </a:solidFill>
              </a:rPr>
              <a:t>How do you think</a:t>
            </a:r>
            <a:r>
              <a:rPr lang="ru-RU" b="1" i="1" dirty="0" smtClean="0">
                <a:solidFill>
                  <a:srgbClr val="C00000"/>
                </a:solidFill>
              </a:rPr>
              <a:t>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000372"/>
            <a:ext cx="7929618" cy="32861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Сегодня мы поговорим о многообразии птиц, о строении их тела, об их размере и цвете. А некоторых из них вы научитесь рисовать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7872442" cy="4011618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>Фонетическая зарядка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Каких же птиц вы увидели в видеофрагменте? 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вор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00504"/>
            <a:ext cx="2286016" cy="2428892"/>
          </a:xfrm>
        </p:spPr>
      </p:pic>
      <p:pic>
        <p:nvPicPr>
          <p:cNvPr id="1026" name="Picture 2" descr="C:\Users\user\Desktop\гу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2381250" cy="2214578"/>
          </a:xfrm>
          <a:prstGeom prst="rect">
            <a:avLst/>
          </a:prstGeom>
          <a:noFill/>
        </p:spPr>
      </p:pic>
      <p:pic>
        <p:nvPicPr>
          <p:cNvPr id="1029" name="Picture 5" descr="C:\Users\user\Desktop\ча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00174"/>
            <a:ext cx="2214578" cy="2143125"/>
          </a:xfrm>
          <a:prstGeom prst="rect">
            <a:avLst/>
          </a:prstGeom>
          <a:noFill/>
        </p:spPr>
      </p:pic>
      <p:pic>
        <p:nvPicPr>
          <p:cNvPr id="1031" name="Picture 7" descr="C:\Users\user\Desktop\с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22" y="1142984"/>
            <a:ext cx="2214578" cy="2714623"/>
          </a:xfrm>
          <a:prstGeom prst="rect">
            <a:avLst/>
          </a:prstGeom>
          <a:noFill/>
        </p:spPr>
      </p:pic>
      <p:pic>
        <p:nvPicPr>
          <p:cNvPr id="1033" name="Picture 9" descr="C:\Users\user\Desktop\сне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071942"/>
            <a:ext cx="1995490" cy="2182821"/>
          </a:xfrm>
          <a:prstGeom prst="rect">
            <a:avLst/>
          </a:prstGeom>
          <a:noFill/>
        </p:spPr>
      </p:pic>
      <p:pic>
        <p:nvPicPr>
          <p:cNvPr id="1035" name="Picture 11" descr="C:\Users\user\Desktop\со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4000504"/>
            <a:ext cx="2000264" cy="2214578"/>
          </a:xfrm>
          <a:prstGeom prst="rect">
            <a:avLst/>
          </a:prstGeom>
          <a:noFill/>
        </p:spPr>
      </p:pic>
      <p:pic>
        <p:nvPicPr>
          <p:cNvPr id="1036" name="Picture 12" descr="C:\Users\user\Desktop\поп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071942"/>
            <a:ext cx="2000264" cy="2357454"/>
          </a:xfrm>
          <a:prstGeom prst="rect">
            <a:avLst/>
          </a:prstGeom>
          <a:noFill/>
        </p:spPr>
      </p:pic>
      <p:pic>
        <p:nvPicPr>
          <p:cNvPr id="1037" name="Picture 13" descr="C:\Users\user\Desktop\фаз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1571612"/>
            <a:ext cx="2571769" cy="228601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29058" y="3429000"/>
            <a:ext cx="1168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pheasant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3429000"/>
            <a:ext cx="1285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 </a:t>
            </a:r>
            <a:r>
              <a:rPr lang="en-US" sz="2000" b="1" dirty="0" smtClean="0">
                <a:solidFill>
                  <a:srgbClr val="C00000"/>
                </a:solidFill>
              </a:rPr>
              <a:t>goose</a:t>
            </a:r>
            <a:r>
              <a:rPr lang="en-US" sz="2000" b="1" dirty="0" smtClean="0"/>
              <a:t> 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43636" y="3429000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Seagull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15206" y="3714752"/>
            <a:ext cx="1928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owl 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6357958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2000" b="1" dirty="0" smtClean="0">
                <a:solidFill>
                  <a:srgbClr val="C00000"/>
                </a:solidFill>
              </a:rPr>
              <a:t>Crow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7423" y="6198990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bullfinch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6198990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Magpie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72264" y="635795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parrot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вы научитесь рисовать одну из этих птиц.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 это за птица, вы узнаете, отгадав английскую загадку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285875"/>
            <a:ext cx="4038600" cy="535781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900" b="1" u="sng" dirty="0" smtClean="0">
                <a:solidFill>
                  <a:srgbClr val="C00000"/>
                </a:solidFill>
              </a:rPr>
              <a:t> </a:t>
            </a:r>
            <a:endParaRPr lang="ru-RU" sz="5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900" dirty="0" smtClean="0">
                <a:solidFill>
                  <a:srgbClr val="C00000"/>
                </a:solidFill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33425" algn="l"/>
              </a:tabLst>
            </a:pPr>
            <a:r>
              <a:rPr lang="en-US" sz="7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birds may be wild or domestic. If they are wild they live in the tropical forests of Africa, America and Australia. They are the second </a:t>
            </a:r>
            <a:r>
              <a:rPr lang="en-US" sz="7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7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pets of English people after dogs. Polly and Chatterbox are English names for these birds. </a:t>
            </a:r>
            <a:r>
              <a:rPr lang="en-US" sz="7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Kesha</a:t>
            </a:r>
            <a:r>
              <a:rPr lang="en-US" sz="7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7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Gosha</a:t>
            </a:r>
            <a:r>
              <a:rPr lang="en-US" sz="7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Russian names for them. What birds are they? </a:t>
            </a:r>
            <a:endParaRPr lang="ru-RU" sz="7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33425" algn="l"/>
              </a:tabLst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user\Desktop\ПОПУГАЙ\ПОПУГАЙ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500437" cy="42148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29256" y="5857892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It is a parrot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389</Words>
  <Application>Microsoft Office PowerPoint</Application>
  <PresentationFormat>Экран (4:3)</PresentationFormat>
  <Paragraphs>108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Эмоциональный настрой</vt:lpstr>
      <vt:lpstr>Презентация PowerPoint</vt:lpstr>
      <vt:lpstr>Проверка готовности к уроку.</vt:lpstr>
      <vt:lpstr>Уточнение темы урока. Сообщение целей урока.  </vt:lpstr>
      <vt:lpstr>What is the topic of our lesson? How do you think?</vt:lpstr>
      <vt:lpstr>Фонетическая зарядка.</vt:lpstr>
      <vt:lpstr> Каких же птиц вы увидели в видеофрагменте?  </vt:lpstr>
      <vt:lpstr>Сегодня вы научитесь рисовать одну из этих птиц.  Что это за птица, вы узнаете, отгадав английскую загадку</vt:lpstr>
      <vt:lpstr>Виды попугаев</vt:lpstr>
      <vt:lpstr>Виды попугаев</vt:lpstr>
      <vt:lpstr>Подумай! </vt:lpstr>
      <vt:lpstr>Строение попугая</vt:lpstr>
      <vt:lpstr>Физминутка</vt:lpstr>
      <vt:lpstr>Рисуем попугая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125</cp:revision>
  <dcterms:created xsi:type="dcterms:W3CDTF">2016-11-19T16:22:18Z</dcterms:created>
  <dcterms:modified xsi:type="dcterms:W3CDTF">2020-04-07T10:00:32Z</dcterms:modified>
</cp:coreProperties>
</file>