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05" r:id="rId3"/>
    <p:sldId id="306" r:id="rId4"/>
    <p:sldId id="301" r:id="rId5"/>
    <p:sldId id="316" r:id="rId6"/>
    <p:sldId id="307" r:id="rId7"/>
    <p:sldId id="308" r:id="rId8"/>
    <p:sldId id="302" r:id="rId9"/>
    <p:sldId id="297" r:id="rId10"/>
    <p:sldId id="286" r:id="rId11"/>
    <p:sldId id="299" r:id="rId12"/>
    <p:sldId id="266" r:id="rId13"/>
    <p:sldId id="261" r:id="rId14"/>
    <p:sldId id="309" r:id="rId15"/>
    <p:sldId id="288" r:id="rId16"/>
    <p:sldId id="291" r:id="rId17"/>
    <p:sldId id="298" r:id="rId18"/>
    <p:sldId id="328" r:id="rId19"/>
    <p:sldId id="315" r:id="rId20"/>
    <p:sldId id="296" r:id="rId21"/>
    <p:sldId id="314" r:id="rId22"/>
    <p:sldId id="317" r:id="rId23"/>
    <p:sldId id="318" r:id="rId24"/>
    <p:sldId id="319" r:id="rId25"/>
    <p:sldId id="320" r:id="rId26"/>
    <p:sldId id="329" r:id="rId27"/>
    <p:sldId id="327" r:id="rId28"/>
    <p:sldId id="326" r:id="rId29"/>
    <p:sldId id="312" r:id="rId30"/>
    <p:sldId id="310" r:id="rId31"/>
    <p:sldId id="311" r:id="rId32"/>
    <p:sldId id="321" r:id="rId33"/>
    <p:sldId id="303" r:id="rId34"/>
    <p:sldId id="287" r:id="rId35"/>
    <p:sldId id="293" r:id="rId36"/>
    <p:sldId id="294" r:id="rId37"/>
    <p:sldId id="322" r:id="rId38"/>
    <p:sldId id="323" r:id="rId39"/>
    <p:sldId id="284" r:id="rId40"/>
    <p:sldId id="324" r:id="rId41"/>
  </p:sldIdLst>
  <p:sldSz cx="9144000" cy="6858000" type="screen4x3"/>
  <p:notesSz cx="6858000" cy="91440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Haettenschweiler" pitchFamily="34" charset="0"/>
      <p:regular r:id="rId47"/>
    </p:embeddedFont>
    <p:embeddedFont>
      <p:font typeface="Comic Sans MS" pitchFamily="66" charset="0"/>
      <p:regular r:id="rId48"/>
      <p:bold r:id="rId49"/>
    </p:embeddedFont>
    <p:embeddedFont>
      <p:font typeface="Arial Black" pitchFamily="34" charset="0"/>
      <p:bold r:id="rId50"/>
    </p:embeddedFont>
    <p:embeddedFont>
      <p:font typeface="Arial Narrow" pitchFamily="34" charset="0"/>
      <p:regular r:id="rId51"/>
      <p:bold r:id="rId52"/>
      <p:italic r:id="rId53"/>
      <p:boldItalic r:id="rId5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42" autoAdjust="0"/>
    <p:restoredTop sz="77599" autoAdjust="0"/>
  </p:normalViewPr>
  <p:slideViewPr>
    <p:cSldViewPr>
      <p:cViewPr>
        <p:scale>
          <a:sx n="66" d="100"/>
          <a:sy n="66" d="100"/>
        </p:scale>
        <p:origin x="-64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B89F5-0684-41F9-9098-714764F5A945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E4DA-B42F-40EC-984D-3CE0B0C49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07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8E4DA-B42F-40EC-984D-3CE0B0C49D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32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Учитель читает текст, ребята записывают клички животных.</a:t>
            </a:r>
          </a:p>
          <a:p>
            <a:pPr eaLnBrk="1" hangingPunct="1">
              <a:spcBef>
                <a:spcPct val="0"/>
              </a:spcBef>
            </a:pPr>
            <a:r>
              <a:rPr lang="ru-RU" i="1" smtClean="0"/>
              <a:t>Первыми в космосе побывали наши друзья – собаки. Учёные послали их в разведку. В ракетах летали Лайка, Белянка и Пёстрая, Белка и Стрелка, Чернушка и Звёздочка. Собака Отважная пять раз была в космосе.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EE36B-15F5-4E4E-BB66-35A21AF93C25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CFC54-0A75-40C8-B2CF-28F71059CEF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18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3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15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735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89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3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789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26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05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339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32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A1D0-0EB4-4D33-BE2E-3CA92EA8EDB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9F48-4D39-4A12-94EF-9A76D5214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78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6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5.gif"/><Relationship Id="rId12" Type="http://schemas.openxmlformats.org/officeDocument/2006/relationships/image" Target="../media/image60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png"/><Relationship Id="rId1" Type="http://schemas.openxmlformats.org/officeDocument/2006/relationships/audio" Target="../media/audio1.wav"/><Relationship Id="rId6" Type="http://schemas.openxmlformats.org/officeDocument/2006/relationships/image" Target="../media/image54.gif"/><Relationship Id="rId11" Type="http://schemas.openxmlformats.org/officeDocument/2006/relationships/image" Target="../media/image59.gif"/><Relationship Id="rId5" Type="http://schemas.openxmlformats.org/officeDocument/2006/relationships/image" Target="../media/image53.jpeg"/><Relationship Id="rId15" Type="http://schemas.openxmlformats.org/officeDocument/2006/relationships/slide" Target="slide21.xml"/><Relationship Id="rId10" Type="http://schemas.openxmlformats.org/officeDocument/2006/relationships/image" Target="../media/image58.gif"/><Relationship Id="rId4" Type="http://schemas.openxmlformats.org/officeDocument/2006/relationships/image" Target="../media/image52.gif"/><Relationship Id="rId9" Type="http://schemas.openxmlformats.org/officeDocument/2006/relationships/image" Target="../media/image57.gif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зима\554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075" y="323032"/>
            <a:ext cx="2700925" cy="2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492896"/>
            <a:ext cx="5821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Прозвенел звонок,</a:t>
            </a:r>
          </a:p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ачинается урок.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57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899" y="836712"/>
            <a:ext cx="4788532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Вывод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941568" cy="36965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Имена, отчества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, фамилии 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пишутся с большой буквы.</a:t>
            </a:r>
          </a:p>
          <a:p>
            <a:endParaRPr lang="ru-RU" dirty="0"/>
          </a:p>
        </p:txBody>
      </p:sp>
      <p:pic>
        <p:nvPicPr>
          <p:cNvPr id="4" name="Picture 5" descr="C:\Documents and Settings\Лариса\Мои документы\картинки  О.Н\DRAW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804" y="4162008"/>
            <a:ext cx="2434361" cy="227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530120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- это «семейное имя».</a:t>
            </a:r>
          </a:p>
          <a:p>
            <a:pPr lvl="0"/>
            <a:r>
              <a:rPr lang="ru-RU" sz="3600" b="1" dirty="0">
                <a:solidFill>
                  <a:srgbClr val="002060"/>
                </a:solidFill>
              </a:rPr>
              <a:t>Им зовётся вся семья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13138"/>
            <a:ext cx="44751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731" y="404664"/>
            <a:ext cx="27559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64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550" y="260648"/>
            <a:ext cx="8139044" cy="1143000"/>
          </a:xfrm>
        </p:spPr>
        <p:txBody>
          <a:bodyPr/>
          <a:lstStyle/>
          <a:p>
            <a:pPr algn="l"/>
            <a:r>
              <a:rPr lang="ru-RU" alt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Двадцать второе октября.</a:t>
            </a:r>
            <a:r>
              <a:rPr lang="ru-RU" altLang="ru-RU" sz="4000" b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ru-RU" sz="4000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Arial Black" pitchFamily="34" charset="0"/>
              </a:rPr>
              <a:t>	Кла</a:t>
            </a:r>
            <a:r>
              <a:rPr lang="ru-RU" alt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alt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ная  работа.</a:t>
            </a:r>
            <a:br>
              <a:rPr lang="ru-RU" altLang="ru-RU" sz="4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altLang="ru-RU" sz="4000" b="1" dirty="0" smtClean="0">
                <a:solidFill>
                  <a:srgbClr val="002060"/>
                </a:solidFill>
                <a:latin typeface="Arial Black" pitchFamily="34" charset="0"/>
              </a:rPr>
              <a:t>Тема.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985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627784" y="5085184"/>
            <a:ext cx="47837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  <p:extLst>
      <p:ext uri="{BB962C8B-B14F-4D97-AF65-F5344CB8AC3E}">
        <p14:creationId xmlns:p14="http://schemas.microsoft.com/office/powerpoint/2010/main" xmlns="" val="41638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 flipH="1">
            <a:off x="8466651" y="761745"/>
            <a:ext cx="45719" cy="1469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87582" y="1873368"/>
            <a:ext cx="52497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Заглавные   буквы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279" y="4260286"/>
            <a:ext cx="1296144" cy="1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796" y="5416301"/>
            <a:ext cx="7858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60" r="78776" b="153"/>
          <a:stretch/>
        </p:blipFill>
        <p:spPr bwMode="auto">
          <a:xfrm>
            <a:off x="1620664" y="3016368"/>
            <a:ext cx="1133837" cy="117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6634987" y="3645024"/>
            <a:ext cx="1252602" cy="1163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33531" y="3481613"/>
            <a:ext cx="770317" cy="1163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91703" y="253913"/>
            <a:ext cx="7884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a typeface="+mj-ea"/>
                <a:cs typeface="+mj-cs"/>
              </a:rPr>
              <a:t>Минутка чистописания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Работаем на слух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3659"/>
            <a:ext cx="7560840" cy="502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3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Проблемный вопрос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8A0000"/>
                </a:solidFill>
              </a:rPr>
              <a:t>Может ли так быть?</a:t>
            </a:r>
          </a:p>
          <a:p>
            <a:pPr marL="0" indent="0">
              <a:buNone/>
            </a:pP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Шарик – шарик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ев – Лев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Роза – роза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емля - Земля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11" descr="http://levleschenkoclub.narod.ru/f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24744"/>
            <a:ext cx="1474258" cy="383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http://img.sunhome.ru/UsersGallery/Cards/83/16232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369" y="3071599"/>
            <a:ext cx="1463201" cy="221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://dic.academic.ru/pictures/bse/jpg/0299652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1733" y="4916277"/>
            <a:ext cx="1372837" cy="17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зем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468770" y="5132215"/>
            <a:ext cx="1321900" cy="162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860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79" y="3083090"/>
            <a:ext cx="1000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88712"/>
            <a:ext cx="1798108" cy="135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720" y="1368856"/>
            <a:ext cx="1640044" cy="164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678" y="4834675"/>
            <a:ext cx="1708086" cy="17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5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403648" y="1867283"/>
            <a:ext cx="4259262" cy="1643062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кошка            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Шарик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собака           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Мурка</a:t>
            </a:r>
          </a:p>
        </p:txBody>
      </p:sp>
      <p:pic>
        <p:nvPicPr>
          <p:cNvPr id="24579" name="Picture 5" descr="D:\раб стол\Байлукова Н.А\Картинки\животные\соба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317" y="2923836"/>
            <a:ext cx="1476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:\раб стол\Байлукова Н.А\Картинки\животные\ко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397950"/>
            <a:ext cx="12144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D:\раб стол\Байлукова Н.А\Картинки\карт\лошадь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162" y="4149080"/>
            <a:ext cx="2225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0017" y="3362473"/>
            <a:ext cx="19748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440238" y="5053239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3200" b="1" dirty="0">
                <a:latin typeface="Calibri" pitchFamily="34" charset="0"/>
              </a:rPr>
              <a:t>корова               Сокол</a:t>
            </a:r>
          </a:p>
          <a:p>
            <a:pPr>
              <a:buFont typeface="Arial" charset="0"/>
              <a:buNone/>
            </a:pPr>
            <a:r>
              <a:rPr lang="ru-RU" sz="3200" b="1" dirty="0">
                <a:latin typeface="Calibri" pitchFamily="34" charset="0"/>
              </a:rPr>
              <a:t>конь                    Зорька</a:t>
            </a:r>
          </a:p>
          <a:p>
            <a:endParaRPr lang="ru-RU" sz="3200" b="1" dirty="0">
              <a:latin typeface="Calibri" pitchFamily="34" charset="0"/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V="1">
            <a:off x="2827336" y="2209461"/>
            <a:ext cx="1143000" cy="714375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2720180" y="2250281"/>
            <a:ext cx="1357313" cy="642938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5940152" y="5360081"/>
            <a:ext cx="1201737" cy="488950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 flipV="1">
            <a:off x="5564867" y="5343299"/>
            <a:ext cx="1417638" cy="587375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arrow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1675706" y="332656"/>
            <a:ext cx="701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Подбери клички животным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92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000190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-285750" y="0"/>
            <a:ext cx="828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6" name="Picture 7" descr="EXPO173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58750"/>
            <a:ext cx="3211513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214313" y="4929188"/>
            <a:ext cx="5500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Calibri" pitchFamily="34" charset="0"/>
              </a:rPr>
              <a:t>Первыми в космосе побывали наши друзья – собаки. Учёные послали их в разведку.</a:t>
            </a:r>
          </a:p>
        </p:txBody>
      </p:sp>
      <p:pic>
        <p:nvPicPr>
          <p:cNvPr id="8198" name="Picture 7" descr="EXPO7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017963"/>
            <a:ext cx="352425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42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0413"/>
            <a:ext cx="46434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753" name="Picture 9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538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063" y="2060575"/>
            <a:ext cx="14049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60" name="Picture 16" descr="eart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00526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8" descr="mar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9" descr="1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upit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21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24" descr="r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 descr="56r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Группа 8">
            <a:hlinkClick r:id="rId15" action="ppaction://hlinksldjump"/>
          </p:cNvPr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1013" y="6029325"/>
            <a:ext cx="946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6415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3176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317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</p:childTnLst>
        </p:cTn>
      </p:par>
    </p:tnLst>
    <p:bldLst>
      <p:bldP spid="31750" grpId="0" animBg="1"/>
      <p:bldP spid="31750" grpId="1" animBg="1"/>
      <p:bldP spid="31750" grpId="2" animBg="1"/>
      <p:bldP spid="31751" grpId="0" animBg="1"/>
      <p:bldP spid="31751" grpId="1" animBg="1"/>
      <p:bldP spid="3175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48883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Щ(щ)</a:t>
            </a:r>
            <a:r>
              <a:rPr lang="ru-RU" b="1" dirty="0" err="1" smtClean="0">
                <a:solidFill>
                  <a:srgbClr val="002060"/>
                </a:solidFill>
              </a:rPr>
              <a:t>енок</a:t>
            </a:r>
            <a:r>
              <a:rPr lang="ru-RU" b="1" dirty="0" smtClean="0">
                <a:solidFill>
                  <a:srgbClr val="002060"/>
                </a:solidFill>
              </a:rPr>
              <a:t>  Ш(ш)</a:t>
            </a:r>
            <a:r>
              <a:rPr lang="ru-RU" b="1" dirty="0" err="1" smtClean="0">
                <a:solidFill>
                  <a:srgbClr val="002060"/>
                </a:solidFill>
              </a:rPr>
              <a:t>арик</a:t>
            </a:r>
            <a:r>
              <a:rPr lang="ru-RU" b="1" dirty="0" smtClean="0">
                <a:solidFill>
                  <a:srgbClr val="002060"/>
                </a:solidFill>
              </a:rPr>
              <a:t>  укусил  Ш(ш)</a:t>
            </a:r>
            <a:r>
              <a:rPr lang="ru-RU" b="1" dirty="0" err="1" smtClean="0">
                <a:solidFill>
                  <a:srgbClr val="002060"/>
                </a:solidFill>
              </a:rPr>
              <a:t>арик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vmnews.ru/img/news/ce/e2dfedc48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2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Заголовок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93150" y="139700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2195736" y="185419"/>
            <a:ext cx="2827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Вывод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731" y="404664"/>
            <a:ext cx="27559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219438"/>
            <a:ext cx="705678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Arial"/>
                <a:cs typeface="Arial"/>
              </a:rPr>
              <a:t>Клички животных 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F497D"/>
              </a:solidFill>
              <a:latin typeface="Arial"/>
              <a:cs typeface="Arial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Arial"/>
                <a:cs typeface="Arial"/>
              </a:rPr>
              <a:t>пишутся с большой буквы.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091" y="4149080"/>
            <a:ext cx="1701752" cy="20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i.pinimg.com/236x/a4/74/79/a474790f5054e67348fbf10bb7bd3135--gif-kitten-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448272" cy="21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9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268760"/>
            <a:ext cx="4320480" cy="1143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60648"/>
            <a:ext cx="662877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сейчас урок?</a:t>
            </a:r>
          </a:p>
          <a:p>
            <a:pPr algn="ctr"/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Сейчас урок </a:t>
            </a:r>
          </a:p>
          <a:p>
            <a:pPr algn="ctr"/>
            <a:r>
              <a:rPr lang="ru-RU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усского языка</a:t>
            </a:r>
            <a:endParaRPr lang="ru-RU" sz="5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60232" y="3662469"/>
            <a:ext cx="2220838" cy="29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137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/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Физминутка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5" name="Picture 6" descr="C:\Users\дом\Downloads\6893649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737"/>
            <a:ext cx="4392567" cy="4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дом\Downloads\bdd73f0325c0b19bcfb894217b4ff2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4104456" cy="62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09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дом\Downloads\Xqy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511" y="548680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1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дом\Downloads\612408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79557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дом\Downloads\CcY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264" y="908720"/>
            <a:ext cx="35283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2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ownloads\orig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2782388" cy="53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9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Продолжи  ряд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Аня, Света, Оля…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Иванов, Петрова, Андреев…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Бобик, </a:t>
            </a:r>
            <a:r>
              <a:rPr lang="ru-RU" sz="4400" b="1" dirty="0" err="1" smtClean="0">
                <a:solidFill>
                  <a:schemeClr val="tx2"/>
                </a:solidFill>
              </a:rPr>
              <a:t>Мурзик</a:t>
            </a:r>
            <a:r>
              <a:rPr lang="ru-RU" sz="4400" b="1" dirty="0" smtClean="0">
                <a:solidFill>
                  <a:schemeClr val="tx2"/>
                </a:solidFill>
              </a:rPr>
              <a:t>, Барсик…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Иркут, Енисей, </a:t>
            </a:r>
            <a:r>
              <a:rPr lang="ru-RU" sz="4400" b="1" dirty="0" err="1" smtClean="0">
                <a:solidFill>
                  <a:schemeClr val="tx2"/>
                </a:solidFill>
              </a:rPr>
              <a:t>Олха</a:t>
            </a:r>
            <a:r>
              <a:rPr lang="ru-RU" sz="4400" b="1" dirty="0" smtClean="0">
                <a:solidFill>
                  <a:schemeClr val="tx2"/>
                </a:solidFill>
              </a:rPr>
              <a:t>…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Москва, Красноярск, Сочи…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4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63237"/>
            <a:ext cx="1881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Тима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866" y="2393797"/>
            <a:ext cx="18085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Соня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720" y="4437112"/>
            <a:ext cx="1797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Вера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720" y="3409460"/>
            <a:ext cx="1861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Эрин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3054" y="188640"/>
            <a:ext cx="2694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Кирилл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107" y="5452775"/>
            <a:ext cx="1724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Витя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8850" y="231414"/>
            <a:ext cx="3171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Шелехов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4792" y="1247077"/>
            <a:ext cx="2840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Иркутск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371" y="2393797"/>
            <a:ext cx="2472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Куйтун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9884" y="3409459"/>
            <a:ext cx="2735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Олонки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341" y="4437112"/>
            <a:ext cx="296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Киренск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892" y="5452775"/>
            <a:ext cx="2875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Усть-Кут</a:t>
            </a:r>
            <a:endParaRPr lang="ru-RU" sz="6000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>
            <a:off x="3908023" y="696472"/>
            <a:ext cx="1801861" cy="22051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97127" y="836712"/>
            <a:ext cx="2281723" cy="10343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 flipV="1">
            <a:off x="3213374" y="1799050"/>
            <a:ext cx="2365476" cy="11025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3"/>
          </p:cNvCxnSpPr>
          <p:nvPr/>
        </p:nvCxnSpPr>
        <p:spPr>
          <a:xfrm>
            <a:off x="3297127" y="3917292"/>
            <a:ext cx="2412757" cy="19599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3"/>
          </p:cNvCxnSpPr>
          <p:nvPr/>
        </p:nvCxnSpPr>
        <p:spPr>
          <a:xfrm flipV="1">
            <a:off x="3233007" y="3917292"/>
            <a:ext cx="2371785" cy="10276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2" idx="1"/>
          </p:cNvCxnSpPr>
          <p:nvPr/>
        </p:nvCxnSpPr>
        <p:spPr>
          <a:xfrm flipV="1">
            <a:off x="3196618" y="4944944"/>
            <a:ext cx="2584723" cy="101566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42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dsmp.ru/upload/medialibrary/55e/55e2ba4aa59fa851c412963529bc91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8929" y="5934670"/>
            <a:ext cx="4475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г</a:t>
            </a:r>
            <a:r>
              <a:rPr lang="ru-RU" sz="5400" b="1" dirty="0" smtClean="0">
                <a:solidFill>
                  <a:schemeClr val="bg1"/>
                </a:solidFill>
              </a:rPr>
              <a:t>ород Иркутск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491" y="2060848"/>
            <a:ext cx="3989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р</a:t>
            </a:r>
            <a:r>
              <a:rPr lang="ru-RU" sz="5400" b="1" dirty="0" smtClean="0">
                <a:solidFill>
                  <a:schemeClr val="bg1"/>
                </a:solidFill>
              </a:rPr>
              <a:t>ека Ангара 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7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7473099" cy="45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32656"/>
            <a:ext cx="72266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</a:rPr>
              <a:t>Как называется наша страна?</a:t>
            </a:r>
            <a:endParaRPr lang="ru-RU" sz="4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3824716"/>
            <a:ext cx="245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Россия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891" y="980728"/>
            <a:ext cx="8225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Arial Narrow" pitchFamily="34" charset="0"/>
              </a:rPr>
              <a:t>Покажи на карте город Иркутск.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Arial Narrow" pitchFamily="34" charset="0"/>
              </a:rPr>
              <a:t>Покажи озеро Байкал.</a:t>
            </a:r>
            <a:endParaRPr lang="ru-RU" sz="4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651360" y="5860617"/>
            <a:ext cx="14553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452" y="246380"/>
            <a:ext cx="8145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Будем говорить правильно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700808"/>
            <a:ext cx="2500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русского</a:t>
            </a:r>
            <a:endParaRPr lang="ru-RU" sz="4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51877" y="1916832"/>
            <a:ext cx="46639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35696" y="1484784"/>
            <a:ext cx="232363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99792" y="1916832"/>
            <a:ext cx="745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54876" y="3268204"/>
            <a:ext cx="1384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с</a:t>
            </a:r>
            <a:r>
              <a:rPr lang="ru-RU" sz="4400" b="1" dirty="0" smtClean="0"/>
              <a:t>   ка</a:t>
            </a:r>
            <a:endParaRPr lang="ru-RU" sz="4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35805" y="2470249"/>
            <a:ext cx="420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18680" y="3802108"/>
            <a:ext cx="466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61837" y="1465741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20658" y="1439198"/>
            <a:ext cx="84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ава</a:t>
            </a:r>
            <a:endParaRPr lang="ru-RU" sz="28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488271" y="4221087"/>
            <a:ext cx="1913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с</a:t>
            </a:r>
            <a:r>
              <a:rPr lang="ru-RU" sz="4400" b="1" dirty="0" smtClean="0"/>
              <a:t>   </a:t>
            </a:r>
            <a:r>
              <a:rPr lang="ru-RU" sz="4400" b="1" dirty="0" err="1" smtClean="0"/>
              <a:t>кава</a:t>
            </a:r>
            <a:endParaRPr lang="ru-RU" sz="4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437825" y="5007973"/>
            <a:ext cx="3119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/>
              <a:t>р</a:t>
            </a:r>
            <a:r>
              <a:rPr lang="ru-RU" sz="4400" b="1" dirty="0" err="1" smtClean="0"/>
              <a:t>у</a:t>
            </a:r>
            <a:r>
              <a:rPr lang="ru-RU" sz="4400" b="1" dirty="0" smtClean="0"/>
              <a:t>  с    ка  </a:t>
            </a:r>
            <a:r>
              <a:rPr lang="ru-RU" sz="4400" b="1" dirty="0" err="1" smtClean="0"/>
              <a:t>ва</a:t>
            </a:r>
            <a:endParaRPr lang="ru-RU" sz="4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15290" y="5949280"/>
            <a:ext cx="4308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р</a:t>
            </a:r>
            <a:r>
              <a:rPr lang="ru-RU" sz="4400" b="1" dirty="0" smtClean="0"/>
              <a:t>усского  языка</a:t>
            </a:r>
            <a:endParaRPr lang="ru-RU" sz="44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951877" y="5844046"/>
            <a:ext cx="233197" cy="3212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091196" y="6165304"/>
            <a:ext cx="46639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39211" y="6165304"/>
            <a:ext cx="72467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624802" y="3003465"/>
            <a:ext cx="466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99317" y="4797152"/>
            <a:ext cx="466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22044" y="3281892"/>
            <a:ext cx="1355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с   </a:t>
            </a:r>
            <a:r>
              <a:rPr lang="ru-RU" sz="4400" b="1" dirty="0" smtClean="0">
                <a:solidFill>
                  <a:prstClr val="black"/>
                </a:solidFill>
              </a:rPr>
              <a:t>ка</a:t>
            </a:r>
            <a:endParaRPr lang="ru-RU" sz="44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173" y="3774327"/>
            <a:ext cx="476250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8" y="5517232"/>
            <a:ext cx="3918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авая круглая скобка 5"/>
          <p:cNvSpPr/>
          <p:nvPr/>
        </p:nvSpPr>
        <p:spPr>
          <a:xfrm>
            <a:off x="4361904" y="5168819"/>
            <a:ext cx="124637" cy="451353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1415290" y="5186477"/>
            <a:ext cx="45719" cy="476206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9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714" y="116632"/>
            <a:ext cx="6408712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Работаем в паре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4097" y="1312367"/>
            <a:ext cx="7632848" cy="1008113"/>
          </a:xfrm>
        </p:spPr>
        <p:txBody>
          <a:bodyPr/>
          <a:lstStyle/>
          <a:p>
            <a:pPr marL="0" indent="0">
              <a:buNone/>
            </a:pPr>
            <a:r>
              <a:rPr lang="ru-RU" sz="4000" b="1" u="sng" dirty="0" smtClean="0">
                <a:solidFill>
                  <a:srgbClr val="002060"/>
                </a:solidFill>
              </a:rPr>
              <a:t>Слова для справок</a:t>
            </a:r>
            <a:r>
              <a:rPr lang="ru-RU" sz="4000" b="1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Россия, Иркутск, Ангара, Земля.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дом\Downloads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3581" y="260648"/>
            <a:ext cx="1575469" cy="1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\Downloads\anga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7781" y="5228885"/>
            <a:ext cx="2666579" cy="13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дом\Downloads\1012159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705" y="3101139"/>
            <a:ext cx="6915727" cy="347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2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170" y="533557"/>
            <a:ext cx="4378059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Вывод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7148388" cy="3921299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Название стран, городов, улиц, морей, озёр, рек пишется с большой </a:t>
            </a:r>
            <a:r>
              <a:rPr lang="ru-RU" sz="4800" b="1" dirty="0" smtClean="0">
                <a:solidFill>
                  <a:srgbClr val="C00000"/>
                </a:solidFill>
              </a:rPr>
              <a:t>(заглавной) </a:t>
            </a:r>
            <a:r>
              <a:rPr lang="ru-RU" sz="4800" b="1" dirty="0" smtClean="0">
                <a:solidFill>
                  <a:srgbClr val="002060"/>
                </a:solidFill>
              </a:rPr>
              <a:t>буквы.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7559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58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Итог урока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344" y="4365104"/>
            <a:ext cx="2138495" cy="225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988840"/>
            <a:ext cx="6878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Что мы узнали на уроке?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4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ПРАВИЛО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844824"/>
            <a:ext cx="6336704" cy="3528392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Arial" charset="0"/>
              </a:rPr>
              <a:t>Имена</a:t>
            </a:r>
            <a:r>
              <a:rPr lang="ru-RU" altLang="ru-RU" b="1" i="1" dirty="0">
                <a:solidFill>
                  <a:srgbClr val="002060"/>
                </a:solidFill>
                <a:latin typeface="Arial" charset="0"/>
              </a:rPr>
              <a:t>, фамилии, отчества людей, клички животных, названия стран, городов, деревень, морей, рек </a:t>
            </a:r>
            <a:r>
              <a:rPr lang="ru-RU" altLang="ru-RU" b="1" i="1" dirty="0" smtClean="0">
                <a:solidFill>
                  <a:srgbClr val="002060"/>
                </a:solidFill>
                <a:latin typeface="Arial" charset="0"/>
              </a:rPr>
              <a:t>– </a:t>
            </a:r>
          </a:p>
          <a:p>
            <a:pPr marL="0" indent="0"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Arial" charset="0"/>
              </a:rPr>
              <a:t>пишутся </a:t>
            </a:r>
            <a:r>
              <a:rPr lang="ru-RU" altLang="ru-RU" b="1" i="1" dirty="0">
                <a:solidFill>
                  <a:srgbClr val="002060"/>
                </a:solidFill>
                <a:latin typeface="Arial" charset="0"/>
              </a:rPr>
              <a:t>с большой </a:t>
            </a:r>
            <a:endParaRPr lang="ru-RU" altLang="ru-RU" b="1" i="1" dirty="0" smtClean="0">
              <a:solidFill>
                <a:srgbClr val="00206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ru-RU" altLang="ru-RU" b="1" i="1" dirty="0" smtClean="0">
                <a:solidFill>
                  <a:srgbClr val="FF0000"/>
                </a:solidFill>
                <a:latin typeface="Arial" charset="0"/>
              </a:rPr>
              <a:t>(заглавной) </a:t>
            </a:r>
            <a:r>
              <a:rPr lang="ru-RU" altLang="ru-RU" b="1" i="1" dirty="0" smtClean="0">
                <a:solidFill>
                  <a:srgbClr val="002060"/>
                </a:solidFill>
                <a:latin typeface="Arial" charset="0"/>
              </a:rPr>
              <a:t>буквы</a:t>
            </a:r>
            <a:r>
              <a:rPr lang="ru-RU" altLang="ru-RU" b="1" i="1" dirty="0">
                <a:solidFill>
                  <a:srgbClr val="002060"/>
                </a:solidFill>
                <a:latin typeface="Arial" charset="0"/>
              </a:rPr>
              <a:t>.</a:t>
            </a: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696" y="5013176"/>
            <a:ext cx="27559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73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5567813"/>
              </p:ext>
            </p:extLst>
          </p:nvPr>
        </p:nvGraphicFramePr>
        <p:xfrm>
          <a:off x="1763688" y="2243337"/>
          <a:ext cx="2916237" cy="3929090"/>
        </p:xfrm>
        <a:graphic>
          <a:graphicData uri="http://schemas.openxmlformats.org/drawingml/2006/table">
            <a:tbl>
              <a:tblPr/>
              <a:tblGrid>
                <a:gridCol w="577850"/>
                <a:gridCol w="1565290"/>
                <a:gridCol w="77309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ирина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кошка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воробей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россия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москва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страна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девочка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иванович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2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3598198"/>
              </p:ext>
            </p:extLst>
          </p:nvPr>
        </p:nvGraphicFramePr>
        <p:xfrm>
          <a:off x="5310616" y="2216930"/>
          <a:ext cx="2979738" cy="3857652"/>
        </p:xfrm>
        <a:graphic>
          <a:graphicData uri="http://schemas.openxmlformats.org/drawingml/2006/table">
            <a:tbl>
              <a:tblPr/>
              <a:tblGrid>
                <a:gridCol w="482600"/>
                <a:gridCol w="1874854"/>
                <a:gridCol w="622284"/>
              </a:tblGrid>
              <a:tr h="301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вера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река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жучка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мальчик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андреев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город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иркутск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алексей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03" name="Rectangle 115"/>
          <p:cNvSpPr>
            <a:spLocks noChangeArrowheads="1"/>
          </p:cNvSpPr>
          <p:nvPr/>
        </p:nvSpPr>
        <p:spPr bwMode="auto">
          <a:xfrm>
            <a:off x="2217738" y="1549400"/>
            <a:ext cx="178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Вариант </a:t>
            </a:r>
            <a:r>
              <a:rPr lang="en-GB" sz="2800" dirty="0"/>
              <a:t>I</a:t>
            </a:r>
            <a:endParaRPr lang="ru-RU" sz="2800" dirty="0"/>
          </a:p>
        </p:txBody>
      </p:sp>
      <p:sp>
        <p:nvSpPr>
          <p:cNvPr id="26704" name="Rectangle 115"/>
          <p:cNvSpPr>
            <a:spLocks noChangeArrowheads="1"/>
          </p:cNvSpPr>
          <p:nvPr/>
        </p:nvSpPr>
        <p:spPr bwMode="auto">
          <a:xfrm>
            <a:off x="5572125" y="1571625"/>
            <a:ext cx="188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Вариант </a:t>
            </a:r>
            <a:r>
              <a:rPr lang="en-GB" sz="2800"/>
              <a:t>II</a:t>
            </a:r>
            <a:endParaRPr lang="ru-RU" sz="2800"/>
          </a:p>
        </p:txBody>
      </p:sp>
      <p:pic>
        <p:nvPicPr>
          <p:cNvPr id="49290" name="Group 138"/>
          <p:cNvPicPr>
            <a:picLocks noGrp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77256"/>
            <a:ext cx="93345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Group 138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919" y="2139950"/>
            <a:ext cx="100488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Тест 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9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75" y="1643063"/>
            <a:ext cx="4572000" cy="1071562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</a:rPr>
              <a:t>Имена собственные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5" y="3286125"/>
            <a:ext cx="2428875" cy="7858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Имена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4357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Отчества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5500688"/>
            <a:ext cx="2428875" cy="7858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Фамилии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3313" y="4286250"/>
            <a:ext cx="242887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Клички животных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63" y="4286250"/>
            <a:ext cx="2714625" cy="135731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Названия городов, стран, улиц, рек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571750" y="2786063"/>
            <a:ext cx="1571625" cy="8937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71750" y="2786063"/>
            <a:ext cx="1785938" cy="1536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86000" y="3214688"/>
            <a:ext cx="2643187" cy="1785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108450" y="3535363"/>
            <a:ext cx="150018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0688" y="2786063"/>
            <a:ext cx="1928812" cy="1428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ru-RU" sz="6600" b="1" dirty="0" smtClean="0">
                <a:solidFill>
                  <a:schemeClr val="tx2"/>
                </a:solidFill>
              </a:rPr>
              <a:t>Итог урока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609457"/>
            <a:ext cx="5448647" cy="113877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большой буквы пишут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18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36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дом\Downloads\b1421fde98683bbf18816fc6299057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85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8640"/>
            <a:ext cx="810049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938019" cy="13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0298" y="2276872"/>
            <a:ext cx="4786346" cy="5961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97 задание 25(1)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3212976"/>
            <a:ext cx="6984776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Выписать из текста города.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1911" y="5095867"/>
            <a:ext cx="6336704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Благодарю  за  работу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на  уроке!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4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7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wnloads\slide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15" t="24627" r="21718" b="10760"/>
          <a:stretch/>
        </p:blipFill>
        <p:spPr bwMode="auto">
          <a:xfrm>
            <a:off x="1995268" y="1153228"/>
            <a:ext cx="5798360" cy="52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0772" y="-531440"/>
            <a:ext cx="197485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1632" y="223502"/>
            <a:ext cx="6463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Дежурный звук на уроке: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Левая круглая скобка 2"/>
          <p:cNvSpPr/>
          <p:nvPr/>
        </p:nvSpPr>
        <p:spPr>
          <a:xfrm>
            <a:off x="7702173" y="223502"/>
            <a:ext cx="73152" cy="914400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8498152" y="232152"/>
            <a:ext cx="73152" cy="91440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Объект 3"/>
          <p:cNvSpPr>
            <a:spLocks noGrp="1"/>
          </p:cNvSpPr>
          <p:nvPr>
            <p:ph sz="quarter" idx="4294967295"/>
          </p:nvPr>
        </p:nvSpPr>
        <p:spPr>
          <a:xfrm>
            <a:off x="457200" y="3068638"/>
            <a:ext cx="8686800" cy="4525962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227" y="54868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solidFill>
                  <a:srgbClr val="FF0000"/>
                </a:solidFill>
                <a:latin typeface="Haettenschweiler" pitchFamily="34" charset="0"/>
                <a:cs typeface="Times New Roman" pitchFamily="18" charset="0"/>
              </a:rPr>
              <a:t>Что будем делать на уроке?</a:t>
            </a:r>
            <a:endParaRPr lang="ru-RU" sz="5400" dirty="0">
              <a:solidFill>
                <a:srgbClr val="FF0000"/>
              </a:solidFill>
              <a:latin typeface="Haettenschweiler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3092287" cy="32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243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640" y="1386313"/>
            <a:ext cx="2801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говорить</a:t>
            </a:r>
          </a:p>
        </p:txBody>
      </p:sp>
      <p:pic>
        <p:nvPicPr>
          <p:cNvPr id="3" name="Picture 5" descr="C:\Documents and Settings\Admin\Рабочий стол\анимашки\анимашки\children_006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3628"/>
            <a:ext cx="1123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6256" y="3027568"/>
            <a:ext cx="2215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думать</a:t>
            </a:r>
          </a:p>
        </p:txBody>
      </p:sp>
      <p:pic>
        <p:nvPicPr>
          <p:cNvPr id="5" name="Picture 3" descr="C:\Documents and Settings\Admin\Рабочий стол\анимашки\анимашки\children_003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80318"/>
            <a:ext cx="714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5406" y="4660547"/>
            <a:ext cx="2158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писать</a:t>
            </a:r>
            <a:endParaRPr lang="ru-RU" sz="5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Admin\Рабочий стол\анимашки\анимашки\children_012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776" y="4350945"/>
            <a:ext cx="12906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48675" y="260648"/>
            <a:ext cx="2331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Будем :</a:t>
            </a:r>
          </a:p>
        </p:txBody>
      </p:sp>
    </p:spTree>
    <p:extLst>
      <p:ext uri="{BB962C8B-B14F-4D97-AF65-F5344CB8AC3E}">
        <p14:creationId xmlns:p14="http://schemas.microsoft.com/office/powerpoint/2010/main" xmlns="" val="168629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196752"/>
            <a:ext cx="44655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Заглавная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буква в словах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1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42875"/>
            <a:ext cx="8286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Ребусы: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1593891"/>
              </p:ext>
            </p:extLst>
          </p:nvPr>
        </p:nvGraphicFramePr>
        <p:xfrm>
          <a:off x="714375" y="714524"/>
          <a:ext cx="8496945" cy="5740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7991"/>
                <a:gridCol w="2919477"/>
                <a:gridCol w="2919477"/>
              </a:tblGrid>
              <a:tr h="287005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  <a:tr h="287005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5137" name="Прямоугольник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350"/>
            <a:ext cx="41148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Box 5"/>
          <p:cNvSpPr txBox="1">
            <a:spLocks noChangeArrowheads="1"/>
          </p:cNvSpPr>
          <p:nvPr/>
        </p:nvSpPr>
        <p:spPr bwMode="auto">
          <a:xfrm>
            <a:off x="1214438" y="2286000"/>
            <a:ext cx="78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ся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3000375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3200" b="1" i="1">
                <a:latin typeface="Calibri" pitchFamily="34" charset="0"/>
              </a:rPr>
              <a:t>Вася </a:t>
            </a:r>
          </a:p>
        </p:txBody>
      </p:sp>
      <p:pic>
        <p:nvPicPr>
          <p:cNvPr id="5140" name="Прямоугольник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588" y="-165100"/>
            <a:ext cx="4024312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Box 8"/>
          <p:cNvSpPr txBox="1">
            <a:spLocks noChangeArrowheads="1"/>
          </p:cNvSpPr>
          <p:nvPr/>
        </p:nvSpPr>
        <p:spPr bwMode="auto">
          <a:xfrm>
            <a:off x="4286250" y="1214438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тя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75" y="3000375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3200" b="1" i="1">
                <a:latin typeface="Calibri" pitchFamily="34" charset="0"/>
              </a:rPr>
              <a:t>Витя </a:t>
            </a:r>
          </a:p>
        </p:txBody>
      </p:sp>
      <p:pic>
        <p:nvPicPr>
          <p:cNvPr id="5143" name="Прямоугольник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038" y="-573088"/>
            <a:ext cx="4919662" cy="41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TextBox 11"/>
          <p:cNvSpPr txBox="1">
            <a:spLocks noChangeArrowheads="1"/>
          </p:cNvSpPr>
          <p:nvPr/>
        </p:nvSpPr>
        <p:spPr bwMode="auto">
          <a:xfrm>
            <a:off x="7286625" y="1857375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C00000"/>
                </a:solidFill>
              </a:rPr>
              <a:t>ва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75" y="3000375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3200" b="1" i="1">
                <a:latin typeface="Calibri" pitchFamily="34" charset="0"/>
              </a:rPr>
              <a:t>Вова </a:t>
            </a:r>
          </a:p>
        </p:txBody>
      </p:sp>
      <p:pic>
        <p:nvPicPr>
          <p:cNvPr id="5146" name="Прямоугольник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49638"/>
            <a:ext cx="230505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500438" y="4857750"/>
            <a:ext cx="2071687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29375" y="4857750"/>
            <a:ext cx="2071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4375" y="4857750"/>
            <a:ext cx="2071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50" name="Прямоугольник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088" y="4286250"/>
            <a:ext cx="19256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43313" y="5857875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3200" b="1" i="1">
                <a:latin typeface="Calibri" pitchFamily="34" charset="0"/>
              </a:rPr>
              <a:t>Настя 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75" y="5857875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3200" b="1" i="1">
                <a:latin typeface="Calibri" pitchFamily="34" charset="0"/>
              </a:rPr>
              <a:t>Надя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85813" y="5857875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3200" b="1" i="1">
                <a:latin typeface="Calibri" pitchFamily="34" charset="0"/>
              </a:rPr>
              <a:t>Наташа  </a:t>
            </a:r>
          </a:p>
        </p:txBody>
      </p:sp>
      <p:pic>
        <p:nvPicPr>
          <p:cNvPr id="5154" name="Прямоугольник 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13" y="3505200"/>
            <a:ext cx="24558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Прямоугольник 2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4333875"/>
            <a:ext cx="23653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Прямоугольник 2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340100"/>
            <a:ext cx="20050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Прямоугольник 2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297363"/>
            <a:ext cx="19859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89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Поиграем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1656184" cy="676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Алексей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334" y="2178731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Витальевич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7987" y="4652579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Моисеев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52" y="2120132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Кирилл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1443" y="4943432"/>
            <a:ext cx="301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Александрович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26292" y="5288410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Королев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645623"/>
            <a:ext cx="144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Виктор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334" y="3532262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Андреевич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680" y="3638173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Андреев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6762" y="3221131"/>
            <a:ext cx="1823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Тимофей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723" y="4276348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Юрьевич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152" y="3968311"/>
            <a:ext cx="107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Эрин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8862" y="2967399"/>
            <a:ext cx="1905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Эрикович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2373" y="4106096"/>
            <a:ext cx="232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</a:rPr>
              <a:t>Косарецкий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5299" y="3067762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Сухарев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6058162"/>
            <a:ext cx="74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Имя            Отчество           Фамилия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ом\Desktop\адаптация 1 кл\1540827981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28207"/>
            <a:ext cx="1067316" cy="13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адаптация 1 кл\IMG_7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598" y="5528208"/>
            <a:ext cx="1176801" cy="13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esktop\адаптация 1 кл\IMG_78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3"/>
          <a:stretch/>
        </p:blipFill>
        <p:spPr bwMode="auto">
          <a:xfrm>
            <a:off x="4638466" y="5528208"/>
            <a:ext cx="1233683" cy="13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\Desktop\адаптация 1 кл\IMG-20190128-WA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598" y="5528208"/>
            <a:ext cx="1169000" cy="13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ом\Desktop\адаптация 1 кл\IMG_78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3" r="7325"/>
          <a:stretch/>
        </p:blipFill>
        <p:spPr bwMode="auto">
          <a:xfrm>
            <a:off x="3451442" y="5528207"/>
            <a:ext cx="1187023" cy="140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ом\Desktop\адаптация 1 кл\IMG_78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6" r="11305"/>
          <a:stretch/>
        </p:blipFill>
        <p:spPr bwMode="auto">
          <a:xfrm>
            <a:off x="1" y="5528207"/>
            <a:ext cx="1187624" cy="13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ом\Desktop\адаптация 1 кл\154297346320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01" t="24151" r="32998" b="42763"/>
          <a:stretch/>
        </p:blipFill>
        <p:spPr bwMode="auto">
          <a:xfrm>
            <a:off x="1187625" y="5528208"/>
            <a:ext cx="1152127" cy="13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ом\Desktop\адаптация 1 кл\IMG_86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8801" y="5649658"/>
            <a:ext cx="1352984" cy="11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8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3.64162E-6 L -0.04444 -0.1010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5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3 0.01294 L -0.02291 -0.4027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-20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9191E-6 L -0.07031 -0.1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6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09827E-6 L -0.04097 -0.155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-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37 L -0.11632 0.143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1387E-6 L -0.1283 -0.461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23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4.33526E-6 L -0.06458 -0.4492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2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064 L -0.1625 -0.1354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7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7283E-6 L -0.21094 0.0210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1387E-6 L -0.25469 -0.0150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25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25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8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452</Words>
  <Application>Microsoft Office PowerPoint</Application>
  <PresentationFormat>Экран (4:3)</PresentationFormat>
  <Paragraphs>173</Paragraphs>
  <Slides>39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Times New Roman</vt:lpstr>
      <vt:lpstr>Calibri</vt:lpstr>
      <vt:lpstr>Haettenschweiler</vt:lpstr>
      <vt:lpstr>Comic Sans MS</vt:lpstr>
      <vt:lpstr>Arial Black</vt:lpstr>
      <vt:lpstr>Arial Narrow</vt:lpstr>
      <vt:lpstr>1_Тема Office</vt:lpstr>
      <vt:lpstr>Тема Office</vt:lpstr>
      <vt:lpstr>Слайд 1</vt:lpstr>
      <vt:lpstr>   </vt:lpstr>
      <vt:lpstr>Слайд 3</vt:lpstr>
      <vt:lpstr>Слайд 4</vt:lpstr>
      <vt:lpstr>Слайд 5</vt:lpstr>
      <vt:lpstr>Слайд 6</vt:lpstr>
      <vt:lpstr>Слайд 7</vt:lpstr>
      <vt:lpstr>Слайд 8</vt:lpstr>
      <vt:lpstr>Поиграем</vt:lpstr>
      <vt:lpstr>Вывод</vt:lpstr>
      <vt:lpstr>Двадцать второе октября.  Классная  работа. Тема. </vt:lpstr>
      <vt:lpstr>Слайд 12</vt:lpstr>
      <vt:lpstr>Работаем на слух</vt:lpstr>
      <vt:lpstr>Проблемный вопрос</vt:lpstr>
      <vt:lpstr>Слайд 15</vt:lpstr>
      <vt:lpstr>Слайд 16</vt:lpstr>
      <vt:lpstr>Слайд 17</vt:lpstr>
      <vt:lpstr>Самостоятельная работа</vt:lpstr>
      <vt:lpstr>Слайд 19</vt:lpstr>
      <vt:lpstr>Физминутка</vt:lpstr>
      <vt:lpstr>Слайд 21</vt:lpstr>
      <vt:lpstr>Слайд 22</vt:lpstr>
      <vt:lpstr>Слайд 23</vt:lpstr>
      <vt:lpstr>Слайд 24</vt:lpstr>
      <vt:lpstr>Слайд 25</vt:lpstr>
      <vt:lpstr>Продолжи  ряд</vt:lpstr>
      <vt:lpstr>Слайд 27</vt:lpstr>
      <vt:lpstr>Слайд 28</vt:lpstr>
      <vt:lpstr>Слайд 29</vt:lpstr>
      <vt:lpstr>Работаем в паре</vt:lpstr>
      <vt:lpstr>Вывод</vt:lpstr>
      <vt:lpstr>Итог урока</vt:lpstr>
      <vt:lpstr>ПРАВИЛО</vt:lpstr>
      <vt:lpstr>Тест </vt:lpstr>
      <vt:lpstr>Итог урока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Учитель</cp:lastModifiedBy>
  <cp:revision>185</cp:revision>
  <dcterms:created xsi:type="dcterms:W3CDTF">2014-07-06T18:18:01Z</dcterms:created>
  <dcterms:modified xsi:type="dcterms:W3CDTF">2019-10-30T03:43:14Z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1131199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