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8" r:id="rId21"/>
    <p:sldId id="269" r:id="rId22"/>
    <p:sldId id="270" r:id="rId23"/>
    <p:sldId id="271" r:id="rId24"/>
    <p:sldId id="27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94660"/>
  </p:normalViewPr>
  <p:slideViewPr>
    <p:cSldViewPr>
      <p:cViewPr varScale="1">
        <p:scale>
          <a:sx n="70" d="100"/>
          <a:sy n="70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9E1D-572C-4618-A605-ED9B9BA44F95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8D8B-5EF9-473C-815E-7CBBFB69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rgbClr val="C00000"/>
                </a:solidFill>
              </a:rPr>
              <a:t>Куреляк</a:t>
            </a:r>
            <a:r>
              <a:rPr lang="ru-RU" sz="2800" b="1" i="1" dirty="0" smtClean="0">
                <a:solidFill>
                  <a:srgbClr val="C00000"/>
                </a:solidFill>
              </a:rPr>
              <a:t> А. А. – учитель музыки МБОУ СОШ №14, г. Мытищи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17.02.2020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3887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карта урока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класс. УМК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Е. Критская, Г. Сергеева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Шуберт. Открытый урок\schubert-s-quintet-playing-in-heaven-with-mozart-violin-bach-violin-KE2KW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583264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Какая это музыка?</a:t>
            </a:r>
          </a:p>
          <a:p>
            <a:pPr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изящная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, легкая, возвышенная, нежная,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воздушная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– эта черты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музыки эпохи романтизма –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музыки, обращенной к выражению чувств и переживаний отдельного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493095"/>
          </a:xfrm>
        </p:spPr>
        <p:txBody>
          <a:bodyPr>
            <a:normAutofit fontScale="70000" lnSpcReduction="20000"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Франц </a:t>
            </a:r>
            <a:r>
              <a:rPr lang="ru-RU" b="1" i="1" u="sng" dirty="0" smtClean="0">
                <a:solidFill>
                  <a:srgbClr val="002060"/>
                </a:solidFill>
              </a:rPr>
              <a:t>Шуберт </a:t>
            </a:r>
            <a:r>
              <a:rPr lang="ru-RU" i="1" u="sng" dirty="0" smtClean="0">
                <a:solidFill>
                  <a:srgbClr val="002060"/>
                </a:solidFill>
              </a:rPr>
              <a:t>(1797-1828) - </a:t>
            </a:r>
            <a:r>
              <a:rPr lang="ru-RU" i="1" dirty="0">
                <a:solidFill>
                  <a:srgbClr val="002060"/>
                </a:solidFill>
              </a:rPr>
              <a:t>великий немецкий композитор-романтик, прожил  очень короткую жизнь (всего 31 год), но успел за этот короткий срок создать немало великих произведений: более 600 песен, 9 симфоний, сонаты, произведения для фортепиано, ансамбли для различных инструментов и даже оперы!</a:t>
            </a:r>
          </a:p>
          <a:p>
            <a:endParaRPr lang="ru-RU" dirty="0"/>
          </a:p>
        </p:txBody>
      </p:sp>
      <p:pic>
        <p:nvPicPr>
          <p:cNvPr id="4098" name="Picture 2" descr="H:\Шуберт. Открытый урок\image_5a10a173d9d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38987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А  поговорим мы сегодня с вами об одном удивительном инструментальном сочинении композитора – </a:t>
            </a:r>
            <a:r>
              <a:rPr lang="ru-RU" b="1" i="1" dirty="0">
                <a:solidFill>
                  <a:srgbClr val="002060"/>
                </a:solidFill>
              </a:rPr>
              <a:t>фортепианном квинтете «Форель»</a:t>
            </a:r>
            <a:r>
              <a:rPr lang="ru-RU" dirty="0">
                <a:solidFill>
                  <a:srgbClr val="002060"/>
                </a:solidFill>
              </a:rPr>
              <a:t> на тему его одноименной песни.</a:t>
            </a:r>
          </a:p>
        </p:txBody>
      </p:sp>
      <p:pic>
        <p:nvPicPr>
          <p:cNvPr id="5122" name="Picture 2" descr="H:\Шуберт. Открытый урок\m10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0130"/>
            <a:ext cx="3600400" cy="533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4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4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Какова будет цель нашего урока</a:t>
            </a:r>
            <a:r>
              <a:rPr lang="ru-RU" b="1" i="1" dirty="0" smtClean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  <a:p>
            <a:r>
              <a:rPr lang="ru-RU" b="1" i="1" dirty="0">
                <a:solidFill>
                  <a:srgbClr val="002060"/>
                </a:solidFill>
              </a:rPr>
              <a:t>Послушать, сравнить и понять особенности музыки вокальной  и инструментальной музыки немецкого композитора-романтика на примере его квинтета «Форель».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434908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Итак,  песня «Форель» послужила основой квинтета Шуберта, который также называется «Форель</a:t>
            </a:r>
            <a:r>
              <a:rPr lang="ru-RU" i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Напоем 1-й куплет песни</a:t>
            </a:r>
            <a:endParaRPr lang="ru-RU" i="1" dirty="0"/>
          </a:p>
        </p:txBody>
      </p:sp>
      <p:pic>
        <p:nvPicPr>
          <p:cNvPr id="7170" name="Picture 2" descr="H:\Шуберт. Открытый урок\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4551077" cy="288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396044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1.Лучи так ярко грели, вода ясна, тепла…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Причудницы форели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В ней мчатся, как стрела.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Я сел на берег зыбкий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И в сладком забытье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Следил за резвой рыбкой, купавшейся в ручье.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2. А тут же с длинной, гибкой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Лесой рыбак сидел.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И с злобною улыбкой на рыбок он смотрел.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«Покуда светел, ясен ручей, - подумал я, -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Твой труд рыбак напрасен, видна леса твоя!»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:\Шуберт. Открытый урок\148133474_2474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552" y="1844824"/>
            <a:ext cx="487796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3. Но скучно стало плуту так долго ждать, -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Ручей взмутил он в ту ж минуту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Уж дрогнул поплавок.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Он дернул прут свой гибкий,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А рыбка бьется там.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Он снял её с улыбкой,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Я волю дал слезам.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:\Шуберт. Открытый урок\flyfi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96466" cy="514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Ответим на вопросы: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Сколько  куплетов в песне?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Какой лад мы бы выбрали для песни,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бы были композиторами?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Меняется ли лад в 3-м куплете?</a:t>
            </a:r>
          </a:p>
          <a:p>
            <a:pPr lvl="0"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Разыграем по ролям содержание песни (на фоне звучащего хора).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Верны ли наши предположения?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Ответы: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куплета,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Лад – мажор – светлый,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7030A0"/>
                </a:solidFill>
              </a:rPr>
              <a:t>Омрачение</a:t>
            </a:r>
            <a:r>
              <a:rPr lang="ru-RU" b="1" i="1" dirty="0" smtClean="0">
                <a:solidFill>
                  <a:srgbClr val="7030A0"/>
                </a:solidFill>
              </a:rPr>
              <a:t> лада в начале 3-го куплета -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минор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398903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Обратимся к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Фореллен-квинтету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» Шуберта на мелодию одноименной песни,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Но  прежде вспомним, какие музыкальные </a:t>
            </a:r>
            <a:r>
              <a:rPr lang="ru-RU" b="1" i="1" dirty="0" smtClean="0">
                <a:solidFill>
                  <a:srgbClr val="FF0000"/>
                </a:solidFill>
              </a:rPr>
              <a:t>инструменты входят в состав струнного квартета и квинтета?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(работа с магнитными </a:t>
            </a:r>
            <a:r>
              <a:rPr lang="ru-RU" b="1" i="1" dirty="0" smtClean="0">
                <a:solidFill>
                  <a:srgbClr val="FFC000"/>
                </a:solidFill>
              </a:rPr>
              <a:t>карточками -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инструментами на доске)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H:\Шуберт. Открытый урок\family-of-strings-178363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575799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Цель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 Выяснить, каково влияние  песенного творчества Шуберта на его инструментальные сочинения на примере песни «Форель» и одноименного квинтета. Выявить стилевые особенности музыки эпохи романтизма.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Струнный квартет: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 скрипки, альт, виолончель,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Струнный квинтет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 скрипки, альт, виолончель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фортепиано,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«</a:t>
            </a:r>
            <a:r>
              <a:rPr lang="ru-RU" b="1" i="1" u="sng" dirty="0" err="1" smtClean="0">
                <a:solidFill>
                  <a:srgbClr val="C00000"/>
                </a:solidFill>
              </a:rPr>
              <a:t>Фореллен-квинтет</a:t>
            </a:r>
            <a:r>
              <a:rPr lang="ru-RU" b="1" i="1" u="sng" dirty="0" smtClean="0">
                <a:solidFill>
                  <a:srgbClr val="C00000"/>
                </a:solidFill>
              </a:rPr>
              <a:t>»: </a:t>
            </a:r>
            <a:r>
              <a:rPr lang="ru-RU" b="1" i="1" dirty="0" smtClean="0">
                <a:solidFill>
                  <a:srgbClr val="C00000"/>
                </a:solidFill>
              </a:rPr>
              <a:t>скрипка, альт, виолончель, контрабас, фортепиано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(необычный состав)</a:t>
            </a: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u="sng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Квинтет Ля мажор (1819 г.).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Посвящен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Сильвестру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Паумгартнеру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произведении 4 части. Финал построен в форме </a:t>
            </a:r>
            <a:r>
              <a:rPr lang="ru-RU" b="1" i="1" dirty="0" smtClean="0">
                <a:solidFill>
                  <a:srgbClr val="C00000"/>
                </a:solidFill>
              </a:rPr>
              <a:t>«вариаций» на тему песни «Форель». Вариации – музыкальная форма, основанная на изменении тембрового, ладового, ритмического, фактурного и др. оформлении  музыкальной темы, при этом </a:t>
            </a:r>
            <a:r>
              <a:rPr lang="ru-RU" b="1" i="1" dirty="0" smtClean="0">
                <a:solidFill>
                  <a:srgbClr val="00B050"/>
                </a:solidFill>
              </a:rPr>
              <a:t>сама варьируемая мелодия остается  неизменной и узнаваемой</a:t>
            </a:r>
            <a:r>
              <a:rPr lang="ru-RU" b="1" i="1" dirty="0" smtClean="0">
                <a:solidFill>
                  <a:srgbClr val="C00000"/>
                </a:solidFill>
              </a:rPr>
              <a:t>. Т.е., варьируемая мелодия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«украшается» </a:t>
            </a:r>
            <a:r>
              <a:rPr lang="ru-RU" b="1" i="1" dirty="0" smtClean="0">
                <a:solidFill>
                  <a:srgbClr val="C00000"/>
                </a:solidFill>
              </a:rPr>
              <a:t>новыми музыкальными элементами.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Задание</a:t>
            </a:r>
            <a:r>
              <a:rPr lang="ru-RU" b="1" i="1" u="sng" dirty="0" smtClean="0">
                <a:solidFill>
                  <a:srgbClr val="C00000"/>
                </a:solidFill>
              </a:rPr>
              <a:t>:</a:t>
            </a:r>
            <a:endParaRPr lang="ru-RU" b="1" i="1" u="sng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Определить </a:t>
            </a:r>
            <a:r>
              <a:rPr lang="ru-RU" b="1" i="1" dirty="0" smtClean="0">
                <a:solidFill>
                  <a:srgbClr val="AC1484"/>
                </a:solidFill>
              </a:rPr>
              <a:t>последовательность </a:t>
            </a:r>
            <a:r>
              <a:rPr lang="ru-RU" b="1" i="1" dirty="0" smtClean="0">
                <a:solidFill>
                  <a:srgbClr val="C00000"/>
                </a:solidFill>
              </a:rPr>
              <a:t>вступления ведущих инструментов с мелодией песни.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Как повлиял песенный жанр </a:t>
            </a:r>
            <a:r>
              <a:rPr lang="ru-RU" b="1" i="1" dirty="0" smtClean="0">
                <a:solidFill>
                  <a:srgbClr val="C00000"/>
                </a:solidFill>
              </a:rPr>
              <a:t>на музыкальный язык инструментальной музыки Шуберта в «</a:t>
            </a:r>
            <a:r>
              <a:rPr lang="ru-RU" b="1" i="1" dirty="0" err="1" smtClean="0">
                <a:solidFill>
                  <a:srgbClr val="C00000"/>
                </a:solidFill>
              </a:rPr>
              <a:t>Фореллен-квинтете</a:t>
            </a:r>
            <a:r>
              <a:rPr lang="ru-RU" b="1" i="1" dirty="0" smtClean="0">
                <a:solidFill>
                  <a:srgbClr val="C00000"/>
                </a:solidFill>
              </a:rPr>
              <a:t>»?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Какие черты музыки романтизма </a:t>
            </a:r>
            <a:r>
              <a:rPr lang="ru-RU" b="1" i="1" dirty="0" smtClean="0">
                <a:solidFill>
                  <a:srgbClr val="002060"/>
                </a:solidFill>
              </a:rPr>
              <a:t>слышны</a:t>
            </a:r>
            <a:r>
              <a:rPr lang="ru-RU" b="1" i="1" dirty="0" smtClean="0">
                <a:solidFill>
                  <a:srgbClr val="C00000"/>
                </a:solidFill>
              </a:rPr>
              <a:t> в этом произведении?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Ответы </a:t>
            </a:r>
            <a:r>
              <a:rPr lang="ru-RU" b="1" u="sng" dirty="0" smtClean="0">
                <a:solidFill>
                  <a:srgbClr val="C00000"/>
                </a:solidFill>
              </a:rPr>
              <a:t>(итог урока </a:t>
            </a:r>
            <a:r>
              <a:rPr lang="ru-RU" b="1" u="sng" dirty="0" smtClean="0">
                <a:solidFill>
                  <a:srgbClr val="002060"/>
                </a:solidFill>
              </a:rPr>
              <a:t>- закрепление):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Последовательность: </a:t>
            </a:r>
            <a:r>
              <a:rPr lang="ru-RU" b="1" i="1" dirty="0" smtClean="0">
                <a:solidFill>
                  <a:srgbClr val="FF0000"/>
                </a:solidFill>
              </a:rPr>
              <a:t>скрипка </a:t>
            </a:r>
            <a:r>
              <a:rPr lang="ru-RU" b="1" i="1" dirty="0" smtClean="0">
                <a:solidFill>
                  <a:srgbClr val="002060"/>
                </a:solidFill>
              </a:rPr>
              <a:t>– </a:t>
            </a:r>
            <a:r>
              <a:rPr lang="ru-RU" b="1" i="1" dirty="0" smtClean="0">
                <a:solidFill>
                  <a:srgbClr val="FFC000"/>
                </a:solidFill>
              </a:rPr>
              <a:t>фортепиано </a:t>
            </a:r>
            <a:r>
              <a:rPr lang="ru-RU" b="1" i="1" dirty="0" smtClean="0">
                <a:solidFill>
                  <a:srgbClr val="002060"/>
                </a:solidFill>
              </a:rPr>
              <a:t>– </a:t>
            </a:r>
            <a:r>
              <a:rPr lang="ru-RU" b="1" i="1" dirty="0" smtClean="0">
                <a:solidFill>
                  <a:srgbClr val="7030A0"/>
                </a:solidFill>
              </a:rPr>
              <a:t>низкие струнные…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Влияние песенного жанра: мелодичность,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у</a:t>
            </a:r>
            <a:r>
              <a:rPr lang="ru-RU" b="1" i="1" dirty="0" smtClean="0">
                <a:solidFill>
                  <a:srgbClr val="00B050"/>
                </a:solidFill>
              </a:rPr>
              <a:t>знаваемость, доступность для слушателей</a:t>
            </a:r>
          </a:p>
          <a:p>
            <a:r>
              <a:rPr lang="ru-RU" b="1" i="1" dirty="0" smtClean="0">
                <a:solidFill>
                  <a:srgbClr val="AC1484"/>
                </a:solidFill>
              </a:rPr>
              <a:t>Черты романтизма: лирика (индивидуализм музыки), поэтичность, виртуозность, сентиментальность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Д/</a:t>
            </a:r>
            <a:r>
              <a:rPr lang="ru-RU" b="1" i="1" dirty="0" err="1" smtClean="0">
                <a:solidFill>
                  <a:srgbClr val="C00000"/>
                </a:solidFill>
              </a:rPr>
              <a:t>з</a:t>
            </a:r>
            <a:r>
              <a:rPr lang="ru-RU" b="1" i="1" dirty="0" smtClean="0">
                <a:solidFill>
                  <a:srgbClr val="C00000"/>
                </a:solidFill>
              </a:rPr>
              <a:t>: сообщения об известных вам  композиторах-романтиках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203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Финал урока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5973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i="1" u="sng" dirty="0" smtClean="0">
                <a:solidFill>
                  <a:srgbClr val="002060"/>
                </a:solidFill>
              </a:rPr>
              <a:t>Совместное исполнение песни       </a:t>
            </a:r>
            <a:r>
              <a:rPr lang="ru-RU" sz="5600" b="1" i="1" u="sng" dirty="0" smtClean="0">
                <a:solidFill>
                  <a:srgbClr val="C00000"/>
                </a:solidFill>
              </a:rPr>
              <a:t>«Школа на века» </a:t>
            </a:r>
            <a:r>
              <a:rPr lang="ru-RU" sz="5600" b="1" i="1" dirty="0" smtClean="0">
                <a:solidFill>
                  <a:schemeClr val="tx2">
                    <a:lumMod val="75000"/>
                  </a:schemeClr>
                </a:solidFill>
              </a:rPr>
              <a:t>(сл. и муз. А. </a:t>
            </a:r>
            <a:r>
              <a:rPr lang="ru-RU" sz="5600" b="1" i="1" dirty="0" err="1" smtClean="0">
                <a:solidFill>
                  <a:schemeClr val="tx2">
                    <a:lumMod val="75000"/>
                  </a:schemeClr>
                </a:solidFill>
              </a:rPr>
              <a:t>Куреляк</a:t>
            </a:r>
            <a:r>
              <a:rPr lang="ru-RU" sz="5600" b="1" i="1" dirty="0" smtClean="0">
                <a:solidFill>
                  <a:schemeClr val="tx2">
                    <a:lumMod val="75000"/>
                  </a:schemeClr>
                </a:solidFill>
              </a:rPr>
              <a:t>)    </a:t>
            </a:r>
            <a:endParaRPr lang="ru-RU" sz="5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1.Есть школа в </a:t>
            </a:r>
            <a:r>
              <a:rPr lang="ru-RU" sz="6400" b="1" i="1" dirty="0" err="1" smtClean="0">
                <a:solidFill>
                  <a:srgbClr val="002060"/>
                </a:solidFill>
              </a:rPr>
              <a:t>Шараповке</a:t>
            </a:r>
            <a:r>
              <a:rPr lang="ru-RU" sz="6400" b="1" i="1" dirty="0" smtClean="0">
                <a:solidFill>
                  <a:srgbClr val="002060"/>
                </a:solidFill>
              </a:rPr>
              <a:t> </a:t>
            </a:r>
            <a:r>
              <a:rPr lang="ru-RU" sz="6400" b="1" i="1" dirty="0" smtClean="0">
                <a:solidFill>
                  <a:srgbClr val="002060"/>
                </a:solidFill>
              </a:rPr>
              <a:t>нашей</a:t>
            </a:r>
            <a:endParaRPr lang="ru-RU" sz="6400" b="1" i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Среди </a:t>
            </a:r>
            <a:r>
              <a:rPr lang="ru-RU" sz="6400" b="1" i="1" dirty="0" smtClean="0">
                <a:solidFill>
                  <a:srgbClr val="002060"/>
                </a:solidFill>
              </a:rPr>
              <a:t>белоствольных аллей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Нигде нет милее и краше,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И  нет, безусловно, родней.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Как к старому, доброму другу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К ней каждый дорогу найдет,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14 – номер подскажет,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И вас до дверей </a:t>
            </a:r>
            <a:r>
              <a:rPr lang="ru-RU" sz="6400" b="1" i="1" dirty="0" smtClean="0">
                <a:solidFill>
                  <a:srgbClr val="002060"/>
                </a:solidFill>
              </a:rPr>
              <a:t>доведет.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FF0000"/>
                </a:solidFill>
              </a:rPr>
              <a:t>Припев:</a:t>
            </a:r>
            <a:endParaRPr lang="ru-RU" sz="6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Школа  на века  -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детских </a:t>
            </a:r>
            <a:r>
              <a:rPr lang="ru-RU" sz="6400" b="1" i="1" dirty="0" smtClean="0">
                <a:solidFill>
                  <a:srgbClr val="002060"/>
                </a:solidFill>
              </a:rPr>
              <a:t>снов </a:t>
            </a:r>
            <a:r>
              <a:rPr lang="ru-RU" sz="6400" b="1" i="1" dirty="0" smtClean="0">
                <a:solidFill>
                  <a:srgbClr val="002060"/>
                </a:solidFill>
              </a:rPr>
              <a:t>облака,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уносили вдаль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Алые  </a:t>
            </a:r>
            <a:r>
              <a:rPr lang="ru-RU" sz="6400" b="1" i="1" dirty="0" smtClean="0">
                <a:solidFill>
                  <a:srgbClr val="002060"/>
                </a:solidFill>
              </a:rPr>
              <a:t>паруса…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Постарайся </a:t>
            </a:r>
            <a:r>
              <a:rPr lang="ru-RU" sz="6400" b="1" i="1" dirty="0" smtClean="0">
                <a:solidFill>
                  <a:srgbClr val="002060"/>
                </a:solidFill>
              </a:rPr>
              <a:t>сберечь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Книг бесценную речь,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За Учителем вслед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Сохрани добрый свет,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Как огонь маяка –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Свет в душе на века.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2. Здесь учат с улыбкой, без грусти,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Здесь учат с душой и всерьёз.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Пока не поймешь, не отпустят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Тебя </a:t>
            </a:r>
            <a:r>
              <a:rPr lang="ru-RU" sz="6400" b="1" i="1" dirty="0" smtClean="0">
                <a:solidFill>
                  <a:srgbClr val="002060"/>
                </a:solidFill>
              </a:rPr>
              <a:t>ни в жару,  ни в мороз.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А если все понял – за дело: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Ряды пополняй, не робей, –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400" b="1" i="1" dirty="0" smtClean="0">
                <a:solidFill>
                  <a:srgbClr val="002060"/>
                </a:solidFill>
              </a:rPr>
              <a:t>Ученых, артистов, </a:t>
            </a:r>
            <a:r>
              <a:rPr lang="ru-RU" sz="6400" b="1" i="1" dirty="0" smtClean="0">
                <a:solidFill>
                  <a:srgbClr val="002060"/>
                </a:solidFill>
              </a:rPr>
              <a:t>спортсменов и </a:t>
            </a:r>
            <a:r>
              <a:rPr lang="ru-RU" sz="6400" b="1" i="1" dirty="0" smtClean="0">
                <a:solidFill>
                  <a:srgbClr val="002060"/>
                </a:solidFill>
              </a:rPr>
              <a:t>просто хороших людей!</a:t>
            </a:r>
            <a:endParaRPr lang="ru-RU" sz="6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6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6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Список литературы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Сергеева Г., Критская Е. Музыка – 5 класс. М., 2013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Федеральная целевая программа развития образования на 2011-2015  гг. http://mon.gov.ru/press/news/8286.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 основного общего образования. – М.: Просвещение, 2011.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Фундаментальное ядро содержания общего образования. /Под ред. В.В. Козлова, А.М.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Кондакова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– М.: Просвещение, 2011.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Приказ Министерства образования и науки РФ от 24 ноября 2011 г. № МД-1552/03 «Рекомендации по оснащению общеобразовательных учреждений учебным и учебно-лабораторным оборудованием, необходимым для реализации ФГОС основного общего образования, организации проектной деятельности, моделирования и технического творчества обучающихся» – М., 2011.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Примерная основная образовательная программа образовательного учреждения. Основная школа. – М.: Просвещение, 2011.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r>
              <a:rPr lang="ru-RU" b="1" i="1" u="sng" dirty="0">
                <a:solidFill>
                  <a:srgbClr val="002060"/>
                </a:solidFill>
              </a:rPr>
              <a:t> Образовательные: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Формирования навыков слушанья  музыки, умения передать свои впечатления об услышанном  в высказывании, движении, рисунке. Формирование </a:t>
            </a:r>
            <a:r>
              <a:rPr lang="ru-RU" b="1" i="1" dirty="0" err="1">
                <a:solidFill>
                  <a:srgbClr val="002060"/>
                </a:solidFill>
              </a:rPr>
              <a:t>вокально-интоноционных</a:t>
            </a:r>
            <a:r>
              <a:rPr lang="ru-RU" b="1" i="1" dirty="0">
                <a:solidFill>
                  <a:srgbClr val="002060"/>
                </a:solidFill>
              </a:rPr>
              <a:t>, элементарных инструментально-исполнительских навыков.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u="sng" dirty="0">
                <a:solidFill>
                  <a:srgbClr val="002060"/>
                </a:solidFill>
              </a:rPr>
              <a:t>Развивающие: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Развитие процессов восприятия музыкальных произведений, развитие творческого и логического мышления, памяти воображения, слуха, совершенствование </a:t>
            </a:r>
            <a:r>
              <a:rPr lang="ru-RU" b="1" i="1" dirty="0" err="1">
                <a:solidFill>
                  <a:srgbClr val="002060"/>
                </a:solidFill>
              </a:rPr>
              <a:t>вокально</a:t>
            </a:r>
            <a:r>
              <a:rPr lang="ru-RU" b="1" i="1" dirty="0">
                <a:solidFill>
                  <a:srgbClr val="002060"/>
                </a:solidFill>
              </a:rPr>
              <a:t>- и инструментально-исполнительских навыков.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i="1" u="sng" dirty="0">
                <a:solidFill>
                  <a:srgbClr val="002060"/>
                </a:solidFill>
              </a:rPr>
              <a:t>Воспитательные: </a:t>
            </a:r>
            <a:r>
              <a:rPr lang="ru-RU" b="1" i="1" dirty="0">
                <a:solidFill>
                  <a:srgbClr val="002060"/>
                </a:solidFill>
              </a:rPr>
              <a:t>воспитывать эстетический вкус, любовь к искусству: музыке инструментальной и вокальной, народной и композиторской, живописи, литературе, пластическим видам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i="1" dirty="0" smtClean="0">
                <a:solidFill>
                  <a:srgbClr val="002060"/>
                </a:solidFill>
              </a:rPr>
              <a:t>Планируемые   результаты</a:t>
            </a:r>
            <a:endParaRPr lang="ru-RU" sz="6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300" b="1" dirty="0">
              <a:solidFill>
                <a:srgbClr val="002060"/>
              </a:solidFill>
            </a:endParaRPr>
          </a:p>
          <a:p>
            <a:r>
              <a:rPr lang="ru-RU" sz="4300" b="1" i="1" u="sng" dirty="0">
                <a:solidFill>
                  <a:srgbClr val="002060"/>
                </a:solidFill>
              </a:rPr>
              <a:t>Предметные:</a:t>
            </a:r>
            <a:endParaRPr lang="ru-RU" sz="4300" b="1" dirty="0">
              <a:solidFill>
                <a:srgbClr val="002060"/>
              </a:solidFill>
            </a:endParaRPr>
          </a:p>
          <a:p>
            <a:r>
              <a:rPr lang="ru-RU" sz="4300" b="1" dirty="0">
                <a:solidFill>
                  <a:srgbClr val="002060"/>
                </a:solidFill>
              </a:rPr>
              <a:t>Знать/</a:t>
            </a:r>
            <a:r>
              <a:rPr lang="ru-RU" sz="4300" b="1" i="1" dirty="0">
                <a:solidFill>
                  <a:srgbClr val="002060"/>
                </a:solidFill>
              </a:rPr>
              <a:t>понимать:</a:t>
            </a:r>
            <a:r>
              <a:rPr lang="ru-RU" sz="4300" b="1" dirty="0">
                <a:solidFill>
                  <a:srgbClr val="002060"/>
                </a:solidFill>
              </a:rPr>
              <a:t> взаимодействие музыки с другими видами искусства на основе специфики языка каждого из них. </a:t>
            </a:r>
            <a:r>
              <a:rPr lang="ru-RU" sz="4300" b="1" i="1" dirty="0">
                <a:solidFill>
                  <a:srgbClr val="002060"/>
                </a:solidFill>
              </a:rPr>
              <a:t>Знать </a:t>
            </a:r>
            <a:r>
              <a:rPr lang="ru-RU" sz="4300" b="1" dirty="0">
                <a:solidFill>
                  <a:srgbClr val="002060"/>
                </a:solidFill>
              </a:rPr>
              <a:t>композиторов-романтиков (Шуберт), поэтов-романтиков (</a:t>
            </a:r>
            <a:r>
              <a:rPr lang="ru-RU" sz="4300" b="1" dirty="0" err="1">
                <a:solidFill>
                  <a:srgbClr val="002060"/>
                </a:solidFill>
              </a:rPr>
              <a:t>Шубарт</a:t>
            </a:r>
            <a:r>
              <a:rPr lang="ru-RU" sz="4300" b="1" dirty="0">
                <a:solidFill>
                  <a:srgbClr val="002060"/>
                </a:solidFill>
              </a:rPr>
              <a:t>),  знать жанры инструментальной (квинтет, вариации), вокальной (песня «Форель») музыки. </a:t>
            </a:r>
            <a:r>
              <a:rPr lang="ru-RU" sz="4300" b="1" i="1" dirty="0">
                <a:solidFill>
                  <a:srgbClr val="002060"/>
                </a:solidFill>
              </a:rPr>
              <a:t>Уметь</a:t>
            </a:r>
            <a:r>
              <a:rPr lang="ru-RU" sz="4300" b="1" dirty="0">
                <a:solidFill>
                  <a:srgbClr val="002060"/>
                </a:solidFill>
              </a:rPr>
              <a:t>: размышлять о знакомом музыкальном произведении, высказывать суждение об основной идее, о средствах и формах её воплощения, выявлять связь музыки с другими искусствами, историей, жизнью. Узнавать на слух изученные произведения, солирующие музыкальные инструменты,  участвовать в коллективной исполнительской деятельности (пение, элементарное </a:t>
            </a:r>
            <a:r>
              <a:rPr lang="ru-RU" sz="4300" b="1" dirty="0" err="1">
                <a:solidFill>
                  <a:srgbClr val="002060"/>
                </a:solidFill>
              </a:rPr>
              <a:t>музицирование</a:t>
            </a:r>
            <a:r>
              <a:rPr lang="ru-RU" sz="4300" b="1" dirty="0">
                <a:solidFill>
                  <a:srgbClr val="002060"/>
                </a:solidFill>
              </a:rPr>
              <a:t>). </a:t>
            </a:r>
          </a:p>
          <a:p>
            <a:r>
              <a:rPr lang="ru-RU" sz="4300" b="1" i="1" u="sng" dirty="0">
                <a:solidFill>
                  <a:srgbClr val="002060"/>
                </a:solidFill>
              </a:rPr>
              <a:t>Личностные: </a:t>
            </a:r>
            <a:r>
              <a:rPr lang="ru-RU" sz="4300" b="1" dirty="0">
                <a:solidFill>
                  <a:srgbClr val="002060"/>
                </a:solidFill>
              </a:rPr>
              <a:t>Усвоение  жизненного содержания музыкальных образов. Реализация творческого потенциала, готовность выражать своё отношение к искусству. Понимание значения музыкального искусства в жизни человека.</a:t>
            </a:r>
          </a:p>
          <a:p>
            <a:r>
              <a:rPr lang="ru-RU" sz="4300" b="1" i="1" u="sng" dirty="0">
                <a:solidFill>
                  <a:srgbClr val="002060"/>
                </a:solidFill>
              </a:rPr>
              <a:t>Регулятивные: </a:t>
            </a:r>
            <a:endParaRPr lang="ru-RU" sz="4300" b="1" dirty="0">
              <a:solidFill>
                <a:srgbClr val="002060"/>
              </a:solidFill>
            </a:endParaRPr>
          </a:p>
          <a:p>
            <a:r>
              <a:rPr lang="ru-RU" sz="4300" b="1" dirty="0">
                <a:solidFill>
                  <a:srgbClr val="002060"/>
                </a:solidFill>
              </a:rPr>
              <a:t>Ставить и решать новые учебные задачи, оценка собственной музыкально-творческой деятельности, выполнять учебные действия в качестве слушателя,</a:t>
            </a:r>
          </a:p>
          <a:p>
            <a:r>
              <a:rPr lang="ru-RU" sz="4300" b="1" dirty="0">
                <a:solidFill>
                  <a:srgbClr val="002060"/>
                </a:solidFill>
              </a:rPr>
              <a:t>Планирование собственных действий в процессе восприятия и исполнения.</a:t>
            </a:r>
          </a:p>
          <a:p>
            <a:r>
              <a:rPr lang="ru-RU" sz="4300" b="1" i="1" u="sng" dirty="0">
                <a:solidFill>
                  <a:srgbClr val="002060"/>
                </a:solidFill>
              </a:rPr>
              <a:t>Коммуникативные:</a:t>
            </a:r>
            <a:endParaRPr lang="ru-RU" sz="4300" b="1" dirty="0">
              <a:solidFill>
                <a:srgbClr val="002060"/>
              </a:solidFill>
            </a:endParaRPr>
          </a:p>
          <a:p>
            <a:r>
              <a:rPr lang="ru-RU" sz="4300" b="1" dirty="0">
                <a:solidFill>
                  <a:srgbClr val="002060"/>
                </a:solidFill>
              </a:rPr>
              <a:t>Участвовать в обсуждении явлений жизни и искусства, умение учитывать разные  мнения, сотрудничество с учителем и сверстниками, умение слушать друг друга.</a:t>
            </a:r>
          </a:p>
          <a:p>
            <a:r>
              <a:rPr lang="ru-RU" sz="4300" b="1" i="1" u="sng" dirty="0">
                <a:solidFill>
                  <a:srgbClr val="002060"/>
                </a:solidFill>
              </a:rPr>
              <a:t>Познавательные:</a:t>
            </a:r>
            <a:endParaRPr lang="ru-RU" sz="4300" b="1" dirty="0">
              <a:solidFill>
                <a:srgbClr val="002060"/>
              </a:solidFill>
            </a:endParaRPr>
          </a:p>
          <a:p>
            <a:r>
              <a:rPr lang="ru-RU" sz="4300" b="1" dirty="0">
                <a:solidFill>
                  <a:srgbClr val="002060"/>
                </a:solidFill>
              </a:rPr>
              <a:t>Активация творческого мышления, выбор способов решения задач, умение проводить сравнение музыкальных произведений, владение музыкальным словарём в процессе размышлений о  музыке.</a:t>
            </a:r>
          </a:p>
          <a:p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u="sng" dirty="0" smtClean="0"/>
          </a:p>
          <a:p>
            <a:r>
              <a:rPr lang="ru-RU" sz="2800" b="1" i="1" u="sng" dirty="0">
                <a:solidFill>
                  <a:srgbClr val="7030A0"/>
                </a:solidFill>
              </a:rPr>
              <a:t>Основные </a:t>
            </a:r>
            <a:r>
              <a:rPr lang="ru-RU" sz="2800" b="1" i="1" u="sng" dirty="0" smtClean="0">
                <a:solidFill>
                  <a:srgbClr val="7030A0"/>
                </a:solidFill>
              </a:rPr>
              <a:t>понятия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Романтизм </a:t>
            </a:r>
            <a:r>
              <a:rPr lang="ru-RU" sz="2800" b="1" i="1" dirty="0">
                <a:solidFill>
                  <a:srgbClr val="7030A0"/>
                </a:solidFill>
              </a:rPr>
              <a:t>в </a:t>
            </a:r>
            <a:r>
              <a:rPr lang="ru-RU" sz="2800" b="1" i="1" dirty="0" err="1">
                <a:solidFill>
                  <a:srgbClr val="7030A0"/>
                </a:solidFill>
              </a:rPr>
              <a:t>западно-европейской</a:t>
            </a:r>
            <a:r>
              <a:rPr lang="ru-RU" sz="2800" b="1" i="1" dirty="0">
                <a:solidFill>
                  <a:srgbClr val="7030A0"/>
                </a:solidFill>
              </a:rPr>
              <a:t> музыке и поэзии, инструментальная музыка, квинтет, инструменты оркестра (</a:t>
            </a:r>
            <a:r>
              <a:rPr lang="ru-RU" sz="2800" b="1" i="1" dirty="0" err="1">
                <a:solidFill>
                  <a:srgbClr val="7030A0"/>
                </a:solidFill>
              </a:rPr>
              <a:t>скрипка,альт</a:t>
            </a:r>
            <a:r>
              <a:rPr lang="ru-RU" sz="2800" b="1" i="1" dirty="0">
                <a:solidFill>
                  <a:srgbClr val="7030A0"/>
                </a:solidFill>
              </a:rPr>
              <a:t>, виолончель, контрабас, фортепиано), сонатно-симфонический цикл, фортепианная музыка.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Технологии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процессов восприятия (симфоническая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палмография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палмофония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театрализация (диалог культур), развитие вокально-интонационных навыков, метод проектов, элементарное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музицирование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работа в группах, технология сотрудничества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Межпредметные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связи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Литература, история, изобразительное искусство, МХК, музыкальное движение, хор.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Оборудование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Кабинет </a:t>
            </a:r>
            <a:r>
              <a:rPr lang="ru-RU" sz="2800" b="1" i="1" dirty="0">
                <a:solidFill>
                  <a:srgbClr val="0070C0"/>
                </a:solidFill>
              </a:rPr>
              <a:t>музыки, фортепиано, доска, видео-презентация по теме урока, портреты композиторов,  раздаточный материал с терминами, фломастеры,  костюмы «героев» песни «Форель», аудио и видеозаписи музыкальных произведений, портреты композиторов, детские музыкальные инструменты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Ход урока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</a:rPr>
              <a:t>этап</a:t>
            </a: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b="1" i="1" u="sng" dirty="0" err="1" smtClean="0">
                <a:solidFill>
                  <a:schemeClr val="tx2">
                    <a:lumMod val="75000"/>
                  </a:schemeClr>
                </a:solidFill>
              </a:rPr>
              <a:t>Организационный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828836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Приветствие.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учителем на фортепиано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ереложения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«Аве Мария» Шуберта.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H:\Шуберт. Открытый урок\regnum_picture_1478213352362567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595726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романтизма. Шуберт </a:t>
            </a:r>
            <a:r>
              <a:rPr lang="ru-RU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Фореллен-квинтет</a:t>
            </a:r>
            <a:r>
              <a:rPr lang="ru-RU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Какая музыка сейчас прозвучала, каков её характер?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</a:rPr>
              <a:t>Что такое </a:t>
            </a:r>
            <a:r>
              <a:rPr lang="ru-RU" sz="2000" b="1" i="1" u="sng" dirty="0" smtClean="0">
                <a:solidFill>
                  <a:srgbClr val="AC1484"/>
                </a:solidFill>
              </a:rPr>
              <a:t>«романтическая музыка»?</a:t>
            </a:r>
            <a:endParaRPr lang="ru-RU" sz="2000" b="1" i="1" u="sng" dirty="0">
              <a:solidFill>
                <a:srgbClr val="AC1484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Э</a:t>
            </a:r>
            <a:r>
              <a:rPr lang="ru-RU" sz="2000" b="1" i="1" dirty="0" smtClean="0">
                <a:solidFill>
                  <a:srgbClr val="002060"/>
                </a:solidFill>
              </a:rPr>
              <a:t>то </a:t>
            </a:r>
            <a:r>
              <a:rPr lang="ru-RU" sz="2000" b="1" i="1" dirty="0">
                <a:solidFill>
                  <a:srgbClr val="002060"/>
                </a:solidFill>
              </a:rPr>
              <a:t>произведение называется «Аве Мария» 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и посвящено Богородице </a:t>
            </a:r>
            <a:r>
              <a:rPr lang="ru-RU" sz="2000" b="1" i="1" dirty="0">
                <a:solidFill>
                  <a:srgbClr val="002060"/>
                </a:solidFill>
              </a:rPr>
              <a:t>(Марии</a:t>
            </a:r>
            <a:r>
              <a:rPr lang="ru-RU" sz="2000" b="1" i="1" dirty="0" smtClean="0">
                <a:solidFill>
                  <a:srgbClr val="002060"/>
                </a:solidFill>
              </a:rPr>
              <a:t>). Автор - немецкий </a:t>
            </a:r>
            <a:r>
              <a:rPr lang="ru-RU" sz="2000" b="1" i="1" dirty="0" smtClean="0">
                <a:solidFill>
                  <a:srgbClr val="002060"/>
                </a:solidFill>
              </a:rPr>
              <a:t>композитор-романтик 19 </a:t>
            </a:r>
            <a:r>
              <a:rPr lang="ru-RU" sz="2000" b="1" i="1" dirty="0">
                <a:solidFill>
                  <a:srgbClr val="002060"/>
                </a:solidFill>
              </a:rPr>
              <a:t>века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smtClean="0">
                <a:solidFill>
                  <a:srgbClr val="002060"/>
                </a:solidFill>
              </a:rPr>
              <a:t> </a:t>
            </a:r>
            <a:r>
              <a:rPr lang="ru-RU" sz="2000" b="1" i="1" smtClean="0">
                <a:solidFill>
                  <a:srgbClr val="002060"/>
                </a:solidFill>
              </a:rPr>
              <a:t>     </a:t>
            </a:r>
            <a:r>
              <a:rPr lang="ru-RU" sz="2000" b="1" i="1" smtClean="0">
                <a:solidFill>
                  <a:srgbClr val="FF0000"/>
                </a:solidFill>
              </a:rPr>
              <a:t>Франц Шуберт</a:t>
            </a:r>
            <a:r>
              <a:rPr lang="ru-RU" sz="2000" b="1" i="1" dirty="0" smtClean="0">
                <a:solidFill>
                  <a:srgbClr val="FF0000"/>
                </a:solidFill>
              </a:rPr>
              <a:t>. </a:t>
            </a:r>
            <a:r>
              <a:rPr lang="ru-RU" sz="2000" b="1" i="1" dirty="0">
                <a:solidFill>
                  <a:srgbClr val="002060"/>
                </a:solidFill>
              </a:rPr>
              <a:t>Сегодня мы будем говорить о </a:t>
            </a:r>
            <a:r>
              <a:rPr lang="ru-RU" sz="2000" b="1" i="1" dirty="0" smtClean="0">
                <a:solidFill>
                  <a:srgbClr val="002060"/>
                </a:solidFill>
              </a:rPr>
              <a:t>нем и о его музыке.</a:t>
            </a:r>
            <a:endParaRPr lang="ru-RU" sz="20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:\Шуберт. Открытый урок\da3b9d0d245941caeec019dc21dbaf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528392" cy="530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1532</Words>
  <Application>Microsoft Office PowerPoint</Application>
  <PresentationFormat>Экран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Куреляк А. А. – учитель музыки МБОУ СОШ №14, г. Мытищи 17.02.2020  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«Музыка романтизма. Шуберт –  «Фореллен-квинтет»</vt:lpstr>
      <vt:lpstr>Финал урока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Куреляк А. А. –учитель музыки МБОУ СОШ №14, г. Мытищи 17.02.2020</dc:title>
  <dc:creator>HOME</dc:creator>
  <cp:lastModifiedBy>HOME</cp:lastModifiedBy>
  <cp:revision>46</cp:revision>
  <dcterms:created xsi:type="dcterms:W3CDTF">2000-12-31T21:16:53Z</dcterms:created>
  <dcterms:modified xsi:type="dcterms:W3CDTF">2000-12-31T23:26:21Z</dcterms:modified>
</cp:coreProperties>
</file>