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1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5" r:id="rId15"/>
    <p:sldId id="269" r:id="rId16"/>
    <p:sldId id="268" r:id="rId17"/>
    <p:sldId id="276" r:id="rId18"/>
    <p:sldId id="273" r:id="rId19"/>
    <p:sldId id="274" r:id="rId20"/>
    <p:sldId id="277" r:id="rId21"/>
    <p:sldId id="280" r:id="rId22"/>
    <p:sldId id="279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EB1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2657-3F6E-4975-AEF1-FC0DEF6FC16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E9C5-25B1-4830-BF72-F4B51482E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2657-3F6E-4975-AEF1-FC0DEF6FC16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E9C5-25B1-4830-BF72-F4B51482E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2657-3F6E-4975-AEF1-FC0DEF6FC16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E9C5-25B1-4830-BF72-F4B51482E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BE95E-108F-4A55-B197-F6BE7715D4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D85DB-BF1A-4953-9832-819E805562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2304-E3EF-4087-92AF-69BCA5D37C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14C12-9E98-4678-A37B-ECC204FFBB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1921D-6E30-4486-8A23-3DDA31ECB6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6837-C2B8-4410-885C-44BF41E661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128DF-58CA-4F76-8C3A-7DC07C6B5F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4FF30-C404-46C3-8CA2-B016F02106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2657-3F6E-4975-AEF1-FC0DEF6FC16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E9C5-25B1-4830-BF72-F4B51482E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6AE10-F0EB-4663-8B35-1BE9B8F9DB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04D79-76B4-469C-8B77-971E94A0DB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301FE-BB03-44DD-8D86-A3AD375A60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00293FA-BC4C-4F81-8A4D-C5861A4B9B26}" type="datetimeFigureOut">
              <a:rPr lang="ru-RU" smtClean="0">
                <a:solidFill>
                  <a:prstClr val="white"/>
                </a:solidFill>
              </a:rPr>
              <a:pPr/>
              <a:t>19.12.2014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AD10D9C-60CF-497E-9F7F-025862A4D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00293FA-BC4C-4F81-8A4D-C5861A4B9B26}" type="datetimeFigureOut">
              <a:rPr lang="ru-RU" smtClean="0">
                <a:solidFill>
                  <a:prstClr val="white"/>
                </a:solidFill>
              </a:rPr>
              <a:pPr/>
              <a:t>19.12.2014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0D9C-60CF-497E-9F7F-025862A4DF7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00293FA-BC4C-4F81-8A4D-C5861A4B9B26}" type="datetimeFigureOut">
              <a:rPr lang="ru-RU" smtClean="0">
                <a:solidFill>
                  <a:prstClr val="white"/>
                </a:solidFill>
              </a:rPr>
              <a:pPr/>
              <a:t>19.12.2014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AD10D9C-60CF-497E-9F7F-025862A4DF7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00293FA-BC4C-4F81-8A4D-C5861A4B9B26}" type="datetimeFigureOut">
              <a:rPr lang="ru-RU" smtClean="0">
                <a:solidFill>
                  <a:prstClr val="white"/>
                </a:solidFill>
              </a:rPr>
              <a:pPr/>
              <a:t>19.12.2014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D10D9C-60CF-497E-9F7F-025862A4DF7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00293FA-BC4C-4F81-8A4D-C5861A4B9B26}" type="datetimeFigureOut">
              <a:rPr lang="ru-RU" smtClean="0">
                <a:solidFill>
                  <a:prstClr val="white"/>
                </a:solidFill>
              </a:rPr>
              <a:pPr/>
              <a:t>19.12.2014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AD10D9C-60CF-497E-9F7F-025862A4DF7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93FA-BC4C-4F81-8A4D-C5861A4B9B26}" type="datetimeFigureOut">
              <a:rPr lang="ru-RU" smtClean="0">
                <a:solidFill>
                  <a:prstClr val="white"/>
                </a:solidFill>
              </a:rPr>
              <a:pPr/>
              <a:t>19.12.2014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0D9C-60CF-497E-9F7F-025862A4DF7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00293FA-BC4C-4F81-8A4D-C5861A4B9B26}" type="datetimeFigureOut">
              <a:rPr lang="ru-RU" smtClean="0">
                <a:solidFill>
                  <a:prstClr val="white"/>
                </a:solidFill>
              </a:rPr>
              <a:pPr/>
              <a:t>19.12.2014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D10D9C-60CF-497E-9F7F-025862A4DF7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2657-3F6E-4975-AEF1-FC0DEF6FC16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E9C5-25B1-4830-BF72-F4B51482E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00293FA-BC4C-4F81-8A4D-C5861A4B9B26}" type="datetimeFigureOut">
              <a:rPr lang="ru-RU" smtClean="0">
                <a:solidFill>
                  <a:prstClr val="white"/>
                </a:solidFill>
              </a:rPr>
              <a:pPr/>
              <a:t>19.12.2014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AD10D9C-60CF-497E-9F7F-025862A4DF7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00293FA-BC4C-4F81-8A4D-C5861A4B9B26}" type="datetimeFigureOut">
              <a:rPr lang="ru-RU" smtClean="0">
                <a:solidFill>
                  <a:prstClr val="white"/>
                </a:solidFill>
              </a:rPr>
              <a:pPr/>
              <a:t>19.12.2014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AD10D9C-60CF-497E-9F7F-025862A4DF7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93FA-BC4C-4F81-8A4D-C5861A4B9B26}" type="datetimeFigureOut">
              <a:rPr lang="ru-RU" smtClean="0">
                <a:solidFill>
                  <a:prstClr val="white"/>
                </a:solidFill>
              </a:rPr>
              <a:pPr/>
              <a:t>19.12.2014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0D9C-60CF-497E-9F7F-025862A4DF7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93FA-BC4C-4F81-8A4D-C5861A4B9B26}" type="datetimeFigureOut">
              <a:rPr lang="ru-RU" smtClean="0">
                <a:solidFill>
                  <a:prstClr val="white"/>
                </a:solidFill>
              </a:rPr>
              <a:pPr/>
              <a:t>19.12.2014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0D9C-60CF-497E-9F7F-025862A4DF7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2657-3F6E-4975-AEF1-FC0DEF6FC16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E9C5-25B1-4830-BF72-F4B51482E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2657-3F6E-4975-AEF1-FC0DEF6FC16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E9C5-25B1-4830-BF72-F4B51482E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2657-3F6E-4975-AEF1-FC0DEF6FC16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E9C5-25B1-4830-BF72-F4B51482E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2657-3F6E-4975-AEF1-FC0DEF6FC16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E9C5-25B1-4830-BF72-F4B51482E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2657-3F6E-4975-AEF1-FC0DEF6FC16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E9C5-25B1-4830-BF72-F4B51482E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2657-3F6E-4975-AEF1-FC0DEF6FC16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E9C5-25B1-4830-BF72-F4B51482E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72657-3F6E-4975-AEF1-FC0DEF6FC16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6E9C5-25B1-4830-BF72-F4B51482E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CF9FB-2309-41E6-A9EE-03993C4573C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00293FA-BC4C-4F81-8A4D-C5861A4B9B26}" type="datetimeFigureOut">
              <a:rPr lang="ru-RU" smtClean="0">
                <a:solidFill>
                  <a:prstClr val="white"/>
                </a:solidFill>
              </a:rPr>
              <a:pPr/>
              <a:t>19.12.2014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AD10D9C-60CF-497E-9F7F-025862A4DF7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990656" cy="230425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Учебная мотивация как средство социализации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032" y="4509120"/>
            <a:ext cx="8712968" cy="1752600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Автор: учитель математики</a:t>
            </a:r>
          </a:p>
          <a:p>
            <a:pPr algn="r"/>
            <a:r>
              <a:rPr lang="ru-RU" sz="3600" b="1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МБОУ «Обливская СОШ №2»</a:t>
            </a:r>
          </a:p>
          <a:p>
            <a:pPr algn="r"/>
            <a:r>
              <a:rPr lang="ru-RU" sz="3600" b="1" dirty="0" err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Пилющенко</a:t>
            </a:r>
            <a:r>
              <a:rPr lang="ru-RU" sz="3600" b="1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 Елена Петровна</a:t>
            </a:r>
            <a:endParaRPr lang="ru-RU" sz="3600" b="1" dirty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3668" y="26064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Методический семинар</a:t>
            </a:r>
            <a:endParaRPr lang="ru-RU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01008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«</a:t>
            </a:r>
            <a:r>
              <a:rPr lang="ru-RU" sz="2800" b="1" dirty="0"/>
              <a:t>Легковой автомобиль движется по </a:t>
            </a:r>
            <a:r>
              <a:rPr lang="ru-RU" sz="2800" b="1" dirty="0" smtClean="0"/>
              <a:t>дороге </a:t>
            </a:r>
            <a:r>
              <a:rPr lang="ru-RU" sz="2800" b="1" dirty="0"/>
              <a:t>со скоростью 40 км/час. Тормозной путь легкового автомобиля при этой скорости, составляет 14,7 м. Какую длину составит остановочный путь, если реакция водителя составляет всего лишь1сек?»</a:t>
            </a:r>
            <a:br>
              <a:rPr lang="ru-RU" sz="2800" b="1" dirty="0"/>
            </a:br>
            <a:r>
              <a:rPr lang="ru-RU" sz="2800" b="1" dirty="0"/>
              <a:t>Ответ: 25,7 метров.</a:t>
            </a:r>
          </a:p>
        </p:txBody>
      </p:sp>
      <p:pic>
        <p:nvPicPr>
          <p:cNvPr id="21506" name="Picture 2" descr="F:\учитель года\метод.семинар\картинки\a222cc6313f1025c7ff585320fd4c3f0.jpg"/>
          <p:cNvPicPr>
            <a:picLocks noChangeAspect="1" noChangeArrowheads="1"/>
          </p:cNvPicPr>
          <p:nvPr/>
        </p:nvPicPr>
        <p:blipFill>
          <a:blip r:embed="rId2" cstate="print"/>
          <a:srcRect t="2057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На Луганщине туалеты для школьников сделают более доступными EastKorr - Восточный корреспонд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tx2">
              <a:lumMod val="20000"/>
              <a:lumOff val="80000"/>
              <a:alpha val="4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/>
              <a:t>На большой перемене на втором этаже кричат учащиеся.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 </a:t>
            </a:r>
            <a:r>
              <a:rPr lang="ru-RU" sz="2400" b="1" dirty="0"/>
              <a:t>концу перемены шум достиг 80 децибел. Сколько децибел не хватает им, чтобы перекричать взлетающий самолёт, производящий шум в 120 децибел? Ответ: 40 децибел.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Задачи с региональным компонентом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4" r="6451"/>
          <a:stretch>
            <a:fillRect/>
          </a:stretch>
        </p:blipFill>
        <p:spPr bwMode="auto">
          <a:xfrm>
            <a:off x="4568007" y="500042"/>
            <a:ext cx="4617731" cy="60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1357298"/>
            <a:ext cx="4357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Используя статистику Обливского района найдите: </a:t>
            </a:r>
          </a:p>
          <a:p>
            <a:pPr marL="360363" indent="-360363">
              <a:buFont typeface="+mj-lt"/>
              <a:buAutoNum type="arabicPeriod"/>
            </a:pPr>
            <a:r>
              <a:rPr lang="ru-RU" sz="3200" dirty="0" smtClean="0"/>
              <a:t>средний возраст населения; </a:t>
            </a:r>
          </a:p>
          <a:p>
            <a:pPr marL="360363" indent="-360363">
              <a:buFont typeface="+mj-lt"/>
              <a:buAutoNum type="arabicPeriod"/>
            </a:pPr>
            <a:r>
              <a:rPr lang="ru-RU" sz="3200" dirty="0" smtClean="0"/>
              <a:t>средний возраст мужского населения;</a:t>
            </a:r>
          </a:p>
          <a:p>
            <a:pPr marL="360363" indent="-360363">
              <a:buFont typeface="+mj-lt"/>
              <a:buAutoNum type="arabicPeriod"/>
            </a:pPr>
            <a:r>
              <a:rPr lang="ru-RU" sz="3200" dirty="0" smtClean="0"/>
              <a:t>средний возраст женского населения.  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smtClean="0"/>
              <a:t>Формы обучения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Измерить углы треугольника №1.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Найти сумму этих углов.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Выполнить пункт 1-2 для треугольника №2.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Сравнить полученные результаты.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Сделать выводы.  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555776" y="764704"/>
            <a:ext cx="4040188" cy="431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индивидуальная</a:t>
            </a:r>
            <a:endParaRPr lang="ru-RU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79512" y="4509120"/>
            <a:ext cx="3960440" cy="1368152"/>
          </a:xfrm>
          <a:prstGeom prst="triangle">
            <a:avLst>
              <a:gd name="adj" fmla="val 5767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355976" y="4581128"/>
            <a:ext cx="4283968" cy="1080120"/>
          </a:xfrm>
          <a:prstGeom prst="triangle">
            <a:avLst>
              <a:gd name="adj" fmla="val 93860"/>
            </a:avLst>
          </a:prstGeom>
          <a:solidFill>
            <a:srgbClr val="15EB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2339752" y="188640"/>
            <a:ext cx="4041775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групповая</a:t>
            </a: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4645025" y="1196752"/>
            <a:ext cx="4498975" cy="492941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692696"/>
            <a:ext cx="8424936" cy="56886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/>
              <a:t>Сколько рублей заплатит пользователь за месяц, если его трафик действительно будет равен 650 Мб?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348881"/>
          <a:ext cx="9144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2016224"/>
                <a:gridCol w="2952328"/>
                <a:gridCol w="2699792"/>
              </a:tblGrid>
              <a:tr h="704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Группа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Тарифный план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Абонентская плата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Плата за трафик</a:t>
                      </a:r>
                      <a:endParaRPr lang="ru-RU" sz="2800" dirty="0"/>
                    </a:p>
                  </a:txBody>
                  <a:tcPr/>
                </a:tc>
              </a:tr>
              <a:tr h="40793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 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План "0"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2,5 руб. за 1 Мб</a:t>
                      </a:r>
                      <a:endParaRPr lang="ru-RU" sz="2800" dirty="0"/>
                    </a:p>
                  </a:txBody>
                  <a:tcPr/>
                </a:tc>
              </a:tr>
              <a:tr h="70411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 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План "500"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550 руб. за 500 Мб трафика в месяц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руб. за 1 Мб сверх 500 Мб</a:t>
                      </a:r>
                      <a:endParaRPr lang="ru-RU" sz="2800" dirty="0"/>
                    </a:p>
                  </a:txBody>
                  <a:tcPr/>
                </a:tc>
              </a:tr>
              <a:tr h="70411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 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План "800"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700 руб. за 800 Мб трафика в месяц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1,5 руб. за 1 Мб сверх 800 Мб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ru-RU" b="1" dirty="0" smtClean="0"/>
              <a:t>Задача по профориентации</a:t>
            </a:r>
            <a:endParaRPr lang="ru-RU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429124" y="1000108"/>
            <a:ext cx="4714876" cy="5643578"/>
            <a:chOff x="4572000" y="2214554"/>
            <a:chExt cx="4572000" cy="4286280"/>
          </a:xfrm>
        </p:grpSpPr>
        <p:pic>
          <p:nvPicPr>
            <p:cNvPr id="5" name="Picture 2" descr="&amp;Zcy;&amp;acy;&amp;rcy;&amp;acy;&amp;zcy;&amp;icy;&amp;tcy;&amp;iecy;&amp;lcy;&amp;softcy;&amp;ncy;&amp;ycy;&amp;jcy; &amp;pcy;&amp;rcy;&amp;icy;&amp;mcy;&amp;iecy;&amp;rcy;: &amp;vcy; &amp;Mcy;&amp;icy;&amp;ncy;&amp;scy;&amp;kcy;&amp;iecy; &amp;scy;&amp;tcy;&amp;acy;&amp;ncy;&amp;ocy;&amp;vcy;&amp;icy;&amp;tcy;&amp;scy;&amp;yacy; &amp;vcy;&amp;scy;&amp;iecy; &amp;bcy;&amp;ocy;&amp;lcy;&amp;softcy;&amp;shcy;&amp;iecy; &quot;&amp;scy;&amp;kcy;&amp;acy;&amp;zcy;&amp;ocy;&amp;chcy;&amp;ncy;&amp;ycy;&amp;khcy; &amp;dcy;&amp;vcy;&amp;ocy;&amp;rcy;&amp;icy;&amp;kcy;&amp;ocy;&amp;vcy;&quot;(27 &amp;fcy;&amp;ocy;&amp;tcy;&amp;ocy;). 21.by"/>
            <p:cNvPicPr>
              <a:picLocks noChangeAspect="1" noChangeArrowheads="1"/>
            </p:cNvPicPr>
            <p:nvPr/>
          </p:nvPicPr>
          <p:blipFill>
            <a:blip r:embed="rId2" cstate="print"/>
            <a:srcRect l="41227" t="25966" r="10211" b="5695"/>
            <a:stretch>
              <a:fillRect/>
            </a:stretch>
          </p:blipFill>
          <p:spPr bwMode="auto">
            <a:xfrm>
              <a:off x="4572000" y="2214554"/>
              <a:ext cx="4572000" cy="4286280"/>
            </a:xfrm>
            <a:prstGeom prst="rect">
              <a:avLst/>
            </a:prstGeom>
            <a:noFill/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6930248" y="4295063"/>
              <a:ext cx="128509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5429256" y="4938005"/>
              <a:ext cx="2143140" cy="10001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85794"/>
            <a:ext cx="435768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Кейс-вопросы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Проанализируйте ситуацию.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Выявите моменты, указывающие на возможность применения теоремы Пифагора.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основании каких фактов следователь выдвинул версию о невиновности подозреваемого? Аргументируйте свой ответ.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Докажите с помощью теоремы Пифагора невиновность или виновность подозреваемого.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бы вы сделали выводы на месте следователя?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4893471" y="3250405"/>
            <a:ext cx="3000396" cy="221457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00958" y="342900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1,5 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521495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 м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Коучинговый</a:t>
            </a:r>
            <a:r>
              <a:rPr lang="ru-RU" b="1" dirty="0" smtClean="0"/>
              <a:t> подход</a:t>
            </a:r>
            <a:endParaRPr lang="ru-RU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9293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- вам интересна тема нашего урока?</a:t>
            </a:r>
          </a:p>
          <a:p>
            <a:pPr>
              <a:buNone/>
            </a:pPr>
            <a:r>
              <a:rPr lang="ru-RU" dirty="0" smtClean="0"/>
              <a:t>- какие ассоциации возникают у вас со словом «пропорция»?</a:t>
            </a:r>
          </a:p>
          <a:p>
            <a:pPr>
              <a:buNone/>
            </a:pPr>
            <a:r>
              <a:rPr lang="ru-RU" dirty="0" smtClean="0"/>
              <a:t>- приведите примеры, где в жизни вы могли услышать это слово?</a:t>
            </a:r>
          </a:p>
          <a:p>
            <a:pPr marL="179388" indent="-179388">
              <a:buNone/>
            </a:pPr>
            <a:r>
              <a:rPr lang="ru-RU" dirty="0" smtClean="0"/>
              <a:t>- кто считает, что ему в жизни не пригодятся знания из этой области математики?</a:t>
            </a:r>
          </a:p>
          <a:p>
            <a:pPr marL="179388" indent="-179388">
              <a:buNone/>
            </a:pPr>
            <a:r>
              <a:rPr lang="ru-RU" dirty="0" smtClean="0"/>
              <a:t>- чего вы хотите достичь при изучении данной темы к концу этого урока?</a:t>
            </a:r>
          </a:p>
          <a:p>
            <a:pPr>
              <a:buNone/>
            </a:pPr>
            <a:r>
              <a:rPr lang="ru-RU" dirty="0" smtClean="0"/>
              <a:t>- какие трудности могут встретиться вам для достижения цели? </a:t>
            </a:r>
          </a:p>
          <a:p>
            <a:pPr>
              <a:buNone/>
            </a:pPr>
            <a:r>
              <a:rPr lang="ru-RU" dirty="0" smtClean="0"/>
              <a:t>- какие ресурсы можно привлечь для достижения цели?</a:t>
            </a:r>
          </a:p>
          <a:p>
            <a:pPr marL="179388" indent="-179388">
              <a:buNone/>
            </a:pPr>
            <a:r>
              <a:rPr lang="ru-RU" dirty="0" smtClean="0"/>
              <a:t>- насколько от каждого из вас зависит достижение поставленной цели?</a:t>
            </a:r>
          </a:p>
          <a:p>
            <a:pPr>
              <a:buNone/>
            </a:pPr>
            <a:r>
              <a:rPr lang="ru-RU" dirty="0" smtClean="0"/>
              <a:t>- как вы узнаете, что достигли цели?</a:t>
            </a:r>
          </a:p>
          <a:p>
            <a:pPr marL="179388" indent="-179388">
              <a:buNone/>
            </a:pPr>
            <a:r>
              <a:rPr lang="ru-RU" dirty="0" smtClean="0"/>
              <a:t>- как вы думаете, насколько будете удовлетворены собой в конце урока?</a:t>
            </a:r>
          </a:p>
          <a:p>
            <a:pPr marL="179388" indent="-179388">
              <a:buNone/>
            </a:pPr>
            <a:r>
              <a:rPr lang="ru-RU" dirty="0" smtClean="0"/>
              <a:t>- насколько для вас важно мнение одноклассников о вашей работе на уроке?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&amp;Gcy;&amp;ucy;&amp;lcy;&amp;lcy;&amp;icy;&amp;vcy;&amp;iecy;&amp;rcy; &amp;vcy; &amp;scy;&amp;tcy;&amp;rcy;&amp;acy;&amp;ncy;&amp;iecy; &amp;lcy;&amp;icy;&amp;lcy;&amp;icy;&amp;pcy;&amp;ucy;&amp;tcy;&amp;ocy;&amp;vcy;. &amp;Dcy;&amp;zhcy;&amp;ocy;&amp;ncy;&amp;acy;&amp;tcy;&amp;acy;&amp;ncy; &amp;Scy;&amp;vcy;&amp;icy;&amp;fcy;&amp;tcy;.&amp;Vcy; &amp;gcy;&amp;ocy;&amp;scy;&amp;tcy;&amp;yacy;&amp;khcy; &amp;ucy; &amp;scy;&amp;kcy;&amp;acy;&amp;zcy;&amp;kcy;…"/>
          <p:cNvPicPr>
            <a:picLocks noChangeAspect="1" noChangeArrowheads="1"/>
          </p:cNvPicPr>
          <p:nvPr/>
        </p:nvPicPr>
        <p:blipFill>
          <a:blip r:embed="rId2" cstate="print"/>
          <a:srcRect b="22814"/>
          <a:stretch>
            <a:fillRect/>
          </a:stretch>
        </p:blipFill>
        <p:spPr bwMode="auto">
          <a:xfrm>
            <a:off x="0" y="714356"/>
            <a:ext cx="9144000" cy="52149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785794"/>
          </a:xfrm>
        </p:spPr>
        <p:txBody>
          <a:bodyPr/>
          <a:lstStyle/>
          <a:p>
            <a:r>
              <a:rPr lang="ru-RU" b="1" dirty="0" smtClean="0"/>
              <a:t>Работа с информацией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928802"/>
          </a:xfrm>
          <a:solidFill>
            <a:schemeClr val="accent1">
              <a:lumMod val="20000"/>
              <a:lumOff val="80000"/>
              <a:alpha val="5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«…Гулливеру будет ежедневно выдаваться столько съестных припасов и напитков, сколько достаточно для прокормления 1724 подданных страны лилипутов». Из какого расчета получили лилипуты такой огромный паек, ведь Гулливер только лишь в 12 раз больше лилипута? </a:t>
            </a:r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 t="5479" r="22213" b="5371"/>
          <a:stretch>
            <a:fillRect/>
          </a:stretch>
        </p:blipFill>
        <p:spPr bwMode="auto">
          <a:xfrm>
            <a:off x="0" y="0"/>
            <a:ext cx="9201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Life Engine Версия для печати Лица войны"/>
          <p:cNvPicPr>
            <a:picLocks noChangeAspect="1" noChangeArrowheads="1"/>
          </p:cNvPicPr>
          <p:nvPr/>
        </p:nvPicPr>
        <p:blipFill>
          <a:blip r:embed="rId2" cstate="print"/>
          <a:srcRect r="5113"/>
          <a:stretch>
            <a:fillRect/>
          </a:stretch>
        </p:blipFill>
        <p:spPr bwMode="auto">
          <a:xfrm>
            <a:off x="0" y="0"/>
            <a:ext cx="912953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936104"/>
          </a:xfrm>
          <a:solidFill>
            <a:schemeClr val="bg1">
              <a:lumMod val="95000"/>
              <a:alpha val="39000"/>
            </a:schemeClr>
          </a:solidFill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математике 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bg1">
              <a:lumMod val="95000"/>
              <a:alpha val="40000"/>
            </a:schemeClr>
          </a:solidFill>
        </p:spPr>
        <p:txBody>
          <a:bodyPr/>
          <a:lstStyle/>
          <a:p>
            <a:pPr marL="0" indent="0">
              <a:buNone/>
              <a:tabLst>
                <a:tab pos="90488" algn="l"/>
              </a:tabLs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Общий ущерб, нанесенный народному хозяйству СССР во второй мировой войне, составляет 2 триллиона 600 миллиардов рублей. Подсчитайте, сколько школ можно было бы  построить на средства, потерянные нами в годы Великой Отечественной войны, если считать, что строительство новой школы составляли по тем временам 8 миллионов 600 тысяч рублей.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Ответ: 302325 школ.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4" descr="Рисуно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572995"/>
            <a:ext cx="2555776" cy="128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учитель года\метод.семинар\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16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00430" y="3007224"/>
          <a:ext cx="5643570" cy="39107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52508"/>
                <a:gridCol w="891062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Критерий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Баллы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Правильно </a:t>
                      </a:r>
                      <a:r>
                        <a:rPr lang="ru-RU" sz="1800" dirty="0"/>
                        <a:t>выполнены действия с числами</a:t>
                      </a:r>
                      <a:endParaRPr lang="ru-RU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Дан правильный ответ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38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Найдена необходимая информация </a:t>
                      </a:r>
                      <a:endParaRPr lang="ru-RU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При правильном ходе решения допущена вычислительная </a:t>
                      </a:r>
                      <a:r>
                        <a:rPr lang="ru-RU" sz="1800" dirty="0" smtClean="0"/>
                        <a:t>ошибка, </a:t>
                      </a:r>
                      <a:r>
                        <a:rPr lang="ru-RU" sz="1800" dirty="0"/>
                        <a:t>в результате чего дан неправильный ответ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Найдена ошибочная информация, но </a:t>
                      </a:r>
                      <a:endParaRPr lang="ru-RU" sz="14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предложен правильный ход решения задачи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7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Все случаи решения, которые не соответствуют вышеуказанным критериям выставления оценок в 1, 2, 3 балла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214282" y="0"/>
            <a:ext cx="871543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Критериальное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оценивание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Четверо друзей красили свои велосипеды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цвет. Каждый взял себе несколько одинаковых баночек белой и синей краски, а затем смешал краску в них.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793" name="Group 198"/>
          <p:cNvGrpSpPr>
            <a:grpSpLocks/>
          </p:cNvGrpSpPr>
          <p:nvPr/>
        </p:nvGrpSpPr>
        <p:grpSpPr bwMode="auto">
          <a:xfrm>
            <a:off x="412752" y="1571612"/>
            <a:ext cx="8231214" cy="1143008"/>
            <a:chOff x="498" y="5167"/>
            <a:chExt cx="10125" cy="1384"/>
          </a:xfrm>
        </p:grpSpPr>
        <p:sp>
          <p:nvSpPr>
            <p:cNvPr id="13" name="AutoShape 308"/>
            <p:cNvSpPr>
              <a:spLocks noChangeArrowheads="1"/>
            </p:cNvSpPr>
            <p:nvPr/>
          </p:nvSpPr>
          <p:spPr bwMode="auto">
            <a:xfrm>
              <a:off x="9168" y="5317"/>
              <a:ext cx="390" cy="705"/>
            </a:xfrm>
            <a:prstGeom prst="can">
              <a:avLst>
                <a:gd name="adj" fmla="val 45192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315"/>
            <p:cNvSpPr>
              <a:spLocks noChangeArrowheads="1"/>
            </p:cNvSpPr>
            <p:nvPr/>
          </p:nvSpPr>
          <p:spPr bwMode="auto">
            <a:xfrm>
              <a:off x="9753" y="5167"/>
              <a:ext cx="390" cy="705"/>
            </a:xfrm>
            <a:prstGeom prst="can">
              <a:avLst>
                <a:gd name="adj" fmla="val 45192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316"/>
            <p:cNvSpPr>
              <a:spLocks noChangeArrowheads="1"/>
            </p:cNvSpPr>
            <p:nvPr/>
          </p:nvSpPr>
          <p:spPr bwMode="auto">
            <a:xfrm>
              <a:off x="10233" y="5516"/>
              <a:ext cx="390" cy="705"/>
            </a:xfrm>
            <a:prstGeom prst="can">
              <a:avLst>
                <a:gd name="adj" fmla="val 45192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321"/>
            <p:cNvSpPr>
              <a:spLocks noChangeArrowheads="1"/>
            </p:cNvSpPr>
            <p:nvPr/>
          </p:nvSpPr>
          <p:spPr bwMode="auto">
            <a:xfrm>
              <a:off x="8688" y="5621"/>
              <a:ext cx="390" cy="705"/>
            </a:xfrm>
            <a:prstGeom prst="can">
              <a:avLst>
                <a:gd name="adj" fmla="val 45192"/>
              </a:avLst>
            </a:prstGeom>
            <a:solidFill>
              <a:srgbClr val="548DD4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322"/>
            <p:cNvSpPr>
              <a:spLocks noChangeArrowheads="1"/>
            </p:cNvSpPr>
            <p:nvPr/>
          </p:nvSpPr>
          <p:spPr bwMode="auto">
            <a:xfrm>
              <a:off x="9558" y="5621"/>
              <a:ext cx="390" cy="705"/>
            </a:xfrm>
            <a:prstGeom prst="can">
              <a:avLst>
                <a:gd name="adj" fmla="val 45192"/>
              </a:avLst>
            </a:prstGeom>
            <a:solidFill>
              <a:srgbClr val="548DD4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8" name="Group 197"/>
            <p:cNvGrpSpPr>
              <a:grpSpLocks/>
            </p:cNvGrpSpPr>
            <p:nvPr/>
          </p:nvGrpSpPr>
          <p:grpSpPr bwMode="auto">
            <a:xfrm>
              <a:off x="498" y="5302"/>
              <a:ext cx="6900" cy="1249"/>
              <a:chOff x="498" y="5302"/>
              <a:chExt cx="6900" cy="1249"/>
            </a:xfrm>
          </p:grpSpPr>
          <p:sp>
            <p:nvSpPr>
              <p:cNvPr id="19" name="AutoShape 313"/>
              <p:cNvSpPr>
                <a:spLocks noChangeArrowheads="1"/>
              </p:cNvSpPr>
              <p:nvPr/>
            </p:nvSpPr>
            <p:spPr bwMode="auto">
              <a:xfrm>
                <a:off x="6543" y="5317"/>
                <a:ext cx="390" cy="705"/>
              </a:xfrm>
              <a:prstGeom prst="can">
                <a:avLst>
                  <a:gd name="adj" fmla="val 45192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AutoShape 314"/>
              <p:cNvSpPr>
                <a:spLocks noChangeArrowheads="1"/>
              </p:cNvSpPr>
              <p:nvPr/>
            </p:nvSpPr>
            <p:spPr bwMode="auto">
              <a:xfrm>
                <a:off x="5838" y="5302"/>
                <a:ext cx="390" cy="705"/>
              </a:xfrm>
              <a:prstGeom prst="can">
                <a:avLst>
                  <a:gd name="adj" fmla="val 45192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AutoShape 319"/>
              <p:cNvSpPr>
                <a:spLocks noChangeArrowheads="1"/>
              </p:cNvSpPr>
              <p:nvPr/>
            </p:nvSpPr>
            <p:spPr bwMode="auto">
              <a:xfrm>
                <a:off x="6228" y="5771"/>
                <a:ext cx="390" cy="705"/>
              </a:xfrm>
              <a:prstGeom prst="can">
                <a:avLst>
                  <a:gd name="adj" fmla="val 45192"/>
                </a:avLst>
              </a:prstGeom>
              <a:solidFill>
                <a:srgbClr val="548DD4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AutoShape 320"/>
              <p:cNvSpPr>
                <a:spLocks noChangeArrowheads="1"/>
              </p:cNvSpPr>
              <p:nvPr/>
            </p:nvSpPr>
            <p:spPr bwMode="auto">
              <a:xfrm>
                <a:off x="7008" y="5516"/>
                <a:ext cx="390" cy="705"/>
              </a:xfrm>
              <a:prstGeom prst="can">
                <a:avLst>
                  <a:gd name="adj" fmla="val 45192"/>
                </a:avLst>
              </a:prstGeom>
              <a:solidFill>
                <a:srgbClr val="548DD4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3" name="Group 196"/>
              <p:cNvGrpSpPr>
                <a:grpSpLocks/>
              </p:cNvGrpSpPr>
              <p:nvPr/>
            </p:nvGrpSpPr>
            <p:grpSpPr bwMode="auto">
              <a:xfrm>
                <a:off x="498" y="5302"/>
                <a:ext cx="3945" cy="1249"/>
                <a:chOff x="498" y="5302"/>
                <a:chExt cx="3945" cy="1249"/>
              </a:xfrm>
            </p:grpSpPr>
            <p:sp>
              <p:nvSpPr>
                <p:cNvPr id="24" name="AutoShape 309"/>
                <p:cNvSpPr>
                  <a:spLocks noChangeArrowheads="1"/>
                </p:cNvSpPr>
                <p:nvPr/>
              </p:nvSpPr>
              <p:spPr bwMode="auto">
                <a:xfrm>
                  <a:off x="3498" y="5317"/>
                  <a:ext cx="390" cy="705"/>
                </a:xfrm>
                <a:prstGeom prst="can">
                  <a:avLst>
                    <a:gd name="adj" fmla="val 45192"/>
                  </a:avLst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AutoShape 311"/>
                <p:cNvSpPr>
                  <a:spLocks noChangeArrowheads="1"/>
                </p:cNvSpPr>
                <p:nvPr/>
              </p:nvSpPr>
              <p:spPr bwMode="auto">
                <a:xfrm>
                  <a:off x="2928" y="5302"/>
                  <a:ext cx="390" cy="705"/>
                </a:xfrm>
                <a:prstGeom prst="can">
                  <a:avLst>
                    <a:gd name="adj" fmla="val 45192"/>
                  </a:avLst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AutoShape 312"/>
                <p:cNvSpPr>
                  <a:spLocks noChangeArrowheads="1"/>
                </p:cNvSpPr>
                <p:nvPr/>
              </p:nvSpPr>
              <p:spPr bwMode="auto">
                <a:xfrm>
                  <a:off x="4053" y="5317"/>
                  <a:ext cx="390" cy="705"/>
                </a:xfrm>
                <a:prstGeom prst="can">
                  <a:avLst>
                    <a:gd name="adj" fmla="val 45192"/>
                  </a:avLst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7" name="Group 195"/>
                <p:cNvGrpSpPr>
                  <a:grpSpLocks/>
                </p:cNvGrpSpPr>
                <p:nvPr/>
              </p:nvGrpSpPr>
              <p:grpSpPr bwMode="auto">
                <a:xfrm>
                  <a:off x="498" y="5302"/>
                  <a:ext cx="1545" cy="1249"/>
                  <a:chOff x="498" y="5302"/>
                  <a:chExt cx="1545" cy="1249"/>
                </a:xfrm>
              </p:grpSpPr>
              <p:sp>
                <p:nvSpPr>
                  <p:cNvPr id="28" name="AutoShape 306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373"/>
                    <a:ext cx="390" cy="705"/>
                  </a:xfrm>
                  <a:prstGeom prst="can">
                    <a:avLst>
                      <a:gd name="adj" fmla="val 45192"/>
                    </a:avLst>
                  </a:prstGeom>
                  <a:solidFill>
                    <a:srgbClr val="548DD4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" name="AutoShape 307"/>
                  <p:cNvSpPr>
                    <a:spLocks noChangeArrowheads="1"/>
                  </p:cNvSpPr>
                  <p:nvPr/>
                </p:nvSpPr>
                <p:spPr bwMode="auto">
                  <a:xfrm>
                    <a:off x="498" y="5516"/>
                    <a:ext cx="390" cy="705"/>
                  </a:xfrm>
                  <a:prstGeom prst="can">
                    <a:avLst>
                      <a:gd name="adj" fmla="val 45192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AutoShape 310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5302"/>
                    <a:ext cx="390" cy="705"/>
                  </a:xfrm>
                  <a:prstGeom prst="can">
                    <a:avLst>
                      <a:gd name="adj" fmla="val 45192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AutoShape 317"/>
                  <p:cNvSpPr>
                    <a:spLocks noChangeArrowheads="1"/>
                  </p:cNvSpPr>
                  <p:nvPr/>
                </p:nvSpPr>
                <p:spPr bwMode="auto">
                  <a:xfrm>
                    <a:off x="1413" y="5621"/>
                    <a:ext cx="390" cy="705"/>
                  </a:xfrm>
                  <a:prstGeom prst="can">
                    <a:avLst>
                      <a:gd name="adj" fmla="val 45192"/>
                    </a:avLst>
                  </a:prstGeom>
                  <a:solidFill>
                    <a:srgbClr val="548DD4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" name="AutoShape 318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5846"/>
                    <a:ext cx="390" cy="705"/>
                  </a:xfrm>
                  <a:prstGeom prst="can">
                    <a:avLst>
                      <a:gd name="adj" fmla="val 45192"/>
                    </a:avLst>
                  </a:prstGeom>
                  <a:solidFill>
                    <a:srgbClr val="548DD4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3" name="AutoShape 323"/>
                <p:cNvSpPr>
                  <a:spLocks noChangeArrowheads="1"/>
                </p:cNvSpPr>
                <p:nvPr/>
              </p:nvSpPr>
              <p:spPr bwMode="auto">
                <a:xfrm>
                  <a:off x="3108" y="5771"/>
                  <a:ext cx="390" cy="705"/>
                </a:xfrm>
                <a:prstGeom prst="can">
                  <a:avLst>
                    <a:gd name="adj" fmla="val 45192"/>
                  </a:avLst>
                </a:prstGeom>
                <a:solidFill>
                  <a:srgbClr val="548DD4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2928934"/>
            <a:ext cx="3571868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 удалось получить смесь с наибольшим процентным содержанием синей краски?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выполнения данного задания: максимальное количество баллов – 3.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28597" y="2719956"/>
          <a:ext cx="8715403" cy="280416"/>
        </p:xfrm>
        <a:graphic>
          <a:graphicData uri="http://schemas.openxmlformats.org/drawingml/2006/table">
            <a:tbl>
              <a:tblPr/>
              <a:tblGrid>
                <a:gridCol w="2187486"/>
                <a:gridCol w="2276517"/>
                <a:gridCol w="2503057"/>
                <a:gridCol w="1748343"/>
              </a:tblGrid>
              <a:tr h="22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Витя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Коля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Миша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Руслан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учитель года\метод.семинар\44524.jpe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0"/>
            <a:ext cx="92048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учитель года\метод.семинар\50377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0"/>
            <a:ext cx="72362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Можно привести лошадь к водопою,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нельзя заставить ее пить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Дороти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Паркер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тиль XP и Vista, The Coastal Lighthouse, , Коллекция фотографий и клип-арта различной темати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44625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</a:ln>
                <a:latin typeface="Times New Roman" pitchFamily="18" charset="0"/>
                <a:cs typeface="Times New Roman" pitchFamily="18" charset="0"/>
              </a:rPr>
              <a:t>Ассоциации: луч  маяка и числовой луч</a:t>
            </a:r>
          </a:p>
          <a:p>
            <a:pPr algn="ctr"/>
            <a:endParaRPr lang="ru-RU" sz="3600" b="1" dirty="0">
              <a:ln w="1270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139952" y="5301208"/>
            <a:ext cx="4343400" cy="304800"/>
            <a:chOff x="2688" y="1680"/>
            <a:chExt cx="2736" cy="19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736" y="1776"/>
              <a:ext cx="26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688" y="172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072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408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744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080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416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752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5088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ГИПЕРБОЛА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pic>
        <p:nvPicPr>
          <p:cNvPr id="7" name="Содержимое 6" descr="hip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3510707" cy="351070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5977" y="2174875"/>
            <a:ext cx="4330824" cy="3951288"/>
          </a:xfrm>
        </p:spPr>
        <p:txBody>
          <a:bodyPr/>
          <a:lstStyle/>
          <a:p>
            <a:r>
              <a:rPr lang="ru-RU" dirty="0"/>
              <a:t>«море слёз»</a:t>
            </a:r>
          </a:p>
          <a:p>
            <a:r>
              <a:rPr lang="ru-RU" dirty="0"/>
              <a:t>«быстрый как молния», «молниеносный»</a:t>
            </a:r>
          </a:p>
          <a:p>
            <a:r>
              <a:rPr lang="ru-RU" dirty="0"/>
              <a:t>«многочисленный как песок на берегу моря»</a:t>
            </a:r>
          </a:p>
          <a:p>
            <a:r>
              <a:rPr lang="ru-RU" dirty="0"/>
              <a:t>«мы не виделись уже сто лет</a:t>
            </a:r>
            <a:r>
              <a:rPr lang="ru-RU" dirty="0" smtClean="0"/>
              <a:t>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a Moon 320x240 EXCLUSIVE BY Hunky_Guy (MOOD) - mobil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81844" y="5715000"/>
            <a:ext cx="738031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Аналогия: луна и шар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412" name="Picture 4" descr="ШАР - ГЕОМЕТРИЧЕСКИЕ ФОРМЫ - ДИДАКТИЧЕСКИЙ МАТЕРИАЛ К УРОКАМ - ШКОЛЬНЫЕ ДИСЦИПЛИНЫ В ТАБЛИЦАХ - ЗА ПАРТО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3F8"/>
              </a:clrFrom>
              <a:clrTo>
                <a:srgbClr val="F0F3F8">
                  <a:alpha val="0"/>
                </a:srgbClr>
              </a:clrTo>
            </a:clrChange>
          </a:blip>
          <a:srcRect b="20795"/>
          <a:stretch>
            <a:fillRect/>
          </a:stretch>
        </p:blipFill>
        <p:spPr bwMode="auto">
          <a:xfrm>
            <a:off x="6084168" y="1844824"/>
            <a:ext cx="2758964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188640"/>
            <a:ext cx="4608512" cy="2736304"/>
            <a:chOff x="251520" y="0"/>
            <a:chExt cx="4612382" cy="2150858"/>
          </a:xfrm>
        </p:grpSpPr>
        <p:pic>
          <p:nvPicPr>
            <p:cNvPr id="19460" name="Picture 4" descr="Царство снежной королевы: там, где замирает сердце / Обзоры необычных туристических маршрутов / Туризм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5246"/>
            <a:stretch>
              <a:fillRect/>
            </a:stretch>
          </p:blipFill>
          <p:spPr bwMode="auto">
            <a:xfrm>
              <a:off x="539552" y="0"/>
              <a:ext cx="4324350" cy="2091333"/>
            </a:xfrm>
            <a:prstGeom prst="rect">
              <a:avLst/>
            </a:prstGeom>
            <a:noFill/>
          </p:spPr>
        </p:pic>
        <p:pic>
          <p:nvPicPr>
            <p:cNvPr id="19462" name="Picture 6" descr="Новость: Специальная версия Mazda RX-8 Nemesis скоро появится в продаже.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908720"/>
              <a:ext cx="1656184" cy="1242138"/>
            </a:xfrm>
            <a:prstGeom prst="rect">
              <a:avLst/>
            </a:prstGeom>
            <a:noFill/>
          </p:spPr>
        </p:pic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53136" y="188640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ПРИКЛАДНЫЕ</a:t>
            </a:r>
            <a:br>
              <a:rPr lang="ru-RU" b="1" dirty="0" smtClean="0"/>
            </a:br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2852936"/>
            <a:ext cx="8712968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Семья </a:t>
            </a:r>
            <a:r>
              <a:rPr lang="ru-RU" sz="2400" dirty="0"/>
              <a:t>из трех человек едет из </a:t>
            </a:r>
            <a:r>
              <a:rPr lang="ru-RU" sz="2400" dirty="0" smtClean="0"/>
              <a:t>ст. Обливской в г. Ростов-на-Дону. </a:t>
            </a:r>
            <a:r>
              <a:rPr lang="ru-RU" sz="2400" dirty="0"/>
              <a:t>Можно ехать поездом</a:t>
            </a:r>
            <a:r>
              <a:rPr lang="ru-RU" sz="2400" dirty="0" smtClean="0"/>
              <a:t>, автобусом, </a:t>
            </a:r>
            <a:r>
              <a:rPr lang="ru-RU" sz="2400" dirty="0"/>
              <a:t>а можно — на своей машине. Билет на поезд на одного человека стоит </a:t>
            </a:r>
            <a:r>
              <a:rPr lang="ru-RU" sz="2400" dirty="0" smtClean="0"/>
              <a:t>938 рублей., на автобус – 550 рублей. Автомобиль </a:t>
            </a:r>
            <a:r>
              <a:rPr lang="ru-RU" sz="2400" dirty="0"/>
              <a:t>расходует 8</a:t>
            </a:r>
            <a:r>
              <a:rPr lang="ru-RU" sz="2400" dirty="0" smtClean="0"/>
              <a:t> </a:t>
            </a:r>
            <a:r>
              <a:rPr lang="ru-RU" sz="2400" dirty="0"/>
              <a:t>литров бензина на 100 километров пути, расстояние </a:t>
            </a:r>
            <a:r>
              <a:rPr lang="ru-RU" sz="2400" dirty="0" smtClean="0"/>
              <a:t>до города равно 360 </a:t>
            </a:r>
            <a:r>
              <a:rPr lang="ru-RU" sz="2400" dirty="0"/>
              <a:t>км, а </a:t>
            </a:r>
            <a:r>
              <a:rPr lang="ru-RU" sz="2400" dirty="0" smtClean="0"/>
              <a:t>цена 1 литра </a:t>
            </a:r>
            <a:r>
              <a:rPr lang="ru-RU" sz="2400" dirty="0"/>
              <a:t>бензина равна </a:t>
            </a:r>
            <a:r>
              <a:rPr lang="ru-RU" sz="2400" dirty="0" smtClean="0"/>
              <a:t>32 руб.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Сколько </a:t>
            </a:r>
            <a:r>
              <a:rPr lang="ru-RU" sz="2400" dirty="0"/>
              <a:t>рублей будет стоить самая дешевая </a:t>
            </a:r>
            <a:r>
              <a:rPr lang="ru-RU" sz="2400" dirty="0" smtClean="0"/>
              <a:t>поездка для этой семьи?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ETA(тайт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6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solidFill>
            <a:schemeClr val="accent5">
              <a:lumMod val="40000"/>
              <a:lumOff val="60000"/>
              <a:alpha val="48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Петя </a:t>
            </a:r>
            <a:r>
              <a:rPr lang="ru-RU" sz="2800" b="1" dirty="0"/>
              <a:t>с родителями собирается на отдых к морю на 28 дней. При этом он узнал из Интернета, что четверть из этих дней ожидаются дождливыми. Сколько будет  дождливых дней и стоит ли переносить из-за этого отпуск? </a:t>
            </a:r>
            <a:endParaRPr lang="ru-RU" sz="5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MARY\CD\вин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9688"/>
            <a:ext cx="914400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69" name="AutoShape 85"/>
          <p:cNvSpPr>
            <a:spLocks noChangeArrowheads="1"/>
          </p:cNvSpPr>
          <p:nvPr/>
        </p:nvSpPr>
        <p:spPr bwMode="auto">
          <a:xfrm>
            <a:off x="4608513" y="2916238"/>
            <a:ext cx="3287712" cy="3768725"/>
          </a:xfrm>
          <a:prstGeom prst="roundRect">
            <a:avLst>
              <a:gd name="adj" fmla="val 7292"/>
            </a:avLst>
          </a:prstGeom>
          <a:solidFill>
            <a:srgbClr val="C3EBFF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442" name="AutoShape 58"/>
          <p:cNvSpPr>
            <a:spLocks noChangeArrowheads="1"/>
          </p:cNvSpPr>
          <p:nvPr/>
        </p:nvSpPr>
        <p:spPr bwMode="auto">
          <a:xfrm>
            <a:off x="392113" y="2058988"/>
            <a:ext cx="1314450" cy="92075"/>
          </a:xfrm>
          <a:prstGeom prst="rightArrow">
            <a:avLst>
              <a:gd name="adj1" fmla="val 50000"/>
              <a:gd name="adj2" fmla="val 356897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43" name="AutoShape 59"/>
          <p:cNvSpPr>
            <a:spLocks noChangeArrowheads="1"/>
          </p:cNvSpPr>
          <p:nvPr/>
        </p:nvSpPr>
        <p:spPr bwMode="auto">
          <a:xfrm>
            <a:off x="1776413" y="2058988"/>
            <a:ext cx="1314450" cy="92075"/>
          </a:xfrm>
          <a:prstGeom prst="rightArrow">
            <a:avLst>
              <a:gd name="adj1" fmla="val 50000"/>
              <a:gd name="adj2" fmla="val 356897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44" name="AutoShape 60"/>
          <p:cNvSpPr>
            <a:spLocks noChangeArrowheads="1"/>
          </p:cNvSpPr>
          <p:nvPr/>
        </p:nvSpPr>
        <p:spPr bwMode="auto">
          <a:xfrm>
            <a:off x="3170238" y="2058988"/>
            <a:ext cx="1314450" cy="92075"/>
          </a:xfrm>
          <a:prstGeom prst="rightArrow">
            <a:avLst>
              <a:gd name="adj1" fmla="val 50000"/>
              <a:gd name="adj2" fmla="val 356897"/>
            </a:avLst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45" name="AutoShape 61"/>
          <p:cNvSpPr>
            <a:spLocks noChangeArrowheads="1"/>
          </p:cNvSpPr>
          <p:nvPr/>
        </p:nvSpPr>
        <p:spPr bwMode="auto">
          <a:xfrm>
            <a:off x="4573588" y="2058988"/>
            <a:ext cx="1314450" cy="92075"/>
          </a:xfrm>
          <a:prstGeom prst="rightArrow">
            <a:avLst>
              <a:gd name="adj1" fmla="val 50000"/>
              <a:gd name="adj2" fmla="val 356897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46" name="AutoShape 62"/>
          <p:cNvSpPr>
            <a:spLocks noChangeArrowheads="1"/>
          </p:cNvSpPr>
          <p:nvPr/>
        </p:nvSpPr>
        <p:spPr bwMode="auto">
          <a:xfrm>
            <a:off x="4511675" y="2227263"/>
            <a:ext cx="292100" cy="68262"/>
          </a:xfrm>
          <a:prstGeom prst="rightArrow">
            <a:avLst>
              <a:gd name="adj1" fmla="val 50000"/>
              <a:gd name="adj2" fmla="val 10697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47" name="AutoShape 63"/>
          <p:cNvSpPr>
            <a:spLocks noChangeArrowheads="1"/>
          </p:cNvSpPr>
          <p:nvPr/>
        </p:nvSpPr>
        <p:spPr bwMode="auto">
          <a:xfrm>
            <a:off x="4872038" y="2227263"/>
            <a:ext cx="292100" cy="68262"/>
          </a:xfrm>
          <a:prstGeom prst="rightArrow">
            <a:avLst>
              <a:gd name="adj1" fmla="val 50000"/>
              <a:gd name="adj2" fmla="val 10697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48" name="AutoShape 64"/>
          <p:cNvSpPr>
            <a:spLocks noChangeArrowheads="1"/>
          </p:cNvSpPr>
          <p:nvPr/>
        </p:nvSpPr>
        <p:spPr bwMode="auto">
          <a:xfrm>
            <a:off x="5232400" y="2227263"/>
            <a:ext cx="292100" cy="68262"/>
          </a:xfrm>
          <a:prstGeom prst="rightArrow">
            <a:avLst>
              <a:gd name="adj1" fmla="val 50000"/>
              <a:gd name="adj2" fmla="val 10697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49" name="AutoShape 65"/>
          <p:cNvSpPr>
            <a:spLocks noChangeArrowheads="1"/>
          </p:cNvSpPr>
          <p:nvPr/>
        </p:nvSpPr>
        <p:spPr bwMode="auto">
          <a:xfrm>
            <a:off x="5594350" y="2227263"/>
            <a:ext cx="292100" cy="68262"/>
          </a:xfrm>
          <a:prstGeom prst="rightArrow">
            <a:avLst>
              <a:gd name="adj1" fmla="val 50000"/>
              <a:gd name="adj2" fmla="val 10697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51" name="AutoShape 67"/>
          <p:cNvSpPr>
            <a:spLocks noChangeArrowheads="1"/>
          </p:cNvSpPr>
          <p:nvPr/>
        </p:nvSpPr>
        <p:spPr bwMode="auto">
          <a:xfrm>
            <a:off x="209550" y="2943225"/>
            <a:ext cx="4111625" cy="711200"/>
          </a:xfrm>
          <a:prstGeom prst="roundRect">
            <a:avLst>
              <a:gd name="adj" fmla="val 16667"/>
            </a:avLst>
          </a:prstGeom>
          <a:solidFill>
            <a:srgbClr val="C3EBFF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/>
              <a:t>Запишите на математическом языке:</a:t>
            </a:r>
          </a:p>
        </p:txBody>
      </p:sp>
      <p:sp>
        <p:nvSpPr>
          <p:cNvPr id="16452" name="AutoShape 68"/>
          <p:cNvSpPr>
            <a:spLocks noChangeArrowheads="1"/>
          </p:cNvSpPr>
          <p:nvPr/>
        </p:nvSpPr>
        <p:spPr bwMode="auto">
          <a:xfrm>
            <a:off x="209550" y="3795713"/>
            <a:ext cx="4143375" cy="711200"/>
          </a:xfrm>
          <a:prstGeom prst="roundRect">
            <a:avLst>
              <a:gd name="adj" fmla="val 16667"/>
            </a:avLst>
          </a:prstGeom>
          <a:solidFill>
            <a:srgbClr val="C3EBFF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/>
              <a:t>1) </a:t>
            </a:r>
            <a:r>
              <a:rPr lang="ru-RU" sz="1800" b="1"/>
              <a:t>какое расстояние Винни-Пух прошел за 12 мин;</a:t>
            </a:r>
          </a:p>
        </p:txBody>
      </p:sp>
      <p:sp>
        <p:nvSpPr>
          <p:cNvPr id="16453" name="Rectangle 69"/>
          <p:cNvSpPr>
            <a:spLocks noChangeArrowheads="1"/>
          </p:cNvSpPr>
          <p:nvPr/>
        </p:nvSpPr>
        <p:spPr bwMode="auto">
          <a:xfrm>
            <a:off x="4951413" y="3116263"/>
            <a:ext cx="2584450" cy="404812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/>
              <a:t>Проверьте себя:</a:t>
            </a:r>
          </a:p>
        </p:txBody>
      </p:sp>
      <p:sp>
        <p:nvSpPr>
          <p:cNvPr id="16455" name="Rectangle 71"/>
          <p:cNvSpPr>
            <a:spLocks noChangeArrowheads="1"/>
          </p:cNvSpPr>
          <p:nvPr/>
        </p:nvSpPr>
        <p:spPr bwMode="auto">
          <a:xfrm>
            <a:off x="4900613" y="3906838"/>
            <a:ext cx="2681287" cy="404812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50</a:t>
            </a:r>
            <a:r>
              <a:rPr lang="ru-RU" sz="1800" b="1">
                <a:latin typeface="Arial" charset="0"/>
              </a:rPr>
              <a:t> </a:t>
            </a:r>
            <a:r>
              <a:rPr lang="ru-RU" sz="1800" b="1">
                <a:latin typeface="Arial" charset="0"/>
                <a:cs typeface="Arial" charset="0"/>
              </a:rPr>
              <a:t>·</a:t>
            </a:r>
            <a:r>
              <a:rPr lang="ru-RU" sz="1800" b="1">
                <a:latin typeface="Arial" charset="0"/>
              </a:rPr>
              <a:t> </a:t>
            </a:r>
            <a:r>
              <a:rPr lang="en-US" sz="1800" b="1"/>
              <a:t>12 = 600 (</a:t>
            </a:r>
            <a:r>
              <a:rPr lang="ru-RU" sz="1800" b="1"/>
              <a:t>м)</a:t>
            </a:r>
          </a:p>
        </p:txBody>
      </p:sp>
      <p:sp>
        <p:nvSpPr>
          <p:cNvPr id="16456" name="AutoShape 72"/>
          <p:cNvSpPr>
            <a:spLocks noChangeArrowheads="1"/>
          </p:cNvSpPr>
          <p:nvPr/>
        </p:nvSpPr>
        <p:spPr bwMode="auto">
          <a:xfrm>
            <a:off x="196850" y="4576763"/>
            <a:ext cx="4186238" cy="1017587"/>
          </a:xfrm>
          <a:prstGeom prst="roundRect">
            <a:avLst>
              <a:gd name="adj" fmla="val 16667"/>
            </a:avLst>
          </a:prstGeom>
          <a:solidFill>
            <a:srgbClr val="C3EBFF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/>
              <a:t>2) на какое расстояние Пятачок приближался к Винни-Пуху за одну минуту;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28600" y="2446338"/>
            <a:ext cx="7446963" cy="390525"/>
            <a:chOff x="96" y="1398"/>
            <a:chExt cx="4691" cy="246"/>
          </a:xfrm>
        </p:grpSpPr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171" y="1398"/>
              <a:ext cx="4616" cy="246"/>
              <a:chOff x="963" y="1398"/>
              <a:chExt cx="4616" cy="246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 flipV="1">
                <a:off x="963" y="1402"/>
                <a:ext cx="873" cy="47"/>
                <a:chOff x="1544" y="1413"/>
                <a:chExt cx="604" cy="1"/>
              </a:xfrm>
            </p:grpSpPr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1544" y="1414"/>
                  <a:ext cx="300" cy="0"/>
                  <a:chOff x="1544" y="1416"/>
                  <a:chExt cx="300" cy="0"/>
                </a:xfrm>
              </p:grpSpPr>
              <p:sp>
                <p:nvSpPr>
                  <p:cNvPr id="212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544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696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848" y="1413"/>
                  <a:ext cx="300" cy="1"/>
                  <a:chOff x="1544" y="1416"/>
                  <a:chExt cx="300" cy="0"/>
                </a:xfrm>
              </p:grpSpPr>
              <p:sp>
                <p:nvSpPr>
                  <p:cNvPr id="212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544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696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 flipV="1">
                <a:off x="1840" y="1402"/>
                <a:ext cx="873" cy="47"/>
                <a:chOff x="1544" y="1413"/>
                <a:chExt cx="604" cy="1"/>
              </a:xfrm>
            </p:grpSpPr>
            <p:grpSp>
              <p:nvGrpSpPr>
                <p:cNvPr id="9" name="Group 18"/>
                <p:cNvGrpSpPr>
                  <a:grpSpLocks/>
                </p:cNvGrpSpPr>
                <p:nvPr/>
              </p:nvGrpSpPr>
              <p:grpSpPr bwMode="auto">
                <a:xfrm>
                  <a:off x="1544" y="1414"/>
                  <a:ext cx="300" cy="0"/>
                  <a:chOff x="1544" y="1416"/>
                  <a:chExt cx="300" cy="0"/>
                </a:xfrm>
              </p:grpSpPr>
              <p:sp>
                <p:nvSpPr>
                  <p:cNvPr id="211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544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1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696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1848" y="1413"/>
                  <a:ext cx="300" cy="1"/>
                  <a:chOff x="1544" y="1416"/>
                  <a:chExt cx="300" cy="0"/>
                </a:xfrm>
              </p:grpSpPr>
              <p:sp>
                <p:nvSpPr>
                  <p:cNvPr id="211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544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1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96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2709" y="1402"/>
                <a:ext cx="873" cy="47"/>
                <a:chOff x="2474" y="1858"/>
                <a:chExt cx="873" cy="47"/>
              </a:xfrm>
            </p:grpSpPr>
            <p:grpSp>
              <p:nvGrpSpPr>
                <p:cNvPr id="12" name="Group 25"/>
                <p:cNvGrpSpPr>
                  <a:grpSpLocks/>
                </p:cNvGrpSpPr>
                <p:nvPr/>
              </p:nvGrpSpPr>
              <p:grpSpPr bwMode="auto">
                <a:xfrm flipV="1">
                  <a:off x="2474" y="1858"/>
                  <a:ext cx="434" cy="0"/>
                  <a:chOff x="1544" y="1416"/>
                  <a:chExt cx="300" cy="0"/>
                </a:xfrm>
              </p:grpSpPr>
              <p:sp>
                <p:nvSpPr>
                  <p:cNvPr id="211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544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1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696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28"/>
                <p:cNvGrpSpPr>
                  <a:grpSpLocks/>
                </p:cNvGrpSpPr>
                <p:nvPr/>
              </p:nvGrpSpPr>
              <p:grpSpPr bwMode="auto">
                <a:xfrm flipV="1">
                  <a:off x="2913" y="1858"/>
                  <a:ext cx="434" cy="47"/>
                  <a:chOff x="1544" y="1416"/>
                  <a:chExt cx="300" cy="0"/>
                </a:xfrm>
              </p:grpSpPr>
              <p:sp>
                <p:nvSpPr>
                  <p:cNvPr id="210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544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696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3581" y="1398"/>
                <a:ext cx="873" cy="47"/>
                <a:chOff x="3358" y="1854"/>
                <a:chExt cx="873" cy="47"/>
              </a:xfrm>
            </p:grpSpPr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 flipV="1">
                  <a:off x="3358" y="1858"/>
                  <a:ext cx="434" cy="0"/>
                  <a:chOff x="1544" y="1416"/>
                  <a:chExt cx="300" cy="0"/>
                </a:xfrm>
              </p:grpSpPr>
              <p:sp>
                <p:nvSpPr>
                  <p:cNvPr id="210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544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696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35"/>
                <p:cNvGrpSpPr>
                  <a:grpSpLocks/>
                </p:cNvGrpSpPr>
                <p:nvPr/>
              </p:nvGrpSpPr>
              <p:grpSpPr bwMode="auto">
                <a:xfrm flipV="1">
                  <a:off x="3797" y="1854"/>
                  <a:ext cx="434" cy="47"/>
                  <a:chOff x="1544" y="1416"/>
                  <a:chExt cx="300" cy="0"/>
                </a:xfrm>
              </p:grpSpPr>
              <p:sp>
                <p:nvSpPr>
                  <p:cNvPr id="2102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544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96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" name="Group 38"/>
              <p:cNvGrpSpPr>
                <a:grpSpLocks/>
              </p:cNvGrpSpPr>
              <p:nvPr/>
            </p:nvGrpSpPr>
            <p:grpSpPr bwMode="auto">
              <a:xfrm>
                <a:off x="4458" y="1398"/>
                <a:ext cx="873" cy="47"/>
                <a:chOff x="4239" y="1854"/>
                <a:chExt cx="873" cy="47"/>
              </a:xfrm>
            </p:grpSpPr>
            <p:grpSp>
              <p:nvGrpSpPr>
                <p:cNvPr id="18" name="Group 39"/>
                <p:cNvGrpSpPr>
                  <a:grpSpLocks/>
                </p:cNvGrpSpPr>
                <p:nvPr/>
              </p:nvGrpSpPr>
              <p:grpSpPr bwMode="auto">
                <a:xfrm flipV="1">
                  <a:off x="4239" y="1858"/>
                  <a:ext cx="434" cy="0"/>
                  <a:chOff x="1544" y="1416"/>
                  <a:chExt cx="300" cy="0"/>
                </a:xfrm>
              </p:grpSpPr>
              <p:sp>
                <p:nvSpPr>
                  <p:cNvPr id="209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544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9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96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42"/>
                <p:cNvGrpSpPr>
                  <a:grpSpLocks/>
                </p:cNvGrpSpPr>
                <p:nvPr/>
              </p:nvGrpSpPr>
              <p:grpSpPr bwMode="auto">
                <a:xfrm flipV="1">
                  <a:off x="4678" y="1854"/>
                  <a:ext cx="434" cy="47"/>
                  <a:chOff x="1544" y="1416"/>
                  <a:chExt cx="300" cy="0"/>
                </a:xfrm>
              </p:grpSpPr>
              <p:sp>
                <p:nvSpPr>
                  <p:cNvPr id="209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544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9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696" y="1416"/>
                    <a:ext cx="1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sm"/>
                    <a:tailEnd type="diamond" w="med" len="sm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084" name="Text Box 45"/>
              <p:cNvSpPr txBox="1">
                <a:spLocks noChangeArrowheads="1"/>
              </p:cNvSpPr>
              <p:nvPr/>
            </p:nvSpPr>
            <p:spPr bwMode="auto">
              <a:xfrm>
                <a:off x="1267" y="1452"/>
                <a:ext cx="3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latin typeface="Arial Narrow" pitchFamily="34" charset="0"/>
                  </a:rPr>
                  <a:t>100</a:t>
                </a:r>
              </a:p>
            </p:txBody>
          </p:sp>
          <p:sp>
            <p:nvSpPr>
              <p:cNvPr id="2085" name="Text Box 46"/>
              <p:cNvSpPr txBox="1">
                <a:spLocks noChangeArrowheads="1"/>
              </p:cNvSpPr>
              <p:nvPr/>
            </p:nvSpPr>
            <p:spPr bwMode="auto">
              <a:xfrm>
                <a:off x="1711" y="1440"/>
                <a:ext cx="3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latin typeface="Arial Narrow" pitchFamily="34" charset="0"/>
                  </a:rPr>
                  <a:t>200</a:t>
                </a:r>
              </a:p>
            </p:txBody>
          </p:sp>
          <p:sp>
            <p:nvSpPr>
              <p:cNvPr id="2086" name="Text Box 47"/>
              <p:cNvSpPr txBox="1">
                <a:spLocks noChangeArrowheads="1"/>
              </p:cNvSpPr>
              <p:nvPr/>
            </p:nvSpPr>
            <p:spPr bwMode="auto">
              <a:xfrm>
                <a:off x="2155" y="1440"/>
                <a:ext cx="3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latin typeface="Arial Narrow" pitchFamily="34" charset="0"/>
                  </a:rPr>
                  <a:t>300</a:t>
                </a:r>
              </a:p>
            </p:txBody>
          </p:sp>
          <p:sp>
            <p:nvSpPr>
              <p:cNvPr id="2087" name="Text Box 48"/>
              <p:cNvSpPr txBox="1">
                <a:spLocks noChangeArrowheads="1"/>
              </p:cNvSpPr>
              <p:nvPr/>
            </p:nvSpPr>
            <p:spPr bwMode="auto">
              <a:xfrm>
                <a:off x="2575" y="1440"/>
                <a:ext cx="3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latin typeface="Arial Narrow" pitchFamily="34" charset="0"/>
                  </a:rPr>
                  <a:t>400</a:t>
                </a:r>
              </a:p>
            </p:txBody>
          </p:sp>
          <p:sp>
            <p:nvSpPr>
              <p:cNvPr id="2088" name="Text Box 49"/>
              <p:cNvSpPr txBox="1">
                <a:spLocks noChangeArrowheads="1"/>
              </p:cNvSpPr>
              <p:nvPr/>
            </p:nvSpPr>
            <p:spPr bwMode="auto">
              <a:xfrm>
                <a:off x="3023" y="1440"/>
                <a:ext cx="3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latin typeface="Arial Narrow" pitchFamily="34" charset="0"/>
                  </a:rPr>
                  <a:t>500</a:t>
                </a:r>
              </a:p>
            </p:txBody>
          </p:sp>
          <p:sp>
            <p:nvSpPr>
              <p:cNvPr id="2089" name="Text Box 50"/>
              <p:cNvSpPr txBox="1">
                <a:spLocks noChangeArrowheads="1"/>
              </p:cNvSpPr>
              <p:nvPr/>
            </p:nvSpPr>
            <p:spPr bwMode="auto">
              <a:xfrm>
                <a:off x="3459" y="1440"/>
                <a:ext cx="3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latin typeface="Arial Narrow" pitchFamily="34" charset="0"/>
                  </a:rPr>
                  <a:t>600</a:t>
                </a:r>
              </a:p>
            </p:txBody>
          </p:sp>
          <p:sp>
            <p:nvSpPr>
              <p:cNvPr id="2090" name="Text Box 51"/>
              <p:cNvSpPr txBox="1">
                <a:spLocks noChangeArrowheads="1"/>
              </p:cNvSpPr>
              <p:nvPr/>
            </p:nvSpPr>
            <p:spPr bwMode="auto">
              <a:xfrm>
                <a:off x="3891" y="1440"/>
                <a:ext cx="3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latin typeface="Arial Narrow" pitchFamily="34" charset="0"/>
                  </a:rPr>
                  <a:t>700</a:t>
                </a:r>
              </a:p>
            </p:txBody>
          </p:sp>
          <p:sp>
            <p:nvSpPr>
              <p:cNvPr id="2091" name="Text Box 52"/>
              <p:cNvSpPr txBox="1">
                <a:spLocks noChangeArrowheads="1"/>
              </p:cNvSpPr>
              <p:nvPr/>
            </p:nvSpPr>
            <p:spPr bwMode="auto">
              <a:xfrm>
                <a:off x="4323" y="1440"/>
                <a:ext cx="3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latin typeface="Arial Narrow" pitchFamily="34" charset="0"/>
                  </a:rPr>
                  <a:t>800</a:t>
                </a:r>
              </a:p>
            </p:txBody>
          </p:sp>
          <p:sp>
            <p:nvSpPr>
              <p:cNvPr id="2092" name="Text Box 53"/>
              <p:cNvSpPr txBox="1">
                <a:spLocks noChangeArrowheads="1"/>
              </p:cNvSpPr>
              <p:nvPr/>
            </p:nvSpPr>
            <p:spPr bwMode="auto">
              <a:xfrm>
                <a:off x="5183" y="1428"/>
                <a:ext cx="3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latin typeface="Arial Narrow" pitchFamily="34" charset="0"/>
                  </a:rPr>
                  <a:t>1000</a:t>
                </a:r>
              </a:p>
            </p:txBody>
          </p:sp>
          <p:sp>
            <p:nvSpPr>
              <p:cNvPr id="2093" name="Text Box 54"/>
              <p:cNvSpPr txBox="1">
                <a:spLocks noChangeArrowheads="1"/>
              </p:cNvSpPr>
              <p:nvPr/>
            </p:nvSpPr>
            <p:spPr bwMode="auto">
              <a:xfrm>
                <a:off x="4763" y="1440"/>
                <a:ext cx="3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latin typeface="Arial Narrow" pitchFamily="34" charset="0"/>
                  </a:rPr>
                  <a:t>900</a:t>
                </a:r>
              </a:p>
            </p:txBody>
          </p:sp>
        </p:grpSp>
        <p:sp>
          <p:nvSpPr>
            <p:cNvPr id="2078" name="Rectangle 74"/>
            <p:cNvSpPr>
              <a:spLocks noChangeArrowheads="1"/>
            </p:cNvSpPr>
            <p:nvPr/>
          </p:nvSpPr>
          <p:spPr bwMode="auto">
            <a:xfrm>
              <a:off x="96" y="1440"/>
              <a:ext cx="1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latin typeface="Arial Narrow" pitchFamily="34" charset="0"/>
                </a:rPr>
                <a:t>0</a:t>
              </a:r>
            </a:p>
          </p:txBody>
        </p:sp>
      </p:grpSp>
      <p:sp>
        <p:nvSpPr>
          <p:cNvPr id="16463" name="Rectangle 79"/>
          <p:cNvSpPr>
            <a:spLocks noChangeArrowheads="1"/>
          </p:cNvSpPr>
          <p:nvPr/>
        </p:nvSpPr>
        <p:spPr bwMode="auto">
          <a:xfrm>
            <a:off x="4887913" y="4983163"/>
            <a:ext cx="2693987" cy="404812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200 – 50</a:t>
            </a:r>
            <a:r>
              <a:rPr lang="en-US" sz="1800" b="1"/>
              <a:t> = </a:t>
            </a:r>
            <a:r>
              <a:rPr lang="ru-RU" sz="1800" b="1"/>
              <a:t>150</a:t>
            </a:r>
            <a:r>
              <a:rPr lang="en-US" sz="1800" b="1"/>
              <a:t> (</a:t>
            </a:r>
            <a:r>
              <a:rPr lang="ru-RU" sz="1800" b="1"/>
              <a:t>м)</a:t>
            </a:r>
          </a:p>
        </p:txBody>
      </p:sp>
      <p:sp>
        <p:nvSpPr>
          <p:cNvPr id="16464" name="AutoShape 80"/>
          <p:cNvSpPr>
            <a:spLocks noChangeArrowheads="1"/>
          </p:cNvSpPr>
          <p:nvPr/>
        </p:nvSpPr>
        <p:spPr bwMode="auto">
          <a:xfrm>
            <a:off x="215900" y="5643563"/>
            <a:ext cx="4203700" cy="1017587"/>
          </a:xfrm>
          <a:prstGeom prst="roundRect">
            <a:avLst>
              <a:gd name="adj" fmla="val 16667"/>
            </a:avLst>
          </a:prstGeom>
          <a:solidFill>
            <a:srgbClr val="C3EBFF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 dirty="0"/>
              <a:t>3) сколько времени понадобилось Пятачку, чтобы догнать </a:t>
            </a:r>
            <a:r>
              <a:rPr lang="ru-RU" sz="1800" b="1" dirty="0" err="1"/>
              <a:t>Винни-Пуха</a:t>
            </a:r>
            <a:r>
              <a:rPr lang="ru-RU" sz="1800" b="1" dirty="0"/>
              <a:t>.</a:t>
            </a:r>
          </a:p>
        </p:txBody>
      </p:sp>
      <p:sp>
        <p:nvSpPr>
          <p:cNvPr id="16466" name="Rectangle 82"/>
          <p:cNvSpPr>
            <a:spLocks noChangeArrowheads="1"/>
          </p:cNvSpPr>
          <p:nvPr/>
        </p:nvSpPr>
        <p:spPr bwMode="auto">
          <a:xfrm>
            <a:off x="4837113" y="5961063"/>
            <a:ext cx="2733675" cy="404812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600 : 150 = 4</a:t>
            </a:r>
            <a:r>
              <a:rPr lang="en-US" sz="1800" b="1"/>
              <a:t> (</a:t>
            </a:r>
            <a:r>
              <a:rPr lang="ru-RU" sz="1800" b="1"/>
              <a:t>мин)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63500" y="1611313"/>
            <a:ext cx="5207000" cy="817562"/>
            <a:chOff x="40" y="1015"/>
            <a:chExt cx="3280" cy="515"/>
          </a:xfrm>
        </p:grpSpPr>
        <p:grpSp>
          <p:nvGrpSpPr>
            <p:cNvPr id="21" name="Group 78"/>
            <p:cNvGrpSpPr>
              <a:grpSpLocks/>
            </p:cNvGrpSpPr>
            <p:nvPr/>
          </p:nvGrpSpPr>
          <p:grpSpPr bwMode="auto">
            <a:xfrm>
              <a:off x="40" y="1015"/>
              <a:ext cx="3280" cy="327"/>
              <a:chOff x="0" y="632"/>
              <a:chExt cx="3280" cy="327"/>
            </a:xfrm>
          </p:grpSpPr>
          <p:sp>
            <p:nvSpPr>
              <p:cNvPr id="3" name="Text Box 76"/>
              <p:cNvSpPr txBox="1">
                <a:spLocks noChangeArrowheads="1"/>
              </p:cNvSpPr>
              <p:nvPr/>
            </p:nvSpPr>
            <p:spPr bwMode="auto">
              <a:xfrm>
                <a:off x="0" y="632"/>
                <a:ext cx="2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 i="1">
                    <a:solidFill>
                      <a:srgbClr val="FF66CC"/>
                    </a:solidFill>
                    <a:latin typeface="Georgia" pitchFamily="18" charset="0"/>
                  </a:rPr>
                  <a:t>П</a:t>
                </a:r>
              </a:p>
            </p:txBody>
          </p:sp>
          <p:sp>
            <p:nvSpPr>
              <p:cNvPr id="2076" name="Text Box 77"/>
              <p:cNvSpPr txBox="1">
                <a:spLocks noChangeArrowheads="1"/>
              </p:cNvSpPr>
              <p:nvPr/>
            </p:nvSpPr>
            <p:spPr bwMode="auto">
              <a:xfrm>
                <a:off x="2600" y="632"/>
                <a:ext cx="68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 i="1">
                    <a:solidFill>
                      <a:srgbClr val="0000FF"/>
                    </a:solidFill>
                    <a:latin typeface="Georgia" pitchFamily="18" charset="0"/>
                  </a:rPr>
                  <a:t>В-П</a:t>
                </a:r>
              </a:p>
            </p:txBody>
          </p:sp>
        </p:grpSp>
        <p:sp>
          <p:nvSpPr>
            <p:cNvPr id="2074" name="Line 86"/>
            <p:cNvSpPr>
              <a:spLocks noChangeShapeType="1"/>
            </p:cNvSpPr>
            <p:nvPr/>
          </p:nvSpPr>
          <p:spPr bwMode="auto">
            <a:xfrm>
              <a:off x="218" y="1363"/>
              <a:ext cx="0" cy="164"/>
            </a:xfrm>
            <a:prstGeom prst="line">
              <a:avLst/>
            </a:prstGeom>
            <a:ln>
              <a:solidFill>
                <a:srgbClr val="FF66CC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5" name="Line 87"/>
            <p:cNvSpPr>
              <a:spLocks noChangeShapeType="1"/>
            </p:cNvSpPr>
            <p:nvPr/>
          </p:nvSpPr>
          <p:spPr bwMode="auto">
            <a:xfrm>
              <a:off x="2836" y="1366"/>
              <a:ext cx="0" cy="16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ru-RU" sz="2400" b="1" dirty="0" smtClean="0"/>
              <a:t>Пятачок заметил, что забыл отдать шарик </a:t>
            </a:r>
            <a:r>
              <a:rPr lang="ru-RU" sz="2400" b="1" dirty="0" err="1" smtClean="0"/>
              <a:t>Винни-Пуху</a:t>
            </a:r>
            <a:r>
              <a:rPr lang="ru-RU" sz="2400" b="1" dirty="0" smtClean="0"/>
              <a:t> через 12 минут после его ухода и сразу побежал за ним вдогонку. Пятачок бежал быстро – со скоростью 200 м/мин, </a:t>
            </a:r>
            <a:r>
              <a:rPr lang="ru-RU" sz="2400" b="1" dirty="0" err="1" smtClean="0"/>
              <a:t>Винни-Пух</a:t>
            </a:r>
            <a:r>
              <a:rPr lang="ru-RU" sz="2400" b="1" dirty="0" smtClean="0"/>
              <a:t> шел со скоростью  50 м/мин. Сколько времени понадобилось Пятачку, чтобы догнать </a:t>
            </a:r>
            <a:r>
              <a:rPr lang="ru-RU" sz="2400" b="1" dirty="0" err="1" smtClean="0"/>
              <a:t>Винни-Пуха</a:t>
            </a:r>
            <a:r>
              <a:rPr lang="ru-RU" sz="2400" b="1" dirty="0" smtClean="0"/>
              <a:t>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69" grpId="0" animBg="1"/>
      <p:bldP spid="16442" grpId="0" animBg="1"/>
      <p:bldP spid="16443" grpId="0" animBg="1"/>
      <p:bldP spid="16444" grpId="0" animBg="1"/>
      <p:bldP spid="16445" grpId="0" animBg="1"/>
      <p:bldP spid="16446" grpId="0" animBg="1"/>
      <p:bldP spid="16447" grpId="0" animBg="1"/>
      <p:bldP spid="16448" grpId="0" animBg="1"/>
      <p:bldP spid="16449" grpId="0" animBg="1"/>
      <p:bldP spid="16451" grpId="0" animBg="1" autoUpdateAnimBg="0"/>
      <p:bldP spid="16452" grpId="0" animBg="1" autoUpdateAnimBg="0"/>
      <p:bldP spid="16453" grpId="0" animBg="1" autoUpdateAnimBg="0"/>
      <p:bldP spid="16455" grpId="0" animBg="1" autoUpdateAnimBg="0"/>
      <p:bldP spid="16456" grpId="0" animBg="1" autoUpdateAnimBg="0"/>
      <p:bldP spid="16463" grpId="0" animBg="1" autoUpdateAnimBg="0"/>
      <p:bldP spid="16464" grpId="0" animBg="1" autoUpdateAnimBg="0"/>
      <p:bldP spid="16466" grpId="0" animBg="1" autoUpdateAnimBg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811</Words>
  <Application>Microsoft Office PowerPoint</Application>
  <PresentationFormat>Экран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Оформление по умолчанию</vt:lpstr>
      <vt:lpstr>Яркая</vt:lpstr>
      <vt:lpstr>Учебная мотивация как средство социализации учащихся</vt:lpstr>
      <vt:lpstr>Слайд 2</vt:lpstr>
      <vt:lpstr>Слайд 3</vt:lpstr>
      <vt:lpstr>Слайд 4</vt:lpstr>
      <vt:lpstr>ГИПЕРБОЛА</vt:lpstr>
      <vt:lpstr>Аналогия: луна и шар  </vt:lpstr>
      <vt:lpstr>ПРИКЛАДНЫЕ ЗАДАЧИ</vt:lpstr>
      <vt:lpstr>Петя с родителями собирается на отдых к морю на 28 дней. При этом он узнал из Интернета, что четверть из этих дней ожидаются дождливыми. Сколько будет  дождливых дней и стоит ли переносить из-за этого отпуск? </vt:lpstr>
      <vt:lpstr>Слайд 9</vt:lpstr>
      <vt:lpstr>«Легковой автомобиль движется по дороге со скоростью 40 км/час. Тормозной путь легкового автомобиля при этой скорости, составляет 14,7 м. Какую длину составит остановочный путь, если реакция водителя составляет всего лишь1сек?» Ответ: 25,7 метров.</vt:lpstr>
      <vt:lpstr>На большой перемене на втором этаже кричат учащиеся.  К концу перемены шум достиг 80 децибел. Сколько децибел не хватает им, чтобы перекричать взлетающий самолёт, производящий шум в 120 децибел? Ответ: 40 децибел.</vt:lpstr>
      <vt:lpstr>Задачи с региональным компонентом</vt:lpstr>
      <vt:lpstr>Формы обучения</vt:lpstr>
      <vt:lpstr>Слайд 14</vt:lpstr>
      <vt:lpstr>Задача по профориентации</vt:lpstr>
      <vt:lpstr>Коучинговый подход</vt:lpstr>
      <vt:lpstr>Работа с информацией</vt:lpstr>
      <vt:lpstr>Слайд 18</vt:lpstr>
      <vt:lpstr>Элементы истории в математике 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мотивация как средство социализации учащихся</dc:title>
  <dc:creator>DELL1</dc:creator>
  <cp:lastModifiedBy>DELL1</cp:lastModifiedBy>
  <cp:revision>43</cp:revision>
  <dcterms:created xsi:type="dcterms:W3CDTF">2014-12-18T12:55:28Z</dcterms:created>
  <dcterms:modified xsi:type="dcterms:W3CDTF">2014-12-19T08:46:44Z</dcterms:modified>
</cp:coreProperties>
</file>