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67" r:id="rId12"/>
    <p:sldId id="266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70784" cy="1143000"/>
          </a:xfrm>
        </p:spPr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</a:rPr>
              <a:t>Один дома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Предыстория: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У каждого из нас была такая ситуация, в которой нужно было оказать кому-нибудь первую помощь. Такие ситуации произошли и со мной, когда меня на долгое время оставили присматривать за братом, вечно искавшим приключения.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123\Pictures\iLN13CGK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038600" cy="3713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82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3297" y="3212976"/>
            <a:ext cx="4464496" cy="93342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7. Инородное тело в дыхательных путях</a:t>
            </a:r>
            <a:br>
              <a:rPr lang="ru-RU" dirty="0" smtClean="0"/>
            </a:br>
            <a:r>
              <a:rPr lang="ru-RU" sz="2000" dirty="0" smtClean="0"/>
              <a:t>За ужином я заметила что мой брат очень странно начал кашлять. Он всегда торопится и разговаривает во время еды. Такие действия приводят к тому, что в дыхательных путях может застрять инородное тело, что приводит к удушению. Будьте осторожнее во время приема пищи.</a:t>
            </a:r>
            <a:br>
              <a:rPr lang="ru-RU" sz="2000" dirty="0" smtClean="0"/>
            </a:br>
            <a:r>
              <a:rPr lang="ru-RU" sz="2000" b="1" dirty="0" smtClean="0"/>
              <a:t>Признаки удушения:</a:t>
            </a:r>
            <a:br>
              <a:rPr lang="ru-RU" sz="2000" b="1" dirty="0" smtClean="0"/>
            </a:br>
            <a:r>
              <a:rPr lang="ru-RU" sz="2000" dirty="0" smtClean="0"/>
              <a:t>1.  Посинение или покраснение лица.</a:t>
            </a:r>
            <a:br>
              <a:rPr lang="ru-RU" sz="2000" dirty="0" smtClean="0"/>
            </a:br>
            <a:r>
              <a:rPr lang="ru-RU" sz="2000" dirty="0" smtClean="0"/>
              <a:t>2.  Сильный хриплый кашель.</a:t>
            </a:r>
            <a:br>
              <a:rPr lang="ru-RU" sz="2000" dirty="0" smtClean="0"/>
            </a:br>
            <a:r>
              <a:rPr lang="ru-RU" sz="2000" dirty="0" smtClean="0"/>
              <a:t>3.  Потеря сознания.</a:t>
            </a:r>
            <a:br>
              <a:rPr lang="ru-RU" sz="2000" dirty="0" smtClean="0"/>
            </a:br>
            <a:r>
              <a:rPr lang="ru-RU" sz="2000" b="1" dirty="0"/>
              <a:t>Важно!</a:t>
            </a:r>
            <a:r>
              <a:rPr lang="ru-RU" sz="2000" dirty="0"/>
              <a:t> Если человек способен сам </a:t>
            </a:r>
            <a:r>
              <a:rPr lang="ru-RU" sz="2000" dirty="0" smtClean="0"/>
              <a:t>откашлять </a:t>
            </a:r>
            <a:r>
              <a:rPr lang="ru-RU" sz="2000" dirty="0"/>
              <a:t>инородный </a:t>
            </a:r>
            <a:r>
              <a:rPr lang="ru-RU" sz="2000" dirty="0" smtClean="0"/>
              <a:t>предмет, </a:t>
            </a:r>
            <a:r>
              <a:rPr lang="ru-RU" sz="2000" dirty="0"/>
              <a:t>не надо его </a:t>
            </a:r>
            <a:r>
              <a:rPr lang="ru-RU" sz="2000" dirty="0" smtClean="0"/>
              <a:t>трогать. </a:t>
            </a:r>
            <a:r>
              <a:rPr lang="ru-RU" sz="2000" dirty="0"/>
              <a:t>Т</a:t>
            </a:r>
            <a:r>
              <a:rPr lang="ru-RU" sz="2000" dirty="0" smtClean="0"/>
              <a:t>олько </a:t>
            </a:r>
            <a:r>
              <a:rPr lang="ru-RU" sz="2000" dirty="0"/>
              <a:t>в случае посинения и хриплом кашле </a:t>
            </a:r>
            <a:r>
              <a:rPr lang="ru-RU" sz="2000" dirty="0" smtClean="0"/>
              <a:t>стоит </a:t>
            </a:r>
            <a:r>
              <a:rPr lang="ru-RU" sz="2000" dirty="0"/>
              <a:t>предпринимать меры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Немедленно вызвать скорую!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8150" y="1196752"/>
            <a:ext cx="4447331" cy="3387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Первые меры при удушенье инородным телом в дыхательных путях.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1) Если это младенец стоит перевернуть его на живот, чуть наклонив вниз, и интенсивными движениями от лопаток в направлении к шеи проделывать надавливание двумя пальцами.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2) Если это взрослый человек нужно очистить какой-либо тряпкой (марлей и т.п.) полость рта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3) Положить пострадавшего на свое колено так, чтобы его голова была наклонена вниз, и ударами руки продвигаться от лопаток к шее.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2) Либо, стоя со спины, обхватить пострадавшего, и, соединив руки в кулак, резко надавить на диафрагму (место ниже ребер).</a:t>
            </a:r>
          </a:p>
        </p:txBody>
      </p:sp>
      <p:pic>
        <p:nvPicPr>
          <p:cNvPr id="2050" name="Picture 2" descr="https://sun9-9.userapi.com/c206620/v206620977/b5a72/rhAkWzpBBX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028"/>
          <a:stretch/>
        </p:blipFill>
        <p:spPr bwMode="auto">
          <a:xfrm>
            <a:off x="5705288" y="5373216"/>
            <a:ext cx="2827151" cy="1202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14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smtClean="0"/>
              <a:t> 8. Перелом кисти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54316"/>
            <a:ext cx="3672408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Был хороший солнечный день. Мы с братом вышли на детскую площадку. В то время, пока он игрался, поднимаясь по канату на большую высоту, я отвлеклась на телефон. Через несколько секунд я услышала крик. Оказалось, что этой мой брат кричит и плачет. Спросив его и осмотрев, я заметила признаки перелома кисти.</a:t>
            </a:r>
          </a:p>
          <a:p>
            <a:endParaRPr lang="ru-RU" dirty="0" smtClean="0"/>
          </a:p>
          <a:p>
            <a:r>
              <a:rPr lang="ru-RU" b="1" dirty="0" smtClean="0"/>
              <a:t>Признаки перелома кисти: </a:t>
            </a:r>
          </a:p>
          <a:p>
            <a:pPr marL="0" indent="0">
              <a:buNone/>
            </a:pPr>
            <a:r>
              <a:rPr lang="ru-RU" dirty="0" smtClean="0"/>
              <a:t>1.  Резкие боли при попытке движения.</a:t>
            </a:r>
          </a:p>
          <a:p>
            <a:pPr marL="0" indent="0">
              <a:buNone/>
            </a:pPr>
            <a:r>
              <a:rPr lang="ru-RU" dirty="0" smtClean="0"/>
              <a:t>2.  Неестественное положение руки.</a:t>
            </a:r>
          </a:p>
          <a:p>
            <a:pPr marL="0" indent="0">
              <a:buNone/>
            </a:pPr>
            <a:r>
              <a:rPr lang="ru-RU" dirty="0" smtClean="0"/>
              <a:t>3.  Небольшой отек руки.</a:t>
            </a:r>
          </a:p>
          <a:p>
            <a:endParaRPr lang="ru-RU" dirty="0"/>
          </a:p>
        </p:txBody>
      </p:sp>
      <p:pic>
        <p:nvPicPr>
          <p:cNvPr id="4098" name="Picture 2" descr="E:\проектМарьям\usaZpFVq3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162300" cy="2552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4386" y="4077072"/>
            <a:ext cx="4320480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</a:rPr>
              <a:t>(В первую очередь необходимо вызвать скорую помощь!)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Первые меры при переломе руки: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1) Зафиксировать руку в неподвижном положении: наложить шину.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2) По возможности дать обезболивающие.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3) При </a:t>
            </a:r>
            <a:r>
              <a:rPr lang="ru-RU" dirty="0">
                <a:solidFill>
                  <a:schemeClr val="tx1"/>
                </a:solidFill>
              </a:rPr>
              <a:t>наличии кровотечения наложить жгут выше раны.</a:t>
            </a:r>
          </a:p>
          <a:p>
            <a:pPr marL="342900" indent="-342900">
              <a:buAutoNum type="arabicParenR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smtClean="0"/>
              <a:t> 9. Перелом ноги</a:t>
            </a:r>
            <a:endParaRPr lang="ru-RU" sz="40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3600400" cy="47525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Езда на велосипеде - дело опасное. Вот и мой братик, ехавший с большой скоростью, врезался в небольшую яму на дороге, упал и </a:t>
            </a:r>
            <a:r>
              <a:rPr lang="ru-RU" sz="1900" dirty="0" smtClean="0">
                <a:solidFill>
                  <a:schemeClr val="tx1"/>
                </a:solidFill>
              </a:rPr>
              <a:t>повредил</a:t>
            </a:r>
            <a:r>
              <a:rPr lang="ru-RU" sz="1800" dirty="0" smtClean="0">
                <a:solidFill>
                  <a:schemeClr val="tx1"/>
                </a:solidFill>
              </a:rPr>
              <a:t> ногу. Однако, это был не просто ушиб, а перелом. Это я узнала, заметив признаки перелома ноги.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Признаки перелома ноги: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1.  Сильная боль на месте повреждения.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2.  Отёк в месте травмы.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3.  Нарушение подвижности нарушенной кости.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4.  Особенный хруст при надавливании травмированной области.</a:t>
            </a:r>
          </a:p>
          <a:p>
            <a:pPr marL="342900" indent="-342900" algn="l">
              <a:buAutoNum type="arabicPeriod"/>
            </a:pP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E:\проектМарьям\NIlLIQ1avNQ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052736"/>
            <a:ext cx="3687762" cy="2563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3933056"/>
            <a:ext cx="3600400" cy="2924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>
                <a:solidFill>
                  <a:schemeClr val="tx1"/>
                </a:solidFill>
              </a:rPr>
              <a:t>(В первую очередь необходимо вызвать скорую помощь</a:t>
            </a:r>
            <a:r>
              <a:rPr lang="ru-RU" i="1" dirty="0" smtClean="0">
                <a:solidFill>
                  <a:schemeClr val="tx1"/>
                </a:solidFill>
              </a:rPr>
              <a:t>!)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Первые меры при переломе ноги: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1) Зафиксировать в неподвижном положении ногу, наложив шину из подручных средств.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2) Дать обезболивающие.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3) При наличии кровотечения наложить жгут выше раны.</a:t>
            </a:r>
          </a:p>
          <a:p>
            <a:pPr marL="342900" indent="-342900" algn="ctr">
              <a:buAutoNum type="arabicParenR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arenR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ctr">
              <a:buAutoNum type="arabicParenR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13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029539" cy="1143000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Заключение.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346672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Выполнив все поставленные перед собой задачи проекта и достигнув цель – создание книжки помощницы, я могу с уверенностью сказать, что такая книга всегда будет полезна и даже необходима в чрезвычайных ситуациях. Пусть она всегда будет под рукой в нужное время и в нужном месте. Я оцениваю свою проделанную работу и труд, как искреннее желание помочь людям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sz="1000" dirty="0" smtClean="0"/>
              <a:t>Автор проекта:                        </a:t>
            </a:r>
            <a:r>
              <a:rPr lang="ru-RU" sz="1000" dirty="0" err="1" smtClean="0"/>
              <a:t>Вараева</a:t>
            </a:r>
            <a:r>
              <a:rPr lang="ru-RU" sz="1000" dirty="0" smtClean="0"/>
              <a:t> Марьям </a:t>
            </a:r>
            <a:r>
              <a:rPr lang="ru-RU" sz="1000" dirty="0" err="1" smtClean="0"/>
              <a:t>Хизаровна</a:t>
            </a:r>
            <a:r>
              <a:rPr lang="ru-RU" sz="1000" dirty="0" smtClean="0"/>
              <a:t>; </a:t>
            </a:r>
          </a:p>
          <a:p>
            <a:pPr marL="0" indent="0">
              <a:buNone/>
            </a:pPr>
            <a:r>
              <a:rPr lang="ru-RU" sz="1000" dirty="0" smtClean="0"/>
              <a:t>Художник оформитель:        Квашнина Татьяна Сергеевна;</a:t>
            </a:r>
          </a:p>
          <a:p>
            <a:pPr marL="0" indent="0">
              <a:buNone/>
            </a:pPr>
            <a:r>
              <a:rPr lang="ru-RU" sz="1000" dirty="0" smtClean="0"/>
              <a:t>Научный руководитель:         Алиева </a:t>
            </a:r>
            <a:r>
              <a:rPr lang="ru-RU" sz="1000" dirty="0" err="1" smtClean="0"/>
              <a:t>Хушрумо</a:t>
            </a:r>
            <a:r>
              <a:rPr lang="ru-RU" sz="1000" dirty="0" smtClean="0"/>
              <a:t> </a:t>
            </a:r>
            <a:r>
              <a:rPr lang="ru-RU" sz="1000" dirty="0" err="1" smtClean="0"/>
              <a:t>Бовобековна</a:t>
            </a:r>
            <a:endParaRPr lang="ru-RU" sz="1000" dirty="0"/>
          </a:p>
        </p:txBody>
      </p:sp>
      <p:pic>
        <p:nvPicPr>
          <p:cNvPr id="1026" name="Picture 2" descr="https://sun9-16.userapi.com/c206716/v206716175/b92b9/JgVqZcHlJ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6.userapi.com/c858524/v858524175/1313bf/vaxczS04lm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501009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25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3886200" cy="5688632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Проблемная ситуация: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После всех случившихся ситуаций, приключившихся с моим братом, я поняла, что не одна, кому нужна легкодоступная информация о первой помощи. У многих случаются подобные происшествия, и часто люди теряются, не понимая, что им делать, а пока находят информацию с разных источников, проходит много времени, за которое нужно спасать пострадавшего. Я решила, что нужно создать такой сборник информации о первой медициной помощи, который бы быстро помог найти все нужные рекомендации в срочном  порядке. Он небольшой, его всегда можно носить с собой, вся информация представлена в простой и понятной форме, так что даже ребенок сможет разобраться и помочь другому человеку. Я установила себе цель и задачи.</a:t>
            </a:r>
            <a:endParaRPr lang="ru-RU" sz="1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4008" y="1653450"/>
            <a:ext cx="4283968" cy="482453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Цель проекта: </a:t>
            </a:r>
            <a:r>
              <a:rPr lang="ru-RU" sz="1800" dirty="0" smtClean="0">
                <a:solidFill>
                  <a:schemeClr val="tx1"/>
                </a:solidFill>
              </a:rPr>
              <a:t>создать полезную книжку-помощницу при ситуациях, когда необходима первая медицинская помощь.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tx1"/>
                </a:solidFill>
              </a:rPr>
              <a:t>Задачи: </a:t>
            </a:r>
          </a:p>
          <a:p>
            <a:pPr marL="342900" indent="-342900" algn="l"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роанализировать все случившиеся ситуации.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Найти всю нужную информацию с различных источников. (книги, Интернет-ресурсы).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Компактно, просто и понятно собрать и изложить собранную информацию  в одно целое.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Придумать дизайн книги и формат.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Распечатать и сшить книгу.</a:t>
            </a:r>
          </a:p>
          <a:p>
            <a:pPr marL="342900" indent="-342900" algn="l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Представить книгу в электронном варианте. </a:t>
            </a:r>
          </a:p>
          <a:p>
            <a:pPr algn="l"/>
            <a:endParaRPr lang="ru-RU" sz="19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2946" y="260648"/>
            <a:ext cx="381642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 Цель и задачи проекта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0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176464" cy="114300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Содержание книги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07504" y="1340768"/>
            <a:ext cx="4392488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Bookman Old Style" panose="02050604050505020204" pitchFamily="18" charset="0"/>
              </a:rPr>
              <a:t>1. Кровотечение из носа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2. Ссадины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Bookman Old Style" panose="02050604050505020204" pitchFamily="18" charset="0"/>
              </a:rPr>
              <a:t>3. Ожог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4. Обморожение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5. Резаная рана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Bookman Old Style" panose="02050604050505020204" pitchFamily="18" charset="0"/>
              </a:rPr>
              <a:t>6. Пищевое отравление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000" dirty="0" smtClean="0">
                <a:latin typeface="Bookman Old Style" panose="02050604050505020204" pitchFamily="18" charset="0"/>
              </a:rPr>
              <a:t>7. Инородное тело в дыхательных путях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000" dirty="0">
                <a:latin typeface="Bookman Old Style" panose="02050604050505020204" pitchFamily="18" charset="0"/>
              </a:rPr>
              <a:t>8</a:t>
            </a:r>
            <a:r>
              <a:rPr lang="ru-RU" sz="3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. Перелом кисти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000" dirty="0">
                <a:latin typeface="Bookman Old Style" panose="02050604050505020204" pitchFamily="18" charset="0"/>
              </a:rPr>
              <a:t>9</a:t>
            </a:r>
            <a:r>
              <a:rPr lang="ru-RU" sz="3000" dirty="0" smtClean="0">
                <a:latin typeface="Bookman Old Style" panose="02050604050505020204" pitchFamily="18" charset="0"/>
              </a:rPr>
              <a:t>. Перелом ноги</a:t>
            </a:r>
            <a:endParaRPr lang="ru-RU" sz="30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sz="30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30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pic>
        <p:nvPicPr>
          <p:cNvPr id="2050" name="Picture 2" descr="C:\Users\123\Pictures\-7H1F8deya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35" t="1" r="9666" b="4646"/>
          <a:stretch/>
        </p:blipFill>
        <p:spPr bwMode="auto">
          <a:xfrm>
            <a:off x="4932041" y="404664"/>
            <a:ext cx="1872208" cy="1359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проектМарьям\9bud7pvHdd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46" y="404665"/>
            <a:ext cx="1874338" cy="1359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проектМарьям\5IxreiOhPg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01"/>
          <a:stretch/>
        </p:blipFill>
        <p:spPr bwMode="auto">
          <a:xfrm>
            <a:off x="4946401" y="2017334"/>
            <a:ext cx="1224135" cy="12111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проектМарьям\oXVHJRtIpI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16" r="7093"/>
          <a:stretch/>
        </p:blipFill>
        <p:spPr bwMode="auto">
          <a:xfrm>
            <a:off x="6273453" y="2017334"/>
            <a:ext cx="1379687" cy="1220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проектМарьям\toX1Z1EwQm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78" r="17207"/>
          <a:stretch/>
        </p:blipFill>
        <p:spPr bwMode="auto">
          <a:xfrm>
            <a:off x="7752838" y="2017334"/>
            <a:ext cx="1110946" cy="1220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проектМарьям\Omr9Nwj3j4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9" r="2407"/>
          <a:stretch/>
        </p:blipFill>
        <p:spPr bwMode="auto">
          <a:xfrm>
            <a:off x="4943284" y="3429000"/>
            <a:ext cx="1716948" cy="1237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проектМарьям\NIlLIQ1avN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4256" y="4921166"/>
            <a:ext cx="1866888" cy="1297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проектМарьям\usaZpFVq3B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01" y="4941168"/>
            <a:ext cx="1630301" cy="1257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9.userapi.com/c206620/v206620977/b5a72/rhAkWzpBBX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10" y="3390303"/>
            <a:ext cx="1918773" cy="1276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105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88832" cy="1143000"/>
          </a:xfrm>
        </p:spPr>
        <p:txBody>
          <a:bodyPr>
            <a:noAutofit/>
          </a:bodyPr>
          <a:lstStyle/>
          <a:p>
            <a:pPr algn="l"/>
            <a:r>
              <a:rPr lang="ru-RU" sz="4000" i="1" dirty="0" smtClean="0"/>
              <a:t>1.Кровотечение</a:t>
            </a:r>
            <a:br>
              <a:rPr lang="ru-RU" sz="4000" i="1" dirty="0" smtClean="0"/>
            </a:br>
            <a:r>
              <a:rPr lang="ru-RU" sz="4000" i="1" dirty="0" smtClean="0"/>
              <a:t> из носа </a:t>
            </a:r>
            <a:endParaRPr lang="ru-RU" sz="4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23528" y="1651227"/>
            <a:ext cx="3950065" cy="399980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1800" dirty="0" smtClean="0"/>
              <a:t>Моему брату пришла гениальная идея напугать меня. Он тихо подошёл сзади и громко крикнул. </a:t>
            </a:r>
            <a:r>
              <a:rPr lang="ru-RU" sz="1800" dirty="0"/>
              <a:t>Я</a:t>
            </a:r>
            <a:r>
              <a:rPr lang="ru-RU" sz="1800" dirty="0" smtClean="0"/>
              <a:t> от удивления и неожиданности случайно попала рукой по его лицу, у него из носа пошла кровь. </a:t>
            </a:r>
          </a:p>
          <a:p>
            <a:pPr marL="0" indent="0" algn="l">
              <a:buNone/>
            </a:pPr>
            <a:endParaRPr lang="ru-RU" sz="1800" dirty="0" smtClean="0"/>
          </a:p>
          <a:p>
            <a:r>
              <a:rPr lang="ru-RU" sz="1800" b="1" dirty="0" smtClean="0"/>
              <a:t>Первые меры при кровотечении: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1</a:t>
            </a:r>
            <a:r>
              <a:rPr lang="ru-RU" sz="1800" dirty="0"/>
              <a:t>. </a:t>
            </a:r>
            <a:r>
              <a:rPr lang="ru-RU" sz="1800" dirty="0" smtClean="0"/>
              <a:t>Слегка наклонить голову вперед.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2.  Наложить смоченную в холодной воде повязку.</a:t>
            </a:r>
          </a:p>
          <a:p>
            <a:pPr marL="0" indent="0">
              <a:buNone/>
            </a:pPr>
            <a:r>
              <a:rPr lang="ru-RU" sz="1800" dirty="0"/>
              <a:t>3.  Смочить в </a:t>
            </a:r>
            <a:r>
              <a:rPr lang="ru-RU" sz="1800" dirty="0" smtClean="0"/>
              <a:t>перекиси водорода ватный </a:t>
            </a:r>
            <a:r>
              <a:rPr lang="ru-RU" sz="1800" dirty="0"/>
              <a:t>жгутик и </a:t>
            </a:r>
            <a:r>
              <a:rPr lang="ru-RU" sz="1800" dirty="0" smtClean="0"/>
              <a:t>удалить </a:t>
            </a:r>
            <a:r>
              <a:rPr lang="ru-RU" sz="1800" dirty="0"/>
              <a:t>застывшую кровь.</a:t>
            </a:r>
          </a:p>
          <a:p>
            <a:endParaRPr lang="ru-RU" sz="1800" b="1" dirty="0" smtClean="0"/>
          </a:p>
        </p:txBody>
      </p:sp>
      <p:pic>
        <p:nvPicPr>
          <p:cNvPr id="3074" name="Picture 2" descr="C:\Users\user\Desktop\проектМарьям\-7H1F8dey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99" y="1532458"/>
            <a:ext cx="3277346" cy="2130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4005064"/>
            <a:ext cx="3428497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Помните!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Голову нельзя наклонять вверх, т.к. есть вероятность захлебнуться собственной же кровью.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chemeClr val="tx1"/>
                </a:solidFill>
              </a:rPr>
              <a:t>Нельзя ложиться на спину.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497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4330824" cy="1143000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/>
              <a:t> 2. </a:t>
            </a:r>
            <a:r>
              <a:rPr lang="ru-RU" sz="4000" i="1" dirty="0" smtClean="0"/>
              <a:t>Ссадины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41044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Мой брат как-то захотел полетать, прыгая с дивана. Забрался он на диван и прыгнул, но неудачно приземлился на пол. После этого я заметила, что у него на коленке появились ссадины.  </a:t>
            </a:r>
          </a:p>
          <a:p>
            <a:r>
              <a:rPr lang="ru-RU" sz="1800" b="1" dirty="0" smtClean="0"/>
              <a:t>Признаки ссадин</a:t>
            </a:r>
            <a:r>
              <a:rPr lang="ru-RU" sz="1800" b="1" dirty="0"/>
              <a:t>:</a:t>
            </a:r>
          </a:p>
          <a:p>
            <a:pPr>
              <a:buAutoNum type="arabicPeriod"/>
            </a:pPr>
            <a:r>
              <a:rPr lang="ru-RU" sz="1800" dirty="0"/>
              <a:t>Покраснение кожи вокруг раны.</a:t>
            </a:r>
          </a:p>
          <a:p>
            <a:pPr>
              <a:buAutoNum type="arabicPeriod"/>
            </a:pPr>
            <a:r>
              <a:rPr lang="ru-RU" sz="1800" dirty="0"/>
              <a:t>Отек.</a:t>
            </a:r>
          </a:p>
          <a:p>
            <a:pPr>
              <a:buAutoNum type="arabicPeriod"/>
            </a:pPr>
            <a:r>
              <a:rPr lang="ru-RU" sz="1800" dirty="0"/>
              <a:t>Гнойные выделения.</a:t>
            </a:r>
          </a:p>
          <a:p>
            <a:pPr>
              <a:buAutoNum type="arabicPeriod"/>
            </a:pPr>
            <a:r>
              <a:rPr lang="ru-RU" sz="1800" dirty="0" smtClean="0"/>
              <a:t>Большие или небольшие кровотечения.</a:t>
            </a:r>
          </a:p>
          <a:p>
            <a:pPr marL="0" indent="0">
              <a:buNone/>
            </a:pPr>
            <a:r>
              <a:rPr lang="ru-RU" sz="1800" i="1" dirty="0" smtClean="0"/>
              <a:t>(При </a:t>
            </a:r>
            <a:r>
              <a:rPr lang="ru-RU" sz="1800" i="1" dirty="0"/>
              <a:t>сильных ссадинах нужно вовремя предпринять необходимые меры и обратиться к врачу, иначе может произойти заражение крови и другие ужасные </a:t>
            </a:r>
            <a:r>
              <a:rPr lang="ru-RU" sz="1800" i="1" dirty="0" smtClean="0"/>
              <a:t>последствия!) </a:t>
            </a:r>
            <a:endParaRPr lang="ru-RU" sz="1800" i="1" dirty="0"/>
          </a:p>
          <a:p>
            <a:pPr marL="514350" indent="-514350">
              <a:buFont typeface="+mj-lt"/>
              <a:buAutoNum type="arabicPeriod"/>
            </a:pPr>
            <a:endParaRPr lang="ru-RU" sz="1800" dirty="0"/>
          </a:p>
        </p:txBody>
      </p:sp>
      <p:pic>
        <p:nvPicPr>
          <p:cNvPr id="1026" name="Picture 2" descr="E:\проектМарьям\9bud7pvHd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99" y="1340768"/>
            <a:ext cx="3744416" cy="2715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4149080"/>
            <a:ext cx="424847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Первые меры при ссадинах: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1) Промыть рану тёплой водой.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2) Обработать </a:t>
            </a:r>
            <a:r>
              <a:rPr lang="ru-RU" dirty="0">
                <a:solidFill>
                  <a:schemeClr val="tx1"/>
                </a:solidFill>
              </a:rPr>
              <a:t>ссадину </a:t>
            </a:r>
            <a:r>
              <a:rPr lang="ru-RU" dirty="0" smtClean="0">
                <a:solidFill>
                  <a:schemeClr val="tx1"/>
                </a:solidFill>
              </a:rPr>
              <a:t>перекисью водорода.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3) Обработать </a:t>
            </a:r>
            <a:r>
              <a:rPr lang="ru-RU" dirty="0">
                <a:solidFill>
                  <a:schemeClr val="tx1"/>
                </a:solidFill>
              </a:rPr>
              <a:t>края раны, смазав зеленкой.</a:t>
            </a:r>
          </a:p>
        </p:txBody>
      </p:sp>
    </p:spTree>
    <p:extLst>
      <p:ext uri="{BB962C8B-B14F-4D97-AF65-F5344CB8AC3E}">
        <p14:creationId xmlns="" xmlns:p14="http://schemas.microsoft.com/office/powerpoint/2010/main" val="393732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i="1" dirty="0" smtClean="0"/>
              <a:t> 3. Ожог  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3816424" cy="4745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Однажды я попросила брата принести мне чай, но я не предусмотрела то, что он случайно сможет разлить чашку с горячим чаем на себя и обжечься. </a:t>
            </a:r>
            <a:r>
              <a:rPr lang="ru-RU" sz="1800" dirty="0"/>
              <a:t>О</a:t>
            </a:r>
            <a:r>
              <a:rPr lang="ru-RU" sz="1800" dirty="0" smtClean="0"/>
              <a:t>жог был несильный, 1 степени.</a:t>
            </a:r>
          </a:p>
          <a:p>
            <a:pPr marL="285750" indent="-285750"/>
            <a:r>
              <a:rPr lang="ru-RU" sz="1800" b="1" dirty="0"/>
              <a:t>Признаки и степени ожога:</a:t>
            </a:r>
          </a:p>
          <a:p>
            <a:pPr marL="0" indent="0">
              <a:buNone/>
            </a:pPr>
            <a:r>
              <a:rPr lang="ru-RU" sz="1800" dirty="0" smtClean="0"/>
              <a:t>1.  Боль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 smtClean="0"/>
              <a:t>2.  Покраснение </a:t>
            </a:r>
            <a:r>
              <a:rPr lang="ru-RU" sz="1800" dirty="0"/>
              <a:t>кожи – 1 степень.</a:t>
            </a:r>
          </a:p>
          <a:p>
            <a:pPr marL="0" indent="0">
              <a:buNone/>
            </a:pPr>
            <a:r>
              <a:rPr lang="ru-RU" sz="1800" dirty="0" smtClean="0"/>
              <a:t>3.  Появление </a:t>
            </a:r>
            <a:r>
              <a:rPr lang="ru-RU" sz="1800" dirty="0"/>
              <a:t>волдырей – 2 степень.</a:t>
            </a:r>
          </a:p>
          <a:p>
            <a:pPr marL="0" indent="0">
              <a:buNone/>
            </a:pPr>
            <a:r>
              <a:rPr lang="ru-RU" sz="1800" dirty="0" smtClean="0"/>
              <a:t>4.  Рана</a:t>
            </a:r>
            <a:r>
              <a:rPr lang="ru-RU" sz="1800" dirty="0"/>
              <a:t>, лопнувшие волдыри – 3 степень.</a:t>
            </a:r>
          </a:p>
          <a:p>
            <a:pPr marL="0" indent="0">
              <a:buNone/>
            </a:pPr>
            <a:r>
              <a:rPr lang="ru-RU" sz="1800" dirty="0" smtClean="0"/>
              <a:t>5.  Обугливание </a:t>
            </a:r>
            <a:r>
              <a:rPr lang="ru-RU" sz="1800" dirty="0"/>
              <a:t>и отсутствие чувствительности – 4 степень.</a:t>
            </a:r>
            <a:endParaRPr lang="ru-RU" sz="1800" dirty="0" smtClean="0"/>
          </a:p>
          <a:p>
            <a:pPr marL="0" indent="0">
              <a:buNone/>
            </a:pPr>
            <a:endParaRPr lang="ru-RU" sz="1900" dirty="0" smtClean="0"/>
          </a:p>
          <a:p>
            <a:pPr marL="514350" indent="-514350">
              <a:buFont typeface="+mj-lt"/>
              <a:buAutoNum type="arabicPeriod"/>
            </a:pPr>
            <a:endParaRPr lang="ru-RU" sz="1900" dirty="0"/>
          </a:p>
        </p:txBody>
      </p:sp>
      <p:pic>
        <p:nvPicPr>
          <p:cNvPr id="4098" name="Picture 2" descr="C:\Users\user\Desktop\проектМарьям\5IxreiOhP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2736303" cy="33501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1" y="4497998"/>
            <a:ext cx="388843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Первые </a:t>
            </a:r>
            <a:r>
              <a:rPr lang="ru-RU" b="1" dirty="0">
                <a:solidFill>
                  <a:schemeClr val="tx1"/>
                </a:solidFill>
              </a:rPr>
              <a:t>меры при слабом ожоге:</a:t>
            </a:r>
          </a:p>
          <a:p>
            <a:r>
              <a:rPr lang="ru-RU" i="1" dirty="0">
                <a:solidFill>
                  <a:schemeClr val="tx1"/>
                </a:solidFill>
              </a:rPr>
              <a:t>(При сильном ожоге предварительно следует вызвать </a:t>
            </a:r>
            <a:r>
              <a:rPr lang="ru-RU" i="1" dirty="0" smtClean="0">
                <a:solidFill>
                  <a:schemeClr val="tx1"/>
                </a:solidFill>
              </a:rPr>
              <a:t>скорую помощь!)</a:t>
            </a:r>
            <a:endParaRPr lang="ru-RU" i="1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1) Подставить </a:t>
            </a:r>
            <a:r>
              <a:rPr lang="ru-RU" dirty="0">
                <a:solidFill>
                  <a:schemeClr val="tx1"/>
                </a:solidFill>
              </a:rPr>
              <a:t>обожженное место под струю холодной воды на 10-15 минут.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2) Наложить </a:t>
            </a:r>
            <a:r>
              <a:rPr lang="ru-RU" dirty="0">
                <a:solidFill>
                  <a:schemeClr val="tx1"/>
                </a:solidFill>
              </a:rPr>
              <a:t>стерильную повязку.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3) Дать </a:t>
            </a:r>
            <a:r>
              <a:rPr lang="ru-RU" dirty="0">
                <a:solidFill>
                  <a:schemeClr val="tx1"/>
                </a:solidFill>
              </a:rPr>
              <a:t>обезболивающее.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0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smtClean="0"/>
              <a:t> 4. Обморожение   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338437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Одним чудесным днем отпустила я брата на прогулку. Погода в то время стояла солнечная, но морозная. Его долго не было, и </a:t>
            </a:r>
            <a:r>
              <a:rPr lang="ru-RU" sz="1800" dirty="0"/>
              <a:t>к</a:t>
            </a:r>
            <a:r>
              <a:rPr lang="ru-RU" sz="1800" dirty="0" smtClean="0"/>
              <a:t>огда он вернулся, выяснилось, что у него жжётся и покалывает рука, а так же она обрела слегка красный оттенок. </a:t>
            </a:r>
          </a:p>
          <a:p>
            <a:pPr marL="0" indent="0">
              <a:buNone/>
            </a:pPr>
            <a:endParaRPr lang="ru-RU" sz="1800" dirty="0" smtClean="0"/>
          </a:p>
          <a:p>
            <a:r>
              <a:rPr lang="ru-RU" sz="1800" b="1" dirty="0" smtClean="0"/>
              <a:t>Признаки </a:t>
            </a:r>
            <a:r>
              <a:rPr lang="ru-RU" sz="1800" b="1" dirty="0"/>
              <a:t>обморожения: </a:t>
            </a:r>
          </a:p>
          <a:p>
            <a:pPr marL="0" indent="0">
              <a:buNone/>
            </a:pPr>
            <a:r>
              <a:rPr lang="ru-RU" sz="1800" dirty="0" smtClean="0"/>
              <a:t>1.  Жжение.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2.  Покалывание. 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3.  Лёгкий</a:t>
            </a:r>
            <a:r>
              <a:rPr lang="ru-RU" sz="1800" dirty="0"/>
              <a:t>, умеренный болевой </a:t>
            </a:r>
            <a:r>
              <a:rPr lang="ru-RU" sz="1800" dirty="0" smtClean="0"/>
              <a:t>синдром. </a:t>
            </a:r>
          </a:p>
          <a:p>
            <a:pPr marL="0" indent="0">
              <a:buNone/>
            </a:pPr>
            <a:r>
              <a:rPr lang="ru-RU" sz="1800" dirty="0" smtClean="0"/>
              <a:t>4.  Покраснение и отек. </a:t>
            </a: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0482" y="908720"/>
            <a:ext cx="4107532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1800" b="1" dirty="0" smtClean="0"/>
              <a:t>Первые меры при обморожении:</a:t>
            </a:r>
          </a:p>
          <a:p>
            <a:pPr marL="0" indent="0">
              <a:buNone/>
            </a:pPr>
            <a:r>
              <a:rPr lang="ru-RU" sz="1800" dirty="0" smtClean="0"/>
              <a:t>1) Быстро переодеть пострадавшего.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2) Повести </a:t>
            </a:r>
            <a:r>
              <a:rPr lang="ru-RU" sz="1800" dirty="0"/>
              <a:t>в тёплое сухое помещение.</a:t>
            </a:r>
          </a:p>
          <a:p>
            <a:pPr marL="0" indent="0">
              <a:buNone/>
            </a:pPr>
            <a:r>
              <a:rPr lang="ru-RU" sz="1800" dirty="0" smtClean="0"/>
              <a:t>3) Положить </a:t>
            </a:r>
            <a:r>
              <a:rPr lang="ru-RU" sz="1800" dirty="0"/>
              <a:t>на кровать и </a:t>
            </a:r>
            <a:r>
              <a:rPr lang="ru-RU" sz="1800" dirty="0" smtClean="0"/>
              <a:t>приложить </a:t>
            </a:r>
            <a:r>
              <a:rPr lang="ru-RU" sz="1800" dirty="0"/>
              <a:t>тёплый компресс на руку.</a:t>
            </a:r>
          </a:p>
          <a:p>
            <a:pPr marL="514350" indent="-514350">
              <a:buFont typeface="+mj-lt"/>
              <a:buAutoNum type="arabicPeriod"/>
            </a:pPr>
            <a:endParaRPr lang="ru-RU" sz="1900" dirty="0"/>
          </a:p>
        </p:txBody>
      </p:sp>
      <p:pic>
        <p:nvPicPr>
          <p:cNvPr id="2050" name="Picture 2" descr="C:\Users\user\Desktop\проектМарьям\oXVHJRtIp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744416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57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9662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smtClean="0"/>
              <a:t> 5. Резаная рана</a:t>
            </a:r>
            <a:endParaRPr lang="ru-RU" sz="4000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340768"/>
            <a:ext cx="36004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Как-то посреди ночи мой брат решил перекусить яблоком, взял нож и начал разрезать его. </a:t>
            </a:r>
            <a:r>
              <a:rPr lang="ru-RU" sz="1800" dirty="0"/>
              <a:t>Я</a:t>
            </a:r>
            <a:r>
              <a:rPr lang="ru-RU" sz="1800" dirty="0" smtClean="0"/>
              <a:t> помню, как он разбудил меня с испуганным лицом и показал мне неглубокий порез на руке. </a:t>
            </a:r>
          </a:p>
          <a:p>
            <a:r>
              <a:rPr lang="ru-RU" sz="1800" b="1" dirty="0" smtClean="0"/>
              <a:t>Первые меры при резаной ране:</a:t>
            </a:r>
          </a:p>
          <a:p>
            <a:pPr marL="0" indent="0">
              <a:buNone/>
            </a:pPr>
            <a:r>
              <a:rPr lang="ru-RU" sz="1800" dirty="0" smtClean="0"/>
              <a:t>1.  Обработать рану перекисью водорода.</a:t>
            </a:r>
          </a:p>
          <a:p>
            <a:pPr marL="0" indent="0">
              <a:buNone/>
            </a:pPr>
            <a:r>
              <a:rPr lang="ru-RU" sz="1800" dirty="0" smtClean="0"/>
              <a:t>2.  Смазать края раны зелёнкой.</a:t>
            </a:r>
          </a:p>
          <a:p>
            <a:pPr marL="0" indent="0">
              <a:buNone/>
            </a:pPr>
            <a:r>
              <a:rPr lang="ru-RU" sz="1800" dirty="0" smtClean="0"/>
              <a:t>3.  Наложить стерильную повязку на рану.</a:t>
            </a:r>
          </a:p>
        </p:txBody>
      </p:sp>
      <p:pic>
        <p:nvPicPr>
          <p:cNvPr id="1026" name="Picture 2" descr="C:\Users\user\Desktop\проектМарьям\toX1Z1EwQm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78" r="17207"/>
          <a:stretch/>
        </p:blipFill>
        <p:spPr bwMode="auto">
          <a:xfrm>
            <a:off x="5436096" y="1340768"/>
            <a:ext cx="2704193" cy="2757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23\Pictures\bkcTxvkTjw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2704193" cy="2083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43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000" i="1" dirty="0" smtClean="0"/>
              <a:t> </a:t>
            </a:r>
            <a:r>
              <a:rPr lang="ru-RU" i="1" dirty="0" smtClean="0"/>
              <a:t>6. Пищевое </a:t>
            </a:r>
            <a:br>
              <a:rPr lang="ru-RU" i="1" dirty="0" smtClean="0"/>
            </a:br>
            <a:r>
              <a:rPr lang="ru-RU" i="1" dirty="0" smtClean="0"/>
              <a:t>отравление 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34563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Я сделала брату сюрприз на день рождение и купила ему тортик. Но не удержалась и съела один кусочек. Через некоторое время я почувствовала неприятные боли в животе. </a:t>
            </a:r>
          </a:p>
          <a:p>
            <a:r>
              <a:rPr lang="ru-RU" sz="1800" b="1" dirty="0" smtClean="0"/>
              <a:t>Признаки пищевого отравления: </a:t>
            </a:r>
            <a:endParaRPr lang="ru-RU" sz="1800" b="1" dirty="0"/>
          </a:p>
          <a:p>
            <a:pPr marL="0" indent="0">
              <a:buNone/>
            </a:pPr>
            <a:r>
              <a:rPr lang="ru-RU" sz="1800" dirty="0" smtClean="0"/>
              <a:t>1.  Тошнота.</a:t>
            </a:r>
          </a:p>
          <a:p>
            <a:pPr marL="0" indent="0">
              <a:buNone/>
            </a:pPr>
            <a:r>
              <a:rPr lang="ru-RU" sz="1800" dirty="0" smtClean="0"/>
              <a:t>2.  Болезненные ощущения в области желудка.</a:t>
            </a:r>
          </a:p>
          <a:p>
            <a:pPr marL="0" indent="0">
              <a:buNone/>
            </a:pPr>
            <a:r>
              <a:rPr lang="ru-RU" sz="1800" dirty="0" smtClean="0"/>
              <a:t>3.  Головокружение.</a:t>
            </a:r>
          </a:p>
          <a:p>
            <a:pPr marL="0" indent="0">
              <a:buNone/>
            </a:pPr>
            <a:r>
              <a:rPr lang="ru-RU" sz="1800" dirty="0" smtClean="0"/>
              <a:t>4.  Слабость. </a:t>
            </a:r>
          </a:p>
          <a:p>
            <a:pPr marL="514350" indent="-514350">
              <a:buAutoNum type="arabicPeriod"/>
            </a:pPr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endParaRPr lang="ru-RU" sz="2600" dirty="0"/>
          </a:p>
        </p:txBody>
      </p:sp>
      <p:pic>
        <p:nvPicPr>
          <p:cNvPr id="2050" name="Picture 2" descr="E:\проектМарьям\Omr9Nwj3j4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9" r="2407"/>
          <a:stretch/>
        </p:blipFill>
        <p:spPr bwMode="auto">
          <a:xfrm>
            <a:off x="5004048" y="1268760"/>
            <a:ext cx="3458711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7" y="4121522"/>
            <a:ext cx="4392488" cy="2403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Первые меры при слабом отравлении: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1) Выпить активированный уголь.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2) Прилечь и ждать улучшения самочувствия.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(При сильном отравлении следует вызвать скорую помощь!)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1207</Words>
  <Application>Microsoft Office PowerPoint</Application>
  <PresentationFormat>Экран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Один дома</vt:lpstr>
      <vt:lpstr>Проблемная ситуация: После всех случившихся ситуаций, приключившихся с моим братом, я поняла, что не одна, кому нужна легкодоступная информация о первой помощи. У многих случаются подобные происшествия, и часто люди теряются, не понимая, что им делать, а пока находят информацию с разных источников, проходит много времени, за которое нужно спасать пострадавшего. Я решила, что нужно создать такой сборник информации о первой медициной помощи, который бы быстро помог найти все нужные рекомендации в срочном  порядке. Он небольшой, его всегда можно носить с собой, вся информация представлена в простой и понятной форме, так что даже ребенок сможет разобраться и помочь другому человеку. Я установила себе цель и задачи.</vt:lpstr>
      <vt:lpstr>Содержание книги </vt:lpstr>
      <vt:lpstr>1.Кровотечение  из носа </vt:lpstr>
      <vt:lpstr> 2. Ссадины </vt:lpstr>
      <vt:lpstr> 3. Ожог  </vt:lpstr>
      <vt:lpstr> 4. Обморожение   </vt:lpstr>
      <vt:lpstr> 5. Резаная рана</vt:lpstr>
      <vt:lpstr> 6. Пищевое  отравление </vt:lpstr>
      <vt:lpstr>7. Инородное тело в дыхательных путях За ужином я заметила что мой брат очень странно начал кашлять. Он всегда торопится и разговаривает во время еды. Такие действия приводят к тому, что в дыхательных путях может застрять инородное тело, что приводит к удушению. Будьте осторожнее во время приема пищи. Признаки удушения: 1.  Посинение или покраснение лица. 2.  Сильный хриплый кашель. 3.  Потеря сознания. Важно! Если человек способен сам откашлять инородный предмет, не надо его трогать. Только в случае посинения и хриплом кашле стоит предпринимать меры. Немедленно вызвать скорую!   </vt:lpstr>
      <vt:lpstr> 8. Перелом кисти</vt:lpstr>
      <vt:lpstr> 9. Перелом ноги</vt:lpstr>
      <vt:lpstr>Заключение.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дома</dc:title>
  <dc:creator>user</dc:creator>
  <cp:lastModifiedBy>Алиевы</cp:lastModifiedBy>
  <cp:revision>66</cp:revision>
  <dcterms:created xsi:type="dcterms:W3CDTF">2020-01-22T09:57:00Z</dcterms:created>
  <dcterms:modified xsi:type="dcterms:W3CDTF">2020-03-29T13:27:01Z</dcterms:modified>
</cp:coreProperties>
</file>