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97930D99-8A50-4079-89CF-E2F1AB503D37}" type="datetimeFigureOut">
              <a:rPr lang="ru-RU" smtClean="0"/>
              <a:pPr/>
              <a:t>чт 26.03.20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90D260D-7197-4ADD-BE52-E2612C51EDD3}"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7930D99-8A50-4079-89CF-E2F1AB503D37}" type="datetimeFigureOut">
              <a:rPr lang="ru-RU" smtClean="0"/>
              <a:pPr/>
              <a:t>чт 26.03.20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0D260D-7197-4ADD-BE52-E2612C51EDD3}"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890D260D-7197-4ADD-BE52-E2612C51EDD3}"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7930D99-8A50-4079-89CF-E2F1AB503D37}" type="datetimeFigureOut">
              <a:rPr lang="ru-RU" smtClean="0"/>
              <a:pPr/>
              <a:t>чт 26.03.20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97930D99-8A50-4079-89CF-E2F1AB503D37}" type="datetimeFigureOut">
              <a:rPr lang="ru-RU" smtClean="0"/>
              <a:pPr/>
              <a:t>чт 26.03.20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890D260D-7197-4ADD-BE52-E2612C51EDD3}"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97930D99-8A50-4079-89CF-E2F1AB503D37}" type="datetimeFigureOut">
              <a:rPr lang="ru-RU" smtClean="0"/>
              <a:pPr/>
              <a:t>чт 26.03.20</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90D260D-7197-4ADD-BE52-E2612C51EDD3}"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97930D99-8A50-4079-89CF-E2F1AB503D37}" type="datetimeFigureOut">
              <a:rPr lang="ru-RU" smtClean="0"/>
              <a:pPr/>
              <a:t>чт 26.03.20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0D260D-7197-4ADD-BE52-E2612C51EDD3}"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97930D99-8A50-4079-89CF-E2F1AB503D37}" type="datetimeFigureOut">
              <a:rPr lang="ru-RU" smtClean="0"/>
              <a:pPr/>
              <a:t>чт 26.03.20</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890D260D-7197-4ADD-BE52-E2612C51EDD3}"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7930D99-8A50-4079-89CF-E2F1AB503D37}" type="datetimeFigureOut">
              <a:rPr lang="ru-RU" smtClean="0"/>
              <a:pPr/>
              <a:t>чт 26.03.20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890D260D-7197-4ADD-BE52-E2612C51EDD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97930D99-8A50-4079-89CF-E2F1AB503D37}" type="datetimeFigureOut">
              <a:rPr lang="ru-RU" smtClean="0"/>
              <a:pPr/>
              <a:t>чт 26.03.20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90D260D-7197-4ADD-BE52-E2612C51EDD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90D260D-7197-4ADD-BE52-E2612C51EDD3}"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97930D99-8A50-4079-89CF-E2F1AB503D37}" type="datetimeFigureOut">
              <a:rPr lang="ru-RU" smtClean="0"/>
              <a:pPr/>
              <a:t>чт 26.03.20</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890D260D-7197-4ADD-BE52-E2612C51EDD3}"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97930D99-8A50-4079-89CF-E2F1AB503D37}" type="datetimeFigureOut">
              <a:rPr lang="ru-RU" smtClean="0"/>
              <a:pPr/>
              <a:t>чт 26.03.20</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7930D99-8A50-4079-89CF-E2F1AB503D37}" type="datetimeFigureOut">
              <a:rPr lang="ru-RU" smtClean="0"/>
              <a:pPr/>
              <a:t>чт 26.03.20</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90D260D-7197-4ADD-BE52-E2612C51EDD3}"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slide" Target="slide28.xml"/><Relationship Id="rId2" Type="http://schemas.openxmlformats.org/officeDocument/2006/relationships/slide" Target="slide18.xml"/><Relationship Id="rId1" Type="http://schemas.openxmlformats.org/officeDocument/2006/relationships/slideLayout" Target="../slideLayouts/slideLayout6.xml"/><Relationship Id="rId6" Type="http://schemas.openxmlformats.org/officeDocument/2006/relationships/slide" Target="slide26.xml"/><Relationship Id="rId5" Type="http://schemas.openxmlformats.org/officeDocument/2006/relationships/slide" Target="slide24.xml"/><Relationship Id="rId4" Type="http://schemas.openxmlformats.org/officeDocument/2006/relationships/slide" Target="slide2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4.xml"/><Relationship Id="rId1" Type="http://schemas.openxmlformats.org/officeDocument/2006/relationships/slideLayout" Target="../slideLayouts/slideLayout6.xml"/><Relationship Id="rId5" Type="http://schemas.openxmlformats.org/officeDocument/2006/relationships/slide" Target="slide10.xml"/><Relationship Id="rId4" Type="http://schemas.openxmlformats.org/officeDocument/2006/relationships/slide" Target="slide8.xml"/></Relationships>
</file>

<file path=ppt/slides/_rels/slide3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1.xml"/><Relationship Id="rId1" Type="http://schemas.openxmlformats.org/officeDocument/2006/relationships/slideLayout" Target="../slideLayouts/slideLayout6.xml"/><Relationship Id="rId5" Type="http://schemas.openxmlformats.org/officeDocument/2006/relationships/slide" Target="slide37.xml"/><Relationship Id="rId4" Type="http://schemas.openxmlformats.org/officeDocument/2006/relationships/slide" Target="slide35.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42.xml"/><Relationship Id="rId7" Type="http://schemas.openxmlformats.org/officeDocument/2006/relationships/slide" Target="slide50.xml"/><Relationship Id="rId2" Type="http://schemas.openxmlformats.org/officeDocument/2006/relationships/slide" Target="slide40.xml"/><Relationship Id="rId1" Type="http://schemas.openxmlformats.org/officeDocument/2006/relationships/slideLayout" Target="../slideLayouts/slideLayout6.xml"/><Relationship Id="rId6" Type="http://schemas.openxmlformats.org/officeDocument/2006/relationships/slide" Target="slide48.xml"/><Relationship Id="rId5" Type="http://schemas.openxmlformats.org/officeDocument/2006/relationships/slide" Target="slide46.xml"/><Relationship Id="rId4" Type="http://schemas.openxmlformats.org/officeDocument/2006/relationships/slide" Target="slide44.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slide" Target="slide55.xml"/><Relationship Id="rId1" Type="http://schemas.openxmlformats.org/officeDocument/2006/relationships/slideLayout" Target="../slideLayouts/slideLayout6.xml"/><Relationship Id="rId5" Type="http://schemas.openxmlformats.org/officeDocument/2006/relationships/slide" Target="slide61.xml"/><Relationship Id="rId4" Type="http://schemas.openxmlformats.org/officeDocument/2006/relationships/slide" Target="slide59.xml"/></Relationships>
</file>

<file path=ppt/slides/_rels/slide55.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8" Type="http://schemas.openxmlformats.org/officeDocument/2006/relationships/hyperlink" Target="https://yandex.ru/collections/card/5d6aa44dc9270d55b023fb43/" TargetMode="External"/><Relationship Id="rId3" Type="http://schemas.openxmlformats.org/officeDocument/2006/relationships/hyperlink" Target="http://historical-baggage.ru/people/detail.php?page=34" TargetMode="External"/><Relationship Id="rId7" Type="http://schemas.openxmlformats.org/officeDocument/2006/relationships/hyperlink" Target="https://www.stihi.ru/2016/12/20/621" TargetMode="External"/><Relationship Id="rId2" Type="http://schemas.openxmlformats.org/officeDocument/2006/relationships/hyperlink" Target="https://yandex.kz/collections/card/5e066e3601cde45f8335f874/" TargetMode="External"/><Relationship Id="rId1" Type="http://schemas.openxmlformats.org/officeDocument/2006/relationships/slideLayout" Target="../slideLayouts/slideLayout6.xml"/><Relationship Id="rId6" Type="http://schemas.openxmlformats.org/officeDocument/2006/relationships/hyperlink" Target="https://pbs.twimg.com/media/CoZyShVXEAA6zsg.jpg:large" TargetMode="External"/><Relationship Id="rId11" Type="http://schemas.openxmlformats.org/officeDocument/2006/relationships/hyperlink" Target="https://pbs.twimg.com/media/C3cr1h5WYAAELd5.jpg:large" TargetMode="External"/><Relationship Id="rId5" Type="http://schemas.openxmlformats.org/officeDocument/2006/relationships/hyperlink" Target="https://twitter.com/APGorin/status/758419490002571264/photo/1" TargetMode="External"/><Relationship Id="rId10" Type="http://schemas.openxmlformats.org/officeDocument/2006/relationships/hyperlink" Target="https://avatars.mds.yandex.net/get-zen_doc/241223/pub_5c94b6e6b5476212eeb314a2_5c94b7aa655b7c00b3507ad7/scale_1200" TargetMode="External"/><Relationship Id="rId4" Type="http://schemas.openxmlformats.org/officeDocument/2006/relationships/hyperlink" Target="https://i.pinimg.com/736x/21/a8/f4/21a8f49e2ff471aa6f0125d97661d02d.jpg" TargetMode="External"/><Relationship Id="rId9" Type="http://schemas.openxmlformats.org/officeDocument/2006/relationships/hyperlink" Target="https://bigenc.ru/military_science/text/2365860"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s://s14.stc.all.kpcdn.net/share/i/4/943204/inx960x1318.jpg" TargetMode="External"/><Relationship Id="rId3" Type="http://schemas.openxmlformats.org/officeDocument/2006/relationships/hyperlink" Target="http://900igr.net/up/datai/172757/0013-009-.jpg" TargetMode="External"/><Relationship Id="rId7" Type="http://schemas.openxmlformats.org/officeDocument/2006/relationships/hyperlink" Target="https://i.mycdn.me/i?r=AzEPZsRbOZEKgBhR0XGMT1Rk9S8GE3shEbDHitfWrYqbd6aKTM5SRkZCeTgDn6uOyic" TargetMode="External"/><Relationship Id="rId2" Type="http://schemas.openxmlformats.org/officeDocument/2006/relationships/hyperlink" Target="https://yandex.com/collections/card/5e2c7f65568eb07f04ef236d/" TargetMode="External"/><Relationship Id="rId1" Type="http://schemas.openxmlformats.org/officeDocument/2006/relationships/slideLayout" Target="../slideLayouts/slideLayout6.xml"/><Relationship Id="rId6" Type="http://schemas.openxmlformats.org/officeDocument/2006/relationships/hyperlink" Target="http://kuzbass85.ru/wp-content/uploads/2019/12/voloshina.jpg" TargetMode="External"/><Relationship Id="rId5" Type="http://schemas.openxmlformats.org/officeDocument/2006/relationships/hyperlink" Target="http://www.warheroes.ru/hero/hero.asp?photo_id=14831" TargetMode="External"/><Relationship Id="rId10" Type="http://schemas.openxmlformats.org/officeDocument/2006/relationships/hyperlink" Target="https://i0.photo.2gis.com/images/geo/5/703687476697270_973a.jpg" TargetMode="External"/><Relationship Id="rId4" Type="http://schemas.openxmlformats.org/officeDocument/2006/relationships/hyperlink" Target="https://img.google-info.org/storage/big/5398501.jpg" TargetMode="External"/><Relationship Id="rId9" Type="http://schemas.openxmlformats.org/officeDocument/2006/relationships/hyperlink" Target="https://img1.liveinternet.ru/images/attach/c/0/120/286/120286117_7.jpg" TargetMode="Externa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508104" y="4797152"/>
            <a:ext cx="3384376" cy="1385380"/>
          </a:xfrm>
        </p:spPr>
        <p:txBody>
          <a:bodyPr>
            <a:noAutofit/>
          </a:bodyPr>
          <a:lstStyle/>
          <a:p>
            <a:pPr algn="l">
              <a:spcBef>
                <a:spcPts val="0"/>
              </a:spcBef>
            </a:pPr>
            <a:r>
              <a:rPr lang="ru-RU" sz="1800" b="1" cap="none" dirty="0" smtClean="0">
                <a:latin typeface="Times New Roman" panose="02020603050405020304" pitchFamily="18" charset="0"/>
                <a:cs typeface="Times New Roman" panose="02020603050405020304" pitchFamily="18" charset="0"/>
              </a:rPr>
              <a:t>Составитель: </a:t>
            </a:r>
          </a:p>
          <a:p>
            <a:pPr algn="l">
              <a:spcBef>
                <a:spcPts val="0"/>
              </a:spcBef>
            </a:pPr>
            <a:r>
              <a:rPr lang="ru-RU" sz="1800" b="1" cap="none" dirty="0" smtClean="0">
                <a:latin typeface="Times New Roman" panose="02020603050405020304" pitchFamily="18" charset="0"/>
                <a:cs typeface="Times New Roman" panose="02020603050405020304" pitchFamily="18" charset="0"/>
              </a:rPr>
              <a:t>Коровина Ю.М., </a:t>
            </a:r>
          </a:p>
          <a:p>
            <a:pPr algn="l">
              <a:spcBef>
                <a:spcPts val="0"/>
              </a:spcBef>
            </a:pPr>
            <a:r>
              <a:rPr lang="ru-RU" sz="1800" b="1" cap="none" dirty="0" smtClean="0">
                <a:latin typeface="Times New Roman" panose="02020603050405020304" pitchFamily="18" charset="0"/>
                <a:cs typeface="Times New Roman" panose="02020603050405020304" pitchFamily="18" charset="0"/>
              </a:rPr>
              <a:t>учитель истории </a:t>
            </a:r>
          </a:p>
          <a:p>
            <a:pPr algn="l">
              <a:spcBef>
                <a:spcPts val="0"/>
              </a:spcBef>
            </a:pPr>
            <a:r>
              <a:rPr lang="ru-RU" sz="1800" b="1" cap="none" dirty="0" smtClean="0">
                <a:latin typeface="Times New Roman" panose="02020603050405020304" pitchFamily="18" charset="0"/>
                <a:cs typeface="Times New Roman" panose="02020603050405020304" pitchFamily="18" charset="0"/>
              </a:rPr>
              <a:t>МБОУ «СОШ №91» </a:t>
            </a:r>
            <a:r>
              <a:rPr lang="ru-RU" sz="1800" b="1" cap="none" dirty="0" err="1" smtClean="0">
                <a:latin typeface="Times New Roman" panose="02020603050405020304" pitchFamily="18" charset="0"/>
                <a:cs typeface="Times New Roman" panose="02020603050405020304" pitchFamily="18" charset="0"/>
              </a:rPr>
              <a:t>г</a:t>
            </a:r>
            <a:r>
              <a:rPr lang="ru-RU" sz="1800" cap="none" dirty="0" err="1" smtClean="0">
                <a:latin typeface="Times New Roman" panose="02020603050405020304" pitchFamily="18" charset="0"/>
                <a:cs typeface="Times New Roman" panose="02020603050405020304" pitchFamily="18" charset="0"/>
              </a:rPr>
              <a:t>.Кемерово</a:t>
            </a:r>
            <a:endParaRPr lang="ru-RU" sz="1800" b="1" cap="none"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ctrTitle"/>
          </p:nvPr>
        </p:nvSpPr>
        <p:spPr>
          <a:xfrm>
            <a:off x="323528" y="381000"/>
            <a:ext cx="8496944" cy="1752600"/>
          </a:xfrm>
        </p:spPr>
        <p:txBody>
          <a:bodyPr>
            <a:normAutofit fontScale="90000"/>
          </a:bodyPr>
          <a:lstStyle/>
          <a:p>
            <a:r>
              <a:rPr lang="ru-RU" sz="6600" b="1" dirty="0" smtClean="0">
                <a:solidFill>
                  <a:schemeClr val="accent1">
                    <a:lumMod val="75000"/>
                  </a:schemeClr>
                </a:solidFill>
              </a:rPr>
              <a:t>Игра «Наследники Победы»</a:t>
            </a:r>
            <a:endParaRPr lang="ru-RU" sz="6600" b="1" dirty="0">
              <a:solidFill>
                <a:schemeClr val="accent1">
                  <a:lumMod val="75000"/>
                </a:schemeClr>
              </a:solidFill>
            </a:endParaRPr>
          </a:p>
        </p:txBody>
      </p:sp>
      <p:pic>
        <p:nvPicPr>
          <p:cNvPr id="4" name="Рисунок 3" descr="P1020989.JPG"/>
          <p:cNvPicPr>
            <a:picLocks noChangeAspect="1"/>
          </p:cNvPicPr>
          <p:nvPr/>
        </p:nvPicPr>
        <p:blipFill>
          <a:blip r:embed="rId2" cstate="print"/>
          <a:srcRect l="22449"/>
          <a:stretch>
            <a:fillRect/>
          </a:stretch>
        </p:blipFill>
        <p:spPr>
          <a:xfrm>
            <a:off x="467544" y="2708920"/>
            <a:ext cx="3672408" cy="355160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251520" y="404664"/>
            <a:ext cx="8504238" cy="4572000"/>
          </a:xfrm>
        </p:spPr>
        <p:txBody>
          <a:bodyPr>
            <a:normAutofit fontScale="85000" lnSpcReduction="20000"/>
          </a:bodyPr>
          <a:lstStyle/>
          <a:p>
            <a:pPr lvl="0">
              <a:buNone/>
            </a:pPr>
            <a:r>
              <a:rPr lang="ru-RU" b="1" dirty="0" smtClean="0"/>
              <a:t>Прочтите отрывок из воспоминаний контр-адмирала В.С. </a:t>
            </a:r>
            <a:r>
              <a:rPr lang="ru-RU" b="1" dirty="0" err="1" smtClean="0"/>
              <a:t>Черокова</a:t>
            </a:r>
            <a:r>
              <a:rPr lang="ru-RU" b="1" dirty="0" smtClean="0"/>
              <a:t> и укажите битву, о которой идёт речь, и ее хронологические рамки. </a:t>
            </a:r>
          </a:p>
          <a:p>
            <a:pPr>
              <a:buNone/>
            </a:pPr>
            <a:r>
              <a:rPr lang="ru-RU" b="1" dirty="0" smtClean="0"/>
              <a:t>«Мы проклинали лёд, сковавший наши корабли. И вместе с тем с нетерпением ждали, когда он окрепнет. Лёд на Ладоге превращался в союзника [города]. Моряки гидрографического отделения флотилии пристально следили за ледоставом… Разведку ледовой обстановки осуществляли также армейские части. Так общими усилиями была проложена трасса, по которой через несколько дней двинулся нескончаемый поток грузовиков. Знаменитая ледовая "дорога жизни" стала действовать»</a:t>
            </a:r>
            <a:endParaRPr lang="ru-RU" b="1" dirty="0"/>
          </a:p>
        </p:txBody>
      </p:sp>
      <p:sp>
        <p:nvSpPr>
          <p:cNvPr id="5" name="TextBox 4"/>
          <p:cNvSpPr txBox="1"/>
          <p:nvPr/>
        </p:nvSpPr>
        <p:spPr>
          <a:xfrm>
            <a:off x="683568" y="5229200"/>
            <a:ext cx="2638864" cy="369332"/>
          </a:xfrm>
          <a:prstGeom prst="rect">
            <a:avLst/>
          </a:prstGeom>
          <a:noFill/>
        </p:spPr>
        <p:txBody>
          <a:bodyPr wrap="none" rtlCol="0">
            <a:spAutoFit/>
          </a:bodyPr>
          <a:lstStyle/>
          <a:p>
            <a:r>
              <a:rPr lang="ru-RU" b="1" dirty="0" smtClean="0">
                <a:hlinkClick r:id="rId2" action="ppaction://hlinksldjump"/>
              </a:rPr>
              <a:t>Правильный ответ:</a:t>
            </a:r>
            <a:endParaRPr lang="ru-RU" b="1"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251520" y="404664"/>
            <a:ext cx="8504238" cy="4572000"/>
          </a:xfrm>
        </p:spPr>
        <p:txBody>
          <a:bodyPr>
            <a:normAutofit fontScale="85000" lnSpcReduction="20000"/>
          </a:bodyPr>
          <a:lstStyle/>
          <a:p>
            <a:pPr lvl="0">
              <a:buNone/>
            </a:pPr>
            <a:r>
              <a:rPr lang="ru-RU" b="1" dirty="0" smtClean="0"/>
              <a:t>Прочтите отрывок из воспоминаний контр-адмирала В.С. </a:t>
            </a:r>
            <a:r>
              <a:rPr lang="ru-RU" b="1" dirty="0" err="1" smtClean="0"/>
              <a:t>Черокова</a:t>
            </a:r>
            <a:r>
              <a:rPr lang="ru-RU" b="1" dirty="0" smtClean="0"/>
              <a:t> и укажите битву, о которой идёт речь, и ее хронологические рамки. </a:t>
            </a:r>
          </a:p>
          <a:p>
            <a:pPr>
              <a:buNone/>
            </a:pPr>
            <a:r>
              <a:rPr lang="ru-RU" b="1" dirty="0" smtClean="0"/>
              <a:t>«Мы проклинали лёд, сковавший наши корабли. И вместе с тем с нетерпением ждали, когда он окрепнет. Лёд на Ладоге превращался в союзника [города]. Моряки гидрографического отделения флотилии пристально следили за ледоставом… Разведку ледовой обстановки осуществляли также армейские части. Так общими усилиями была проложена трасса, по которой через несколько дней двинулся нескончаемый поток грузовиков. Знаменитая ледовая "дорога жизни" стала действовать»</a:t>
            </a:r>
            <a:endParaRPr lang="ru-RU" b="1" dirty="0"/>
          </a:p>
        </p:txBody>
      </p:sp>
      <p:sp>
        <p:nvSpPr>
          <p:cNvPr id="5" name="TextBox 4"/>
          <p:cNvSpPr txBox="1"/>
          <p:nvPr/>
        </p:nvSpPr>
        <p:spPr>
          <a:xfrm>
            <a:off x="683568" y="5229200"/>
            <a:ext cx="6120586" cy="646331"/>
          </a:xfrm>
          <a:prstGeom prst="rect">
            <a:avLst/>
          </a:prstGeom>
          <a:noFill/>
        </p:spPr>
        <p:txBody>
          <a:bodyPr wrap="none" rtlCol="0">
            <a:spAutoFit/>
          </a:bodyPr>
          <a:lstStyle/>
          <a:p>
            <a:r>
              <a:rPr lang="ru-RU" b="1" dirty="0" smtClean="0"/>
              <a:t>Правильный ответ: </a:t>
            </a:r>
          </a:p>
          <a:p>
            <a:r>
              <a:rPr lang="ru-RU" dirty="0" smtClean="0"/>
              <a:t>Блокада </a:t>
            </a:r>
            <a:r>
              <a:rPr lang="ru-RU" dirty="0"/>
              <a:t>Ленинграда, 8 сентября 1941 – 27 января 1944</a:t>
            </a:r>
            <a:endParaRPr lang="ru-RU" b="1" dirty="0"/>
          </a:p>
        </p:txBody>
      </p:sp>
      <p:sp>
        <p:nvSpPr>
          <p:cNvPr id="4" name="Управляющая кнопка: домой 3">
            <a:hlinkClick r:id="rId2" action="ppaction://hlinksldjump" highlightClick="1"/>
          </p:cNvPr>
          <p:cNvSpPr/>
          <p:nvPr/>
        </p:nvSpPr>
        <p:spPr>
          <a:xfrm>
            <a:off x="8244408" y="5661248"/>
            <a:ext cx="648072" cy="648072"/>
          </a:xfrm>
          <a:prstGeom prst="actionButtonHo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smtClean="0"/>
              <a:t>2 этап. По местам великих битв </a:t>
            </a:r>
            <a:endParaRPr lang="ru-RU" dirty="0"/>
          </a:p>
        </p:txBody>
      </p:sp>
      <p:graphicFrame>
        <p:nvGraphicFramePr>
          <p:cNvPr id="5" name="Таблица 4"/>
          <p:cNvGraphicFramePr>
            <a:graphicFrameLocks noGrp="1"/>
          </p:cNvGraphicFramePr>
          <p:nvPr/>
        </p:nvGraphicFramePr>
        <p:xfrm>
          <a:off x="1259632" y="2276872"/>
          <a:ext cx="6648400" cy="3456384"/>
        </p:xfrm>
        <a:graphic>
          <a:graphicData uri="http://schemas.openxmlformats.org/drawingml/2006/table">
            <a:tbl>
              <a:tblPr firstRow="1" bandRow="1">
                <a:tableStyleId>{0505E3EF-67EA-436B-97B2-0124C06EBD24}</a:tableStyleId>
              </a:tblPr>
              <a:tblGrid>
                <a:gridCol w="3324200">
                  <a:extLst>
                    <a:ext uri="{9D8B030D-6E8A-4147-A177-3AD203B41FA5}">
                      <a16:colId xmlns:a16="http://schemas.microsoft.com/office/drawing/2014/main" val="20000"/>
                    </a:ext>
                  </a:extLst>
                </a:gridCol>
                <a:gridCol w="3324200">
                  <a:extLst>
                    <a:ext uri="{9D8B030D-6E8A-4147-A177-3AD203B41FA5}">
                      <a16:colId xmlns:a16="http://schemas.microsoft.com/office/drawing/2014/main" val="20001"/>
                    </a:ext>
                  </a:extLst>
                </a:gridCol>
              </a:tblGrid>
              <a:tr h="3456384">
                <a:tc>
                  <a:txBody>
                    <a:bodyPr/>
                    <a:lstStyle/>
                    <a:p>
                      <a:pPr algn="ctr"/>
                      <a:endParaRPr lang="ru-RU" sz="4400" dirty="0" smtClean="0">
                        <a:solidFill>
                          <a:schemeClr val="accent1">
                            <a:lumMod val="75000"/>
                          </a:schemeClr>
                        </a:solidFill>
                      </a:endParaRPr>
                    </a:p>
                    <a:p>
                      <a:pPr algn="ctr"/>
                      <a:endParaRPr lang="ru-RU" sz="4400" dirty="0" smtClean="0">
                        <a:solidFill>
                          <a:schemeClr val="accent1">
                            <a:lumMod val="75000"/>
                          </a:schemeClr>
                        </a:solidFill>
                      </a:endParaRPr>
                    </a:p>
                    <a:p>
                      <a:pPr algn="ctr"/>
                      <a:r>
                        <a:rPr lang="ru-RU" sz="4400" dirty="0" smtClean="0">
                          <a:solidFill>
                            <a:schemeClr val="accent1">
                              <a:lumMod val="75000"/>
                            </a:schemeClr>
                          </a:solidFill>
                          <a:hlinkClick r:id="rId2" action="ppaction://hlinksldjump"/>
                        </a:rPr>
                        <a:t>1</a:t>
                      </a:r>
                      <a:endParaRPr lang="ru-RU" sz="4400" dirty="0">
                        <a:solidFill>
                          <a:schemeClr val="accent1">
                            <a:lumMod val="75000"/>
                          </a:schemeClr>
                        </a:solidFill>
                      </a:endParaRPr>
                    </a:p>
                  </a:txBody>
                  <a:tcPr/>
                </a:tc>
                <a:tc>
                  <a:txBody>
                    <a:bodyPr/>
                    <a:lstStyle/>
                    <a:p>
                      <a:pPr algn="ctr"/>
                      <a:endParaRPr lang="ru-RU" sz="4400" dirty="0" smtClean="0">
                        <a:solidFill>
                          <a:schemeClr val="accent1">
                            <a:lumMod val="75000"/>
                          </a:schemeClr>
                        </a:solidFill>
                      </a:endParaRPr>
                    </a:p>
                    <a:p>
                      <a:pPr algn="ctr"/>
                      <a:endParaRPr lang="ru-RU" sz="4400" dirty="0" smtClean="0">
                        <a:solidFill>
                          <a:schemeClr val="accent1">
                            <a:lumMod val="75000"/>
                          </a:schemeClr>
                        </a:solidFill>
                      </a:endParaRPr>
                    </a:p>
                    <a:p>
                      <a:pPr algn="ctr"/>
                      <a:r>
                        <a:rPr lang="ru-RU" sz="4400" dirty="0" smtClean="0">
                          <a:solidFill>
                            <a:schemeClr val="accent1">
                              <a:lumMod val="75000"/>
                            </a:schemeClr>
                          </a:solidFill>
                          <a:hlinkClick r:id="rId3" action="ppaction://hlinksldjump"/>
                        </a:rPr>
                        <a:t>2</a:t>
                      </a:r>
                      <a:endParaRPr lang="ru-RU" sz="4400" dirty="0">
                        <a:solidFill>
                          <a:schemeClr val="accent1">
                            <a:lumMod val="75000"/>
                          </a:schemeClr>
                        </a:solidFill>
                      </a:endParaRPr>
                    </a:p>
                  </a:txBody>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896144"/>
          </a:xfrm>
        </p:spPr>
        <p:txBody>
          <a:bodyPr>
            <a:normAutofit fontScale="90000"/>
          </a:bodyPr>
          <a:lstStyle/>
          <a:p>
            <a:pPr lvl="0"/>
            <a:r>
              <a:rPr lang="ru-RU" b="1" dirty="0" smtClean="0"/>
              <a:t>Рассмотрите карту и ответьте на вопросы</a:t>
            </a:r>
            <a:endParaRPr lang="ru-RU" b="1" dirty="0"/>
          </a:p>
        </p:txBody>
      </p:sp>
      <p:pic>
        <p:nvPicPr>
          <p:cNvPr id="3" name="Рисунок 2" descr="121.jpg"/>
          <p:cNvPicPr/>
          <p:nvPr/>
        </p:nvPicPr>
        <p:blipFill>
          <a:blip r:embed="rId2" cstate="print"/>
          <a:stretch>
            <a:fillRect/>
          </a:stretch>
        </p:blipFill>
        <p:spPr>
          <a:xfrm>
            <a:off x="395536" y="1484784"/>
            <a:ext cx="4680520" cy="4752528"/>
          </a:xfrm>
          <a:prstGeom prst="rect">
            <a:avLst/>
          </a:prstGeom>
        </p:spPr>
      </p:pic>
      <p:sp>
        <p:nvSpPr>
          <p:cNvPr id="19457" name="Rectangle 1"/>
          <p:cNvSpPr>
            <a:spLocks noChangeArrowheads="1"/>
          </p:cNvSpPr>
          <p:nvPr/>
        </p:nvSpPr>
        <p:spPr bwMode="auto">
          <a:xfrm>
            <a:off x="5292080" y="1628800"/>
            <a:ext cx="341987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Какой город обозначен на карте цифрой 1.</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Какая военная операция показана на карте, какое кодовое название она имела. </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Какой город обозначен на карте цифрой 2.</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5436096" y="4653136"/>
            <a:ext cx="2698175" cy="369332"/>
          </a:xfrm>
          <a:prstGeom prst="rect">
            <a:avLst/>
          </a:prstGeom>
          <a:noFill/>
        </p:spPr>
        <p:txBody>
          <a:bodyPr wrap="none" rtlCol="0">
            <a:spAutoFit/>
          </a:bodyPr>
          <a:lstStyle/>
          <a:p>
            <a:r>
              <a:rPr lang="ru-RU" b="1" dirty="0" smtClean="0">
                <a:hlinkClick r:id="rId3" action="ppaction://hlinksldjump"/>
              </a:rPr>
              <a:t>Правильный ответ: </a:t>
            </a:r>
            <a:endParaRPr lang="ru-RU" b="1"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896144"/>
          </a:xfrm>
        </p:spPr>
        <p:txBody>
          <a:bodyPr>
            <a:normAutofit fontScale="90000"/>
          </a:bodyPr>
          <a:lstStyle/>
          <a:p>
            <a:pPr lvl="0"/>
            <a:r>
              <a:rPr lang="ru-RU" b="1" dirty="0" smtClean="0"/>
              <a:t>Рассмотрите карту и ответьте на вопросы</a:t>
            </a:r>
            <a:endParaRPr lang="ru-RU" b="1" dirty="0"/>
          </a:p>
        </p:txBody>
      </p:sp>
      <p:pic>
        <p:nvPicPr>
          <p:cNvPr id="3" name="Рисунок 2" descr="121.jpg"/>
          <p:cNvPicPr/>
          <p:nvPr/>
        </p:nvPicPr>
        <p:blipFill>
          <a:blip r:embed="rId2" cstate="print"/>
          <a:stretch>
            <a:fillRect/>
          </a:stretch>
        </p:blipFill>
        <p:spPr>
          <a:xfrm>
            <a:off x="395536" y="1484784"/>
            <a:ext cx="4680520" cy="4752528"/>
          </a:xfrm>
          <a:prstGeom prst="rect">
            <a:avLst/>
          </a:prstGeom>
        </p:spPr>
      </p:pic>
      <p:sp>
        <p:nvSpPr>
          <p:cNvPr id="19457" name="Rectangle 1"/>
          <p:cNvSpPr>
            <a:spLocks noChangeArrowheads="1"/>
          </p:cNvSpPr>
          <p:nvPr/>
        </p:nvSpPr>
        <p:spPr bwMode="auto">
          <a:xfrm>
            <a:off x="5292080" y="1628800"/>
            <a:ext cx="341987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Какой город обозначен на карте цифрой 1.</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Какая военная операция показана на карте, какое кодовое название она имела. </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Какой город обозначен на карте цифрой 2.</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5436096" y="4653136"/>
            <a:ext cx="3456384" cy="1200329"/>
          </a:xfrm>
          <a:prstGeom prst="rect">
            <a:avLst/>
          </a:prstGeom>
          <a:noFill/>
        </p:spPr>
        <p:txBody>
          <a:bodyPr wrap="square" rtlCol="0">
            <a:spAutoFit/>
          </a:bodyPr>
          <a:lstStyle/>
          <a:p>
            <a:r>
              <a:rPr lang="ru-RU" b="1" dirty="0" smtClean="0"/>
              <a:t>Правильный ответ: </a:t>
            </a:r>
          </a:p>
          <a:p>
            <a:r>
              <a:rPr lang="ru-RU" dirty="0" smtClean="0"/>
              <a:t>Минск</a:t>
            </a:r>
            <a:r>
              <a:rPr lang="ru-RU" dirty="0"/>
              <a:t>, освобождение Белоруссии, операция «Багратион», Варшава</a:t>
            </a:r>
            <a:endParaRPr lang="ru-RU" b="1" dirty="0"/>
          </a:p>
        </p:txBody>
      </p:sp>
      <p:sp>
        <p:nvSpPr>
          <p:cNvPr id="7" name="Управляющая кнопка: домой 6">
            <a:hlinkClick r:id="rId3" action="ppaction://hlinksldjump" highlightClick="1"/>
          </p:cNvPr>
          <p:cNvSpPr/>
          <p:nvPr/>
        </p:nvSpPr>
        <p:spPr>
          <a:xfrm>
            <a:off x="8244408" y="5661248"/>
            <a:ext cx="648072" cy="648072"/>
          </a:xfrm>
          <a:prstGeom prst="actionButtonHo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896144"/>
          </a:xfrm>
        </p:spPr>
        <p:txBody>
          <a:bodyPr>
            <a:normAutofit fontScale="90000"/>
          </a:bodyPr>
          <a:lstStyle/>
          <a:p>
            <a:r>
              <a:rPr lang="ru-RU" b="1" dirty="0" smtClean="0"/>
              <a:t>Рассмотрите карту и ответьте на вопросы</a:t>
            </a:r>
            <a:endParaRPr lang="ru-RU" dirty="0"/>
          </a:p>
        </p:txBody>
      </p:sp>
      <p:pic>
        <p:nvPicPr>
          <p:cNvPr id="3" name="Рисунок 2" descr="122.jpg"/>
          <p:cNvPicPr/>
          <p:nvPr/>
        </p:nvPicPr>
        <p:blipFill>
          <a:blip r:embed="rId2" cstate="print"/>
          <a:stretch>
            <a:fillRect/>
          </a:stretch>
        </p:blipFill>
        <p:spPr>
          <a:xfrm>
            <a:off x="395537" y="1556792"/>
            <a:ext cx="5112568" cy="4677956"/>
          </a:xfrm>
          <a:prstGeom prst="rect">
            <a:avLst/>
          </a:prstGeom>
        </p:spPr>
      </p:pic>
      <p:sp>
        <p:nvSpPr>
          <p:cNvPr id="26625" name="Rectangle 1"/>
          <p:cNvSpPr>
            <a:spLocks noChangeArrowheads="1"/>
          </p:cNvSpPr>
          <p:nvPr/>
        </p:nvSpPr>
        <p:spPr bwMode="auto">
          <a:xfrm>
            <a:off x="5580112" y="1700808"/>
            <a:ext cx="331236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Назовите город, обозначенный на карте цифрой 1. </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Какая военная операция показана на карте, какое кодовое название она имела. </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Какой город обозначен на карте цифрой 2.</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5652120" y="4725144"/>
            <a:ext cx="2698175" cy="369332"/>
          </a:xfrm>
          <a:prstGeom prst="rect">
            <a:avLst/>
          </a:prstGeom>
          <a:noFill/>
        </p:spPr>
        <p:txBody>
          <a:bodyPr wrap="none" rtlCol="0">
            <a:spAutoFit/>
          </a:bodyPr>
          <a:lstStyle/>
          <a:p>
            <a:r>
              <a:rPr lang="ru-RU" b="1" dirty="0" smtClean="0">
                <a:hlinkClick r:id="rId3" action="ppaction://hlinksldjump"/>
              </a:rPr>
              <a:t>Правильный ответ: </a:t>
            </a:r>
            <a:endParaRPr lang="ru-RU" b="1"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896144"/>
          </a:xfrm>
        </p:spPr>
        <p:txBody>
          <a:bodyPr>
            <a:normAutofit fontScale="90000"/>
          </a:bodyPr>
          <a:lstStyle/>
          <a:p>
            <a:r>
              <a:rPr lang="ru-RU" b="1" dirty="0" smtClean="0"/>
              <a:t>Рассмотрите карту и ответьте на вопросы</a:t>
            </a:r>
            <a:endParaRPr lang="ru-RU" dirty="0"/>
          </a:p>
        </p:txBody>
      </p:sp>
      <p:pic>
        <p:nvPicPr>
          <p:cNvPr id="3" name="Рисунок 2" descr="122.jpg"/>
          <p:cNvPicPr/>
          <p:nvPr/>
        </p:nvPicPr>
        <p:blipFill>
          <a:blip r:embed="rId2" cstate="print"/>
          <a:stretch>
            <a:fillRect/>
          </a:stretch>
        </p:blipFill>
        <p:spPr>
          <a:xfrm>
            <a:off x="395537" y="1556792"/>
            <a:ext cx="5112568" cy="4677956"/>
          </a:xfrm>
          <a:prstGeom prst="rect">
            <a:avLst/>
          </a:prstGeom>
        </p:spPr>
      </p:pic>
      <p:sp>
        <p:nvSpPr>
          <p:cNvPr id="26625" name="Rectangle 1"/>
          <p:cNvSpPr>
            <a:spLocks noChangeArrowheads="1"/>
          </p:cNvSpPr>
          <p:nvPr/>
        </p:nvSpPr>
        <p:spPr bwMode="auto">
          <a:xfrm>
            <a:off x="5580112" y="1556792"/>
            <a:ext cx="331236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Назовите город, обозначенный на карте цифрой 1. </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Какая военная операция показана на карте, какое кодовое название она имела. </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Какой город обозначен на карте цифрой 2.</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5652120" y="4509120"/>
            <a:ext cx="3168352" cy="1477328"/>
          </a:xfrm>
          <a:prstGeom prst="rect">
            <a:avLst/>
          </a:prstGeom>
          <a:noFill/>
        </p:spPr>
        <p:txBody>
          <a:bodyPr wrap="square" rtlCol="0">
            <a:spAutoFit/>
          </a:bodyPr>
          <a:lstStyle/>
          <a:p>
            <a:r>
              <a:rPr lang="ru-RU" b="1" dirty="0" smtClean="0"/>
              <a:t>Правильный ответ: </a:t>
            </a:r>
            <a:r>
              <a:rPr lang="ru-RU" dirty="0"/>
              <a:t>Сталинград, Сталинградская битва, операция «Уран», </a:t>
            </a:r>
            <a:r>
              <a:rPr lang="ru-RU" dirty="0" err="1"/>
              <a:t>Калач-на-Дону</a:t>
            </a:r>
            <a:r>
              <a:rPr lang="ru-RU" b="1" dirty="0" smtClean="0"/>
              <a:t> </a:t>
            </a:r>
            <a:endParaRPr lang="ru-RU" b="1" dirty="0"/>
          </a:p>
        </p:txBody>
      </p:sp>
      <p:sp>
        <p:nvSpPr>
          <p:cNvPr id="6" name="Управляющая кнопка: домой 5">
            <a:hlinkClick r:id="rId3" action="ppaction://hlinksldjump" highlightClick="1"/>
          </p:cNvPr>
          <p:cNvSpPr/>
          <p:nvPr/>
        </p:nvSpPr>
        <p:spPr>
          <a:xfrm>
            <a:off x="8244408" y="5733256"/>
            <a:ext cx="576064" cy="576064"/>
          </a:xfrm>
          <a:prstGeom prst="actionButtonHo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3 этап. Герои войны</a:t>
            </a:r>
            <a:endParaRPr lang="ru-RU" b="1" dirty="0"/>
          </a:p>
        </p:txBody>
      </p:sp>
      <p:graphicFrame>
        <p:nvGraphicFramePr>
          <p:cNvPr id="3" name="Таблица 2"/>
          <p:cNvGraphicFramePr>
            <a:graphicFrameLocks noGrp="1"/>
          </p:cNvGraphicFramePr>
          <p:nvPr/>
        </p:nvGraphicFramePr>
        <p:xfrm>
          <a:off x="1403648" y="1556792"/>
          <a:ext cx="6432375" cy="4552280"/>
        </p:xfrm>
        <a:graphic>
          <a:graphicData uri="http://schemas.openxmlformats.org/drawingml/2006/table">
            <a:tbl>
              <a:tblPr firstRow="1" bandRow="1">
                <a:tableStyleId>{0505E3EF-67EA-436B-97B2-0124C06EBD24}</a:tableStyleId>
              </a:tblPr>
              <a:tblGrid>
                <a:gridCol w="2144125">
                  <a:extLst>
                    <a:ext uri="{9D8B030D-6E8A-4147-A177-3AD203B41FA5}">
                      <a16:colId xmlns:a16="http://schemas.microsoft.com/office/drawing/2014/main" val="20000"/>
                    </a:ext>
                  </a:extLst>
                </a:gridCol>
                <a:gridCol w="2144125">
                  <a:extLst>
                    <a:ext uri="{9D8B030D-6E8A-4147-A177-3AD203B41FA5}">
                      <a16:colId xmlns:a16="http://schemas.microsoft.com/office/drawing/2014/main" val="20001"/>
                    </a:ext>
                  </a:extLst>
                </a:gridCol>
                <a:gridCol w="2144125">
                  <a:extLst>
                    <a:ext uri="{9D8B030D-6E8A-4147-A177-3AD203B41FA5}">
                      <a16:colId xmlns:a16="http://schemas.microsoft.com/office/drawing/2014/main" val="20002"/>
                    </a:ext>
                  </a:extLst>
                </a:gridCol>
              </a:tblGrid>
              <a:tr h="2276140">
                <a:tc>
                  <a:txBody>
                    <a:bodyPr/>
                    <a:lstStyle/>
                    <a:p>
                      <a:pPr algn="ctr"/>
                      <a:r>
                        <a:rPr lang="ru-RU" sz="4000" b="1" dirty="0" smtClean="0">
                          <a:hlinkClick r:id="rId2" action="ppaction://hlinksldjump"/>
                        </a:rPr>
                        <a:t>1</a:t>
                      </a:r>
                      <a:endParaRPr lang="ru-RU" sz="4000" b="1" dirty="0"/>
                    </a:p>
                  </a:txBody>
                  <a:tcPr anchor="ctr"/>
                </a:tc>
                <a:tc>
                  <a:txBody>
                    <a:bodyPr/>
                    <a:lstStyle/>
                    <a:p>
                      <a:pPr algn="ctr"/>
                      <a:r>
                        <a:rPr lang="ru-RU" sz="4000" b="1" dirty="0" smtClean="0">
                          <a:hlinkClick r:id="rId3" action="ppaction://hlinksldjump"/>
                        </a:rPr>
                        <a:t>2</a:t>
                      </a:r>
                      <a:endParaRPr lang="ru-RU" sz="4000" b="1" dirty="0"/>
                    </a:p>
                  </a:txBody>
                  <a:tcPr anchor="ctr"/>
                </a:tc>
                <a:tc>
                  <a:txBody>
                    <a:bodyPr/>
                    <a:lstStyle/>
                    <a:p>
                      <a:pPr algn="ctr"/>
                      <a:r>
                        <a:rPr lang="ru-RU" sz="4000" b="1" dirty="0" smtClean="0">
                          <a:hlinkClick r:id="rId4" action="ppaction://hlinksldjump"/>
                        </a:rPr>
                        <a:t>3</a:t>
                      </a:r>
                      <a:endParaRPr lang="ru-RU" sz="4000" b="1" dirty="0"/>
                    </a:p>
                  </a:txBody>
                  <a:tcPr anchor="ctr"/>
                </a:tc>
                <a:extLst>
                  <a:ext uri="{0D108BD9-81ED-4DB2-BD59-A6C34878D82A}">
                    <a16:rowId xmlns:a16="http://schemas.microsoft.com/office/drawing/2014/main" val="10000"/>
                  </a:ext>
                </a:extLst>
              </a:tr>
              <a:tr h="2276140">
                <a:tc>
                  <a:txBody>
                    <a:bodyPr/>
                    <a:lstStyle/>
                    <a:p>
                      <a:pPr algn="ctr"/>
                      <a:r>
                        <a:rPr lang="ru-RU" sz="4000" b="1" dirty="0" smtClean="0">
                          <a:hlinkClick r:id="rId5" action="ppaction://hlinksldjump"/>
                        </a:rPr>
                        <a:t>4</a:t>
                      </a:r>
                      <a:endParaRPr lang="ru-RU" sz="4000" b="1" dirty="0"/>
                    </a:p>
                  </a:txBody>
                  <a:tcPr anchor="ctr"/>
                </a:tc>
                <a:tc>
                  <a:txBody>
                    <a:bodyPr/>
                    <a:lstStyle/>
                    <a:p>
                      <a:pPr algn="ctr"/>
                      <a:r>
                        <a:rPr lang="ru-RU" sz="4000" b="1" dirty="0" smtClean="0">
                          <a:hlinkClick r:id="rId6" action="ppaction://hlinksldjump"/>
                        </a:rPr>
                        <a:t>5</a:t>
                      </a:r>
                      <a:endParaRPr lang="ru-RU" sz="4000" b="1" dirty="0"/>
                    </a:p>
                  </a:txBody>
                  <a:tcPr anchor="ctr"/>
                </a:tc>
                <a:tc>
                  <a:txBody>
                    <a:bodyPr/>
                    <a:lstStyle/>
                    <a:p>
                      <a:pPr algn="ctr"/>
                      <a:r>
                        <a:rPr lang="ru-RU" sz="4000" b="1" dirty="0" smtClean="0">
                          <a:hlinkClick r:id="rId7" action="ppaction://hlinksldjump"/>
                        </a:rPr>
                        <a:t>6</a:t>
                      </a:r>
                      <a:endParaRPr lang="ru-RU" sz="4000" b="1" dirty="0"/>
                    </a:p>
                  </a:txBody>
                  <a:tcPr anchor="ct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Прямоугольник 2"/>
          <p:cNvSpPr/>
          <p:nvPr/>
        </p:nvSpPr>
        <p:spPr>
          <a:xfrm>
            <a:off x="4499992" y="1124744"/>
            <a:ext cx="4139952" cy="2308324"/>
          </a:xfrm>
          <a:prstGeom prst="rect">
            <a:avLst/>
          </a:prstGeom>
        </p:spPr>
        <p:txBody>
          <a:bodyPr wrap="square">
            <a:spAutoFit/>
          </a:bodyPr>
          <a:lstStyle/>
          <a:p>
            <a:r>
              <a:rPr lang="ru-RU" sz="2400" b="1" dirty="0"/>
              <a:t>Летчик, Герой Советского Союза, 26 июня 1941 года направил подбитый самолет в скопление танков противника</a:t>
            </a:r>
          </a:p>
        </p:txBody>
      </p:sp>
      <p:pic>
        <p:nvPicPr>
          <p:cNvPr id="4" name="Рисунок 3" descr="Гастелло.jpg"/>
          <p:cNvPicPr>
            <a:picLocks noChangeAspect="1"/>
          </p:cNvPicPr>
          <p:nvPr/>
        </p:nvPicPr>
        <p:blipFill>
          <a:blip r:embed="rId2" cstate="print"/>
          <a:stretch>
            <a:fillRect/>
          </a:stretch>
        </p:blipFill>
        <p:spPr>
          <a:xfrm>
            <a:off x="467544" y="620688"/>
            <a:ext cx="3793394" cy="5301208"/>
          </a:xfrm>
          <a:prstGeom prst="rect">
            <a:avLst/>
          </a:prstGeom>
        </p:spPr>
      </p:pic>
      <p:sp>
        <p:nvSpPr>
          <p:cNvPr id="5" name="TextBox 4"/>
          <p:cNvSpPr txBox="1"/>
          <p:nvPr/>
        </p:nvSpPr>
        <p:spPr>
          <a:xfrm>
            <a:off x="4644008" y="4077072"/>
            <a:ext cx="2698175" cy="369332"/>
          </a:xfrm>
          <a:prstGeom prst="rect">
            <a:avLst/>
          </a:prstGeom>
          <a:noFill/>
        </p:spPr>
        <p:txBody>
          <a:bodyPr wrap="none" rtlCol="0">
            <a:spAutoFit/>
          </a:bodyPr>
          <a:lstStyle/>
          <a:p>
            <a:r>
              <a:rPr lang="ru-RU" b="1" dirty="0" smtClean="0"/>
              <a:t>Правильный ответ: </a:t>
            </a:r>
            <a:endParaRPr lang="ru-RU" b="1"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Прямоугольник 2"/>
          <p:cNvSpPr/>
          <p:nvPr/>
        </p:nvSpPr>
        <p:spPr>
          <a:xfrm>
            <a:off x="4499992" y="1124744"/>
            <a:ext cx="4139952" cy="2308324"/>
          </a:xfrm>
          <a:prstGeom prst="rect">
            <a:avLst/>
          </a:prstGeom>
        </p:spPr>
        <p:txBody>
          <a:bodyPr wrap="square">
            <a:spAutoFit/>
          </a:bodyPr>
          <a:lstStyle/>
          <a:p>
            <a:r>
              <a:rPr lang="ru-RU" sz="2400" b="1" dirty="0"/>
              <a:t>Летчик, Герой Советского Союза, 26 июня 1941 года направил подбитый самолет в скопление танков противника</a:t>
            </a:r>
          </a:p>
        </p:txBody>
      </p:sp>
      <p:pic>
        <p:nvPicPr>
          <p:cNvPr id="4" name="Рисунок 3" descr="Гастелло.jpg"/>
          <p:cNvPicPr>
            <a:picLocks noChangeAspect="1"/>
          </p:cNvPicPr>
          <p:nvPr/>
        </p:nvPicPr>
        <p:blipFill>
          <a:blip r:embed="rId2" cstate="print"/>
          <a:stretch>
            <a:fillRect/>
          </a:stretch>
        </p:blipFill>
        <p:spPr>
          <a:xfrm>
            <a:off x="467544" y="620688"/>
            <a:ext cx="3793394" cy="5301208"/>
          </a:xfrm>
          <a:prstGeom prst="rect">
            <a:avLst/>
          </a:prstGeom>
        </p:spPr>
      </p:pic>
      <p:sp>
        <p:nvSpPr>
          <p:cNvPr id="5" name="TextBox 4"/>
          <p:cNvSpPr txBox="1"/>
          <p:nvPr/>
        </p:nvSpPr>
        <p:spPr>
          <a:xfrm>
            <a:off x="4644008" y="4077072"/>
            <a:ext cx="2698175" cy="646331"/>
          </a:xfrm>
          <a:prstGeom prst="rect">
            <a:avLst/>
          </a:prstGeom>
          <a:noFill/>
        </p:spPr>
        <p:txBody>
          <a:bodyPr wrap="none" rtlCol="0">
            <a:spAutoFit/>
          </a:bodyPr>
          <a:lstStyle/>
          <a:p>
            <a:r>
              <a:rPr lang="ru-RU" b="1" dirty="0" smtClean="0"/>
              <a:t>Правильный ответ: </a:t>
            </a:r>
          </a:p>
          <a:p>
            <a:r>
              <a:rPr lang="ru-RU" dirty="0" smtClean="0"/>
              <a:t>Николай Гастелло </a:t>
            </a:r>
            <a:endParaRPr lang="ru-RU" dirty="0"/>
          </a:p>
        </p:txBody>
      </p:sp>
      <p:sp>
        <p:nvSpPr>
          <p:cNvPr id="6" name="Управляющая кнопка: домой 5">
            <a:hlinkClick r:id="rId3" action="ppaction://hlinksldjump" highlightClick="1"/>
          </p:cNvPr>
          <p:cNvSpPr/>
          <p:nvPr/>
        </p:nvSpPr>
        <p:spPr>
          <a:xfrm>
            <a:off x="8316416" y="5661248"/>
            <a:ext cx="504056" cy="576064"/>
          </a:xfrm>
          <a:prstGeom prst="actionButtonHo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01752" y="228600"/>
            <a:ext cx="8534400" cy="896144"/>
          </a:xfrm>
        </p:spPr>
        <p:txBody>
          <a:bodyPr>
            <a:normAutofit fontScale="90000"/>
          </a:bodyPr>
          <a:lstStyle/>
          <a:p>
            <a:r>
              <a:rPr lang="ru-RU" sz="2000" b="1" dirty="0" smtClean="0">
                <a:solidFill>
                  <a:schemeClr val="tx1"/>
                </a:solidFill>
                <a:latin typeface="+mn-lt"/>
                <a:cs typeface="Times New Roman" pitchFamily="18" charset="0"/>
              </a:rPr>
              <a:t>Цель: повышение гражданской ответственности за судьбу страны, укрепление чувства сопричастности граждан к великой истории и культуре России, воспитания гражданина, любящего свою Родину. </a:t>
            </a:r>
            <a:endParaRPr lang="ru-RU" sz="2000" b="1" dirty="0">
              <a:solidFill>
                <a:schemeClr val="tx1"/>
              </a:solidFill>
              <a:latin typeface="+mn-lt"/>
            </a:endParaRPr>
          </a:p>
        </p:txBody>
      </p:sp>
      <p:sp>
        <p:nvSpPr>
          <p:cNvPr id="2" name="Содержимое 1"/>
          <p:cNvSpPr>
            <a:spLocks noGrp="1"/>
          </p:cNvSpPr>
          <p:nvPr>
            <p:ph sz="quarter" idx="4294967295"/>
          </p:nvPr>
        </p:nvSpPr>
        <p:spPr>
          <a:xfrm>
            <a:off x="539552" y="1700808"/>
            <a:ext cx="8229600" cy="4572000"/>
          </a:xfrm>
        </p:spPr>
        <p:txBody>
          <a:bodyPr>
            <a:normAutofit fontScale="85000" lnSpcReduction="20000"/>
          </a:bodyPr>
          <a:lstStyle/>
          <a:p>
            <a:pPr>
              <a:buNone/>
            </a:pPr>
            <a:r>
              <a:rPr lang="ru-RU" b="1" dirty="0" smtClean="0"/>
              <a:t>Задачи: </a:t>
            </a:r>
          </a:p>
          <a:p>
            <a:pPr lvl="0"/>
            <a:r>
              <a:rPr lang="ru-RU" b="1" dirty="0" smtClean="0"/>
              <a:t>формировать знания об основных этапах, процессах, ключевых событиях Великой Отечественной войны;</a:t>
            </a:r>
          </a:p>
          <a:p>
            <a:pPr lvl="0"/>
            <a:r>
              <a:rPr lang="ru-RU" b="1" dirty="0" smtClean="0"/>
              <a:t>развивать умения и навыки работы с историческим пространством (картой) и историческим временем (хронологией), историческими источниками;</a:t>
            </a:r>
          </a:p>
          <a:p>
            <a:pPr lvl="0"/>
            <a:r>
              <a:rPr lang="ru-RU" b="1" dirty="0" smtClean="0"/>
              <a:t>развивать личностные качества обучающихся на основе примеров из истории: патриотизма, мужества; </a:t>
            </a:r>
          </a:p>
          <a:p>
            <a:pPr lvl="0"/>
            <a:r>
              <a:rPr lang="ru-RU" b="1" dirty="0" smtClean="0"/>
              <a:t>способствовать приобретению опыта взаимодействия, совместной деятельности и общения со сверстниками.</a:t>
            </a:r>
          </a:p>
          <a:p>
            <a:pPr>
              <a:buNone/>
            </a:pP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4644008" y="764704"/>
            <a:ext cx="4139952" cy="3046988"/>
          </a:xfrm>
          <a:prstGeom prst="rect">
            <a:avLst/>
          </a:prstGeom>
        </p:spPr>
        <p:txBody>
          <a:bodyPr wrap="square">
            <a:spAutoFit/>
          </a:bodyPr>
          <a:lstStyle/>
          <a:p>
            <a:r>
              <a:rPr lang="ru-RU" sz="2400" b="1" dirty="0"/>
              <a:t>Советский летчик-истребитель, Герой Советского Союза, в августе 1941 года одним из первых совершил ночной таран, сбив бомбардировщик врага.</a:t>
            </a:r>
          </a:p>
        </p:txBody>
      </p:sp>
      <p:pic>
        <p:nvPicPr>
          <p:cNvPr id="3" name="Рисунок 2" descr="Талалихин.jpg"/>
          <p:cNvPicPr>
            <a:picLocks noChangeAspect="1"/>
          </p:cNvPicPr>
          <p:nvPr/>
        </p:nvPicPr>
        <p:blipFill>
          <a:blip r:embed="rId2" cstate="print"/>
          <a:stretch>
            <a:fillRect/>
          </a:stretch>
        </p:blipFill>
        <p:spPr>
          <a:xfrm>
            <a:off x="539552" y="404664"/>
            <a:ext cx="3939467" cy="5508848"/>
          </a:xfrm>
          <a:prstGeom prst="rect">
            <a:avLst/>
          </a:prstGeom>
        </p:spPr>
      </p:pic>
      <p:sp>
        <p:nvSpPr>
          <p:cNvPr id="4" name="TextBox 3"/>
          <p:cNvSpPr txBox="1"/>
          <p:nvPr/>
        </p:nvSpPr>
        <p:spPr>
          <a:xfrm>
            <a:off x="4788024" y="4293096"/>
            <a:ext cx="2638864" cy="369332"/>
          </a:xfrm>
          <a:prstGeom prst="rect">
            <a:avLst/>
          </a:prstGeom>
          <a:noFill/>
        </p:spPr>
        <p:txBody>
          <a:bodyPr wrap="none" rtlCol="0">
            <a:spAutoFit/>
          </a:bodyPr>
          <a:lstStyle/>
          <a:p>
            <a:r>
              <a:rPr lang="ru-RU" b="1" dirty="0" smtClean="0">
                <a:hlinkClick r:id="rId3" action="ppaction://hlinksldjump"/>
              </a:rPr>
              <a:t>Правильный ответ:</a:t>
            </a:r>
            <a:endParaRPr lang="ru-RU" b="1"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4644008" y="764704"/>
            <a:ext cx="4139952" cy="3046988"/>
          </a:xfrm>
          <a:prstGeom prst="rect">
            <a:avLst/>
          </a:prstGeom>
        </p:spPr>
        <p:txBody>
          <a:bodyPr wrap="square">
            <a:spAutoFit/>
          </a:bodyPr>
          <a:lstStyle/>
          <a:p>
            <a:r>
              <a:rPr lang="ru-RU" sz="2400" b="1" dirty="0"/>
              <a:t>Советский летчик-истребитель, Герой Советского Союза, в августе 1941 года одним из первых совершил ночной таран, сбив бомбардировщик врага.</a:t>
            </a:r>
          </a:p>
        </p:txBody>
      </p:sp>
      <p:pic>
        <p:nvPicPr>
          <p:cNvPr id="3" name="Рисунок 2" descr="Талалихин.jpg"/>
          <p:cNvPicPr>
            <a:picLocks noChangeAspect="1"/>
          </p:cNvPicPr>
          <p:nvPr/>
        </p:nvPicPr>
        <p:blipFill>
          <a:blip r:embed="rId2" cstate="print"/>
          <a:stretch>
            <a:fillRect/>
          </a:stretch>
        </p:blipFill>
        <p:spPr>
          <a:xfrm>
            <a:off x="539552" y="404664"/>
            <a:ext cx="3939467" cy="5508848"/>
          </a:xfrm>
          <a:prstGeom prst="rect">
            <a:avLst/>
          </a:prstGeom>
        </p:spPr>
      </p:pic>
      <p:sp>
        <p:nvSpPr>
          <p:cNvPr id="4" name="TextBox 3"/>
          <p:cNvSpPr txBox="1"/>
          <p:nvPr/>
        </p:nvSpPr>
        <p:spPr>
          <a:xfrm>
            <a:off x="4788024" y="4293096"/>
            <a:ext cx="2698175" cy="646331"/>
          </a:xfrm>
          <a:prstGeom prst="rect">
            <a:avLst/>
          </a:prstGeom>
          <a:noFill/>
        </p:spPr>
        <p:txBody>
          <a:bodyPr wrap="none" rtlCol="0">
            <a:spAutoFit/>
          </a:bodyPr>
          <a:lstStyle/>
          <a:p>
            <a:r>
              <a:rPr lang="ru-RU" b="1" dirty="0" smtClean="0"/>
              <a:t>Правильный ответ: </a:t>
            </a:r>
          </a:p>
          <a:p>
            <a:r>
              <a:rPr lang="ru-RU" dirty="0" smtClean="0"/>
              <a:t>Виктор Талалихин</a:t>
            </a:r>
            <a:endParaRPr lang="ru-RU" dirty="0"/>
          </a:p>
        </p:txBody>
      </p:sp>
      <p:sp>
        <p:nvSpPr>
          <p:cNvPr id="5" name="Управляющая кнопка: домой 4">
            <a:hlinkClick r:id="rId3" action="ppaction://hlinksldjump" highlightClick="1"/>
          </p:cNvPr>
          <p:cNvSpPr/>
          <p:nvPr/>
        </p:nvSpPr>
        <p:spPr>
          <a:xfrm>
            <a:off x="8244408" y="5733256"/>
            <a:ext cx="576064" cy="504056"/>
          </a:xfrm>
          <a:prstGeom prst="actionButtonHo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4355976" y="764704"/>
            <a:ext cx="4572000" cy="2677656"/>
          </a:xfrm>
          <a:prstGeom prst="rect">
            <a:avLst/>
          </a:prstGeom>
        </p:spPr>
        <p:txBody>
          <a:bodyPr>
            <a:spAutoFit/>
          </a:bodyPr>
          <a:lstStyle/>
          <a:p>
            <a:r>
              <a:rPr lang="ru-RU" sz="2400" b="1" dirty="0"/>
              <a:t>Гвардии рядовой, Герой Советского Союза, 23 февраля 1943 года в бою за деревню Чернушки закрыл своим телом амбразуру пулеметного дзота гитлеровцев.</a:t>
            </a:r>
          </a:p>
        </p:txBody>
      </p:sp>
      <p:pic>
        <p:nvPicPr>
          <p:cNvPr id="3" name="Рисунок 2" descr="matrosov_default_d_850.jpg"/>
          <p:cNvPicPr>
            <a:picLocks noChangeAspect="1"/>
          </p:cNvPicPr>
          <p:nvPr/>
        </p:nvPicPr>
        <p:blipFill>
          <a:blip r:embed="rId2" cstate="print"/>
          <a:stretch>
            <a:fillRect/>
          </a:stretch>
        </p:blipFill>
        <p:spPr>
          <a:xfrm>
            <a:off x="467544" y="548680"/>
            <a:ext cx="3695548" cy="5229200"/>
          </a:xfrm>
          <a:prstGeom prst="rect">
            <a:avLst/>
          </a:prstGeom>
        </p:spPr>
      </p:pic>
      <p:sp>
        <p:nvSpPr>
          <p:cNvPr id="4" name="TextBox 3"/>
          <p:cNvSpPr txBox="1"/>
          <p:nvPr/>
        </p:nvSpPr>
        <p:spPr>
          <a:xfrm>
            <a:off x="4427984" y="4293096"/>
            <a:ext cx="2694969" cy="369332"/>
          </a:xfrm>
          <a:prstGeom prst="rect">
            <a:avLst/>
          </a:prstGeom>
          <a:noFill/>
        </p:spPr>
        <p:txBody>
          <a:bodyPr wrap="none" rtlCol="0">
            <a:spAutoFit/>
          </a:bodyPr>
          <a:lstStyle/>
          <a:p>
            <a:r>
              <a:rPr lang="ru-RU" b="1" dirty="0" smtClean="0">
                <a:hlinkClick r:id="rId3" action="ppaction://hlinksldjump"/>
              </a:rPr>
              <a:t>Правильный ответ:</a:t>
            </a:r>
            <a:r>
              <a:rPr lang="ru-RU" dirty="0" smtClean="0">
                <a:hlinkClick r:id="rId3" action="ppaction://hlinksldjump"/>
              </a:rPr>
              <a:t> </a:t>
            </a:r>
            <a:endParaRPr lang="ru-RU"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4355976" y="764704"/>
            <a:ext cx="4572000" cy="2677656"/>
          </a:xfrm>
          <a:prstGeom prst="rect">
            <a:avLst/>
          </a:prstGeom>
        </p:spPr>
        <p:txBody>
          <a:bodyPr>
            <a:spAutoFit/>
          </a:bodyPr>
          <a:lstStyle/>
          <a:p>
            <a:r>
              <a:rPr lang="ru-RU" sz="2400" b="1" dirty="0"/>
              <a:t>Гвардии рядовой, Герой Советского Союза, 23 февраля 1943 года в бою за деревню Чернушки закрыл своим телом амбразуру пулеметного дзота гитлеровцев.</a:t>
            </a:r>
          </a:p>
        </p:txBody>
      </p:sp>
      <p:pic>
        <p:nvPicPr>
          <p:cNvPr id="3" name="Рисунок 2" descr="matrosov_default_d_850.jpg"/>
          <p:cNvPicPr>
            <a:picLocks noChangeAspect="1"/>
          </p:cNvPicPr>
          <p:nvPr/>
        </p:nvPicPr>
        <p:blipFill>
          <a:blip r:embed="rId2" cstate="print"/>
          <a:stretch>
            <a:fillRect/>
          </a:stretch>
        </p:blipFill>
        <p:spPr>
          <a:xfrm>
            <a:off x="467544" y="548680"/>
            <a:ext cx="3695548" cy="5229200"/>
          </a:xfrm>
          <a:prstGeom prst="rect">
            <a:avLst/>
          </a:prstGeom>
        </p:spPr>
      </p:pic>
      <p:sp>
        <p:nvSpPr>
          <p:cNvPr id="4" name="TextBox 3"/>
          <p:cNvSpPr txBox="1"/>
          <p:nvPr/>
        </p:nvSpPr>
        <p:spPr>
          <a:xfrm>
            <a:off x="4427984" y="4293096"/>
            <a:ext cx="2698175" cy="646331"/>
          </a:xfrm>
          <a:prstGeom prst="rect">
            <a:avLst/>
          </a:prstGeom>
          <a:noFill/>
        </p:spPr>
        <p:txBody>
          <a:bodyPr wrap="none" rtlCol="0">
            <a:spAutoFit/>
          </a:bodyPr>
          <a:lstStyle/>
          <a:p>
            <a:r>
              <a:rPr lang="ru-RU" b="1" dirty="0" smtClean="0"/>
              <a:t>Правильный ответ: </a:t>
            </a:r>
          </a:p>
          <a:p>
            <a:r>
              <a:rPr lang="ru-RU" dirty="0" smtClean="0"/>
              <a:t>Александр Матросов </a:t>
            </a:r>
            <a:endParaRPr lang="ru-RU" dirty="0"/>
          </a:p>
        </p:txBody>
      </p:sp>
      <p:sp>
        <p:nvSpPr>
          <p:cNvPr id="5" name="Управляющая кнопка: домой 4">
            <a:hlinkClick r:id="rId3" action="ppaction://hlinksldjump" highlightClick="1"/>
          </p:cNvPr>
          <p:cNvSpPr/>
          <p:nvPr/>
        </p:nvSpPr>
        <p:spPr>
          <a:xfrm>
            <a:off x="8244408" y="5733256"/>
            <a:ext cx="576064" cy="576064"/>
          </a:xfrm>
          <a:prstGeom prst="actionButtonHo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4644008" y="620688"/>
            <a:ext cx="4139952" cy="3785652"/>
          </a:xfrm>
          <a:prstGeom prst="rect">
            <a:avLst/>
          </a:prstGeom>
        </p:spPr>
        <p:txBody>
          <a:bodyPr wrap="square">
            <a:spAutoFit/>
          </a:bodyPr>
          <a:lstStyle/>
          <a:p>
            <a:r>
              <a:rPr lang="ru-RU" sz="2400" b="1" dirty="0"/>
              <a:t>Советский разведчик, Герой Советского Союза, в совершенстве владел немецким языком, под видом немецкого </a:t>
            </a:r>
            <a:r>
              <a:rPr lang="ru-RU" sz="2400" b="1" dirty="0" err="1"/>
              <a:t>обер-лейтенанта</a:t>
            </a:r>
            <a:r>
              <a:rPr lang="ru-RU" sz="2400" b="1" dirty="0"/>
              <a:t> выполнял сложные, дерзкие диверсионные задания на Украине.</a:t>
            </a:r>
          </a:p>
        </p:txBody>
      </p:sp>
      <p:pic>
        <p:nvPicPr>
          <p:cNvPr id="3" name="Рисунок 2" descr="original.jpg"/>
          <p:cNvPicPr>
            <a:picLocks noChangeAspect="1"/>
          </p:cNvPicPr>
          <p:nvPr/>
        </p:nvPicPr>
        <p:blipFill>
          <a:blip r:embed="rId2" cstate="print"/>
          <a:srcRect b="13376"/>
          <a:stretch>
            <a:fillRect/>
          </a:stretch>
        </p:blipFill>
        <p:spPr>
          <a:xfrm>
            <a:off x="251520" y="764704"/>
            <a:ext cx="4302298" cy="4896544"/>
          </a:xfrm>
          <a:prstGeom prst="rect">
            <a:avLst/>
          </a:prstGeom>
        </p:spPr>
      </p:pic>
      <p:sp>
        <p:nvSpPr>
          <p:cNvPr id="4" name="TextBox 3"/>
          <p:cNvSpPr txBox="1"/>
          <p:nvPr/>
        </p:nvSpPr>
        <p:spPr>
          <a:xfrm>
            <a:off x="4860032" y="4653136"/>
            <a:ext cx="2682145" cy="369332"/>
          </a:xfrm>
          <a:prstGeom prst="rect">
            <a:avLst/>
          </a:prstGeom>
          <a:noFill/>
        </p:spPr>
        <p:txBody>
          <a:bodyPr wrap="none" rtlCol="0">
            <a:spAutoFit/>
          </a:bodyPr>
          <a:lstStyle/>
          <a:p>
            <a:r>
              <a:rPr lang="ru-RU" b="1" dirty="0" smtClean="0">
                <a:hlinkClick r:id="rId3" action="ppaction://hlinksldjump"/>
              </a:rPr>
              <a:t>Правильный ответ</a:t>
            </a:r>
            <a:r>
              <a:rPr lang="ru-RU" dirty="0" smtClean="0">
                <a:hlinkClick r:id="rId3" action="ppaction://hlinksldjump"/>
              </a:rPr>
              <a:t>: </a:t>
            </a:r>
            <a:endParaRPr lang="ru-RU"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4644008" y="620688"/>
            <a:ext cx="4139952" cy="3785652"/>
          </a:xfrm>
          <a:prstGeom prst="rect">
            <a:avLst/>
          </a:prstGeom>
        </p:spPr>
        <p:txBody>
          <a:bodyPr wrap="square">
            <a:spAutoFit/>
          </a:bodyPr>
          <a:lstStyle/>
          <a:p>
            <a:r>
              <a:rPr lang="ru-RU" sz="2400" b="1" dirty="0"/>
              <a:t>Советский разведчик, Герой Советского Союза, в совершенстве владел немецким языком, под видом немецкого </a:t>
            </a:r>
            <a:r>
              <a:rPr lang="ru-RU" sz="2400" b="1" dirty="0" err="1"/>
              <a:t>обер-лейтенанта</a:t>
            </a:r>
            <a:r>
              <a:rPr lang="ru-RU" sz="2400" b="1" dirty="0"/>
              <a:t> выполнял сложные, дерзкие диверсионные задания на Украине.</a:t>
            </a:r>
          </a:p>
        </p:txBody>
      </p:sp>
      <p:pic>
        <p:nvPicPr>
          <p:cNvPr id="3" name="Рисунок 2" descr="original.jpg"/>
          <p:cNvPicPr>
            <a:picLocks noChangeAspect="1"/>
          </p:cNvPicPr>
          <p:nvPr/>
        </p:nvPicPr>
        <p:blipFill>
          <a:blip r:embed="rId2" cstate="print"/>
          <a:srcRect b="13376"/>
          <a:stretch>
            <a:fillRect/>
          </a:stretch>
        </p:blipFill>
        <p:spPr>
          <a:xfrm>
            <a:off x="251520" y="764704"/>
            <a:ext cx="4302298" cy="4896544"/>
          </a:xfrm>
          <a:prstGeom prst="rect">
            <a:avLst/>
          </a:prstGeom>
        </p:spPr>
      </p:pic>
      <p:sp>
        <p:nvSpPr>
          <p:cNvPr id="4" name="TextBox 3"/>
          <p:cNvSpPr txBox="1"/>
          <p:nvPr/>
        </p:nvSpPr>
        <p:spPr>
          <a:xfrm>
            <a:off x="4860032" y="4653136"/>
            <a:ext cx="2738250" cy="646331"/>
          </a:xfrm>
          <a:prstGeom prst="rect">
            <a:avLst/>
          </a:prstGeom>
          <a:noFill/>
        </p:spPr>
        <p:txBody>
          <a:bodyPr wrap="none" rtlCol="0">
            <a:spAutoFit/>
          </a:bodyPr>
          <a:lstStyle/>
          <a:p>
            <a:r>
              <a:rPr lang="ru-RU" b="1" dirty="0" smtClean="0"/>
              <a:t>Правильный ответ</a:t>
            </a:r>
            <a:r>
              <a:rPr lang="ru-RU" dirty="0" smtClean="0"/>
              <a:t>:  </a:t>
            </a:r>
          </a:p>
          <a:p>
            <a:r>
              <a:rPr lang="ru-RU" dirty="0" smtClean="0"/>
              <a:t>Николай Кузнецов</a:t>
            </a:r>
            <a:endParaRPr lang="ru-RU" dirty="0"/>
          </a:p>
        </p:txBody>
      </p:sp>
      <p:sp>
        <p:nvSpPr>
          <p:cNvPr id="5" name="Управляющая кнопка: домой 4">
            <a:hlinkClick r:id="rId3" action="ppaction://hlinksldjump" highlightClick="1"/>
          </p:cNvPr>
          <p:cNvSpPr/>
          <p:nvPr/>
        </p:nvSpPr>
        <p:spPr>
          <a:xfrm>
            <a:off x="8244408" y="5661248"/>
            <a:ext cx="576064" cy="576064"/>
          </a:xfrm>
          <a:prstGeom prst="actionButtonHo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4211960" y="692696"/>
            <a:ext cx="4572000" cy="3046988"/>
          </a:xfrm>
          <a:prstGeom prst="rect">
            <a:avLst/>
          </a:prstGeom>
        </p:spPr>
        <p:txBody>
          <a:bodyPr>
            <a:spAutoFit/>
          </a:bodyPr>
          <a:lstStyle/>
          <a:p>
            <a:r>
              <a:rPr lang="ru-RU" sz="2400" b="1" dirty="0"/>
              <a:t>Советский летчик, Герой Советского Союза, после ампутации обеих ног вернулся к полетам и еще сбил 7 самолетов, прототип героя «Повесть о настоящем человеке» Бориса Полевого</a:t>
            </a:r>
          </a:p>
        </p:txBody>
      </p:sp>
      <p:pic>
        <p:nvPicPr>
          <p:cNvPr id="3" name="Рисунок 2" descr="Маресьев.jpg"/>
          <p:cNvPicPr>
            <a:picLocks noChangeAspect="1"/>
          </p:cNvPicPr>
          <p:nvPr/>
        </p:nvPicPr>
        <p:blipFill>
          <a:blip r:embed="rId2" cstate="print"/>
          <a:stretch>
            <a:fillRect/>
          </a:stretch>
        </p:blipFill>
        <p:spPr>
          <a:xfrm>
            <a:off x="323528" y="548680"/>
            <a:ext cx="3801551" cy="5373216"/>
          </a:xfrm>
          <a:prstGeom prst="rect">
            <a:avLst/>
          </a:prstGeom>
        </p:spPr>
      </p:pic>
      <p:sp>
        <p:nvSpPr>
          <p:cNvPr id="4" name="TextBox 3"/>
          <p:cNvSpPr txBox="1"/>
          <p:nvPr/>
        </p:nvSpPr>
        <p:spPr>
          <a:xfrm>
            <a:off x="4355976" y="4437112"/>
            <a:ext cx="2694969" cy="369332"/>
          </a:xfrm>
          <a:prstGeom prst="rect">
            <a:avLst/>
          </a:prstGeom>
          <a:noFill/>
        </p:spPr>
        <p:txBody>
          <a:bodyPr wrap="none" rtlCol="0">
            <a:spAutoFit/>
          </a:bodyPr>
          <a:lstStyle/>
          <a:p>
            <a:r>
              <a:rPr lang="ru-RU" b="1" dirty="0" smtClean="0">
                <a:hlinkClick r:id="rId3" action="ppaction://hlinksldjump"/>
              </a:rPr>
              <a:t>Правильный ответ:</a:t>
            </a:r>
            <a:r>
              <a:rPr lang="ru-RU" dirty="0" smtClean="0">
                <a:hlinkClick r:id="rId3" action="ppaction://hlinksldjump"/>
              </a:rPr>
              <a:t> </a:t>
            </a:r>
            <a:endParaRPr lang="ru-RU"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4211960" y="692696"/>
            <a:ext cx="4572000" cy="3046988"/>
          </a:xfrm>
          <a:prstGeom prst="rect">
            <a:avLst/>
          </a:prstGeom>
        </p:spPr>
        <p:txBody>
          <a:bodyPr>
            <a:spAutoFit/>
          </a:bodyPr>
          <a:lstStyle/>
          <a:p>
            <a:r>
              <a:rPr lang="ru-RU" sz="2400" b="1" dirty="0"/>
              <a:t>Советский летчик, Герой Советского Союза, после ампутации обеих ног вернулся к полетам и еще сбил 7 самолетов, прототип героя «Повесть о настоящем человеке» Бориса Полевого</a:t>
            </a:r>
          </a:p>
        </p:txBody>
      </p:sp>
      <p:pic>
        <p:nvPicPr>
          <p:cNvPr id="3" name="Рисунок 2" descr="Маресьев.jpg"/>
          <p:cNvPicPr>
            <a:picLocks noChangeAspect="1"/>
          </p:cNvPicPr>
          <p:nvPr/>
        </p:nvPicPr>
        <p:blipFill>
          <a:blip r:embed="rId2" cstate="print"/>
          <a:stretch>
            <a:fillRect/>
          </a:stretch>
        </p:blipFill>
        <p:spPr>
          <a:xfrm>
            <a:off x="323528" y="548680"/>
            <a:ext cx="3801551" cy="5373216"/>
          </a:xfrm>
          <a:prstGeom prst="rect">
            <a:avLst/>
          </a:prstGeom>
        </p:spPr>
      </p:pic>
      <p:sp>
        <p:nvSpPr>
          <p:cNvPr id="4" name="TextBox 3"/>
          <p:cNvSpPr txBox="1"/>
          <p:nvPr/>
        </p:nvSpPr>
        <p:spPr>
          <a:xfrm>
            <a:off x="4355976" y="4437112"/>
            <a:ext cx="2694969" cy="646331"/>
          </a:xfrm>
          <a:prstGeom prst="rect">
            <a:avLst/>
          </a:prstGeom>
          <a:noFill/>
        </p:spPr>
        <p:txBody>
          <a:bodyPr wrap="none" rtlCol="0">
            <a:spAutoFit/>
          </a:bodyPr>
          <a:lstStyle/>
          <a:p>
            <a:r>
              <a:rPr lang="ru-RU" b="1" dirty="0" smtClean="0"/>
              <a:t>Правильный ответ:</a:t>
            </a:r>
            <a:r>
              <a:rPr lang="ru-RU" dirty="0" smtClean="0"/>
              <a:t> </a:t>
            </a:r>
          </a:p>
          <a:p>
            <a:r>
              <a:rPr lang="ru-RU" dirty="0" smtClean="0"/>
              <a:t>Алексей </a:t>
            </a:r>
            <a:r>
              <a:rPr lang="ru-RU" dirty="0" err="1" smtClean="0"/>
              <a:t>Маресьев</a:t>
            </a:r>
            <a:r>
              <a:rPr lang="ru-RU" dirty="0" smtClean="0"/>
              <a:t> </a:t>
            </a:r>
            <a:endParaRPr lang="ru-RU" dirty="0"/>
          </a:p>
        </p:txBody>
      </p:sp>
      <p:sp>
        <p:nvSpPr>
          <p:cNvPr id="5" name="Управляющая кнопка: домой 4">
            <a:hlinkClick r:id="rId3" action="ppaction://hlinksldjump" highlightClick="1"/>
          </p:cNvPr>
          <p:cNvSpPr/>
          <p:nvPr/>
        </p:nvSpPr>
        <p:spPr>
          <a:xfrm>
            <a:off x="8316416" y="5661248"/>
            <a:ext cx="504056" cy="576064"/>
          </a:xfrm>
          <a:prstGeom prst="actionButtonHo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4283968" y="1124744"/>
            <a:ext cx="4572000" cy="2677656"/>
          </a:xfrm>
          <a:prstGeom prst="rect">
            <a:avLst/>
          </a:prstGeom>
        </p:spPr>
        <p:txBody>
          <a:bodyPr>
            <a:spAutoFit/>
          </a:bodyPr>
          <a:lstStyle/>
          <a:p>
            <a:r>
              <a:rPr lang="ru-RU" sz="2400" b="1" dirty="0"/>
              <a:t>Партизанка, первая женщина, получившая звание Герой Советского Союза</a:t>
            </a:r>
            <a:r>
              <a:rPr lang="ru-RU" sz="2400" b="1" dirty="0" smtClean="0"/>
              <a:t>. Казнена фашистами в деревне Петрищево 29 ноября 1941 года. </a:t>
            </a:r>
            <a:endParaRPr lang="ru-RU" sz="2400" b="1" dirty="0"/>
          </a:p>
        </p:txBody>
      </p:sp>
      <p:pic>
        <p:nvPicPr>
          <p:cNvPr id="3" name="Рисунок 2" descr="герой-Космодемьянская.jpg"/>
          <p:cNvPicPr>
            <a:picLocks noChangeAspect="1"/>
          </p:cNvPicPr>
          <p:nvPr/>
        </p:nvPicPr>
        <p:blipFill>
          <a:blip r:embed="rId2" cstate="print"/>
          <a:stretch>
            <a:fillRect/>
          </a:stretch>
        </p:blipFill>
        <p:spPr>
          <a:xfrm>
            <a:off x="539552" y="548680"/>
            <a:ext cx="3608876" cy="5373216"/>
          </a:xfrm>
          <a:prstGeom prst="rect">
            <a:avLst/>
          </a:prstGeom>
        </p:spPr>
      </p:pic>
      <p:sp>
        <p:nvSpPr>
          <p:cNvPr id="4" name="TextBox 3"/>
          <p:cNvSpPr txBox="1"/>
          <p:nvPr/>
        </p:nvSpPr>
        <p:spPr>
          <a:xfrm>
            <a:off x="4355976" y="4653136"/>
            <a:ext cx="2698175" cy="369332"/>
          </a:xfrm>
          <a:prstGeom prst="rect">
            <a:avLst/>
          </a:prstGeom>
          <a:noFill/>
        </p:spPr>
        <p:txBody>
          <a:bodyPr wrap="none" rtlCol="0">
            <a:spAutoFit/>
          </a:bodyPr>
          <a:lstStyle/>
          <a:p>
            <a:r>
              <a:rPr lang="ru-RU" b="1" dirty="0" smtClean="0">
                <a:hlinkClick r:id="rId3" action="ppaction://hlinksldjump"/>
              </a:rPr>
              <a:t>Правильный ответ: </a:t>
            </a:r>
            <a:endParaRPr lang="ru-RU" b="1"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4283968" y="1124744"/>
            <a:ext cx="4572000" cy="2677656"/>
          </a:xfrm>
          <a:prstGeom prst="rect">
            <a:avLst/>
          </a:prstGeom>
        </p:spPr>
        <p:txBody>
          <a:bodyPr>
            <a:spAutoFit/>
          </a:bodyPr>
          <a:lstStyle/>
          <a:p>
            <a:r>
              <a:rPr lang="ru-RU" sz="2400" b="1" dirty="0"/>
              <a:t>Партизанка, первая женщина, получившая звание Герой Советского Союза</a:t>
            </a:r>
            <a:r>
              <a:rPr lang="ru-RU" sz="2400" b="1" dirty="0" smtClean="0"/>
              <a:t>. Казнена фашистами в деревне Петрищево 29 ноября 1941 года. </a:t>
            </a:r>
            <a:endParaRPr lang="ru-RU" sz="2400" b="1" dirty="0"/>
          </a:p>
        </p:txBody>
      </p:sp>
      <p:pic>
        <p:nvPicPr>
          <p:cNvPr id="3" name="Рисунок 2" descr="герой-Космодемьянская.jpg"/>
          <p:cNvPicPr>
            <a:picLocks noChangeAspect="1"/>
          </p:cNvPicPr>
          <p:nvPr/>
        </p:nvPicPr>
        <p:blipFill>
          <a:blip r:embed="rId2" cstate="print"/>
          <a:stretch>
            <a:fillRect/>
          </a:stretch>
        </p:blipFill>
        <p:spPr>
          <a:xfrm>
            <a:off x="539552" y="548680"/>
            <a:ext cx="3608876" cy="5373216"/>
          </a:xfrm>
          <a:prstGeom prst="rect">
            <a:avLst/>
          </a:prstGeom>
        </p:spPr>
      </p:pic>
      <p:sp>
        <p:nvSpPr>
          <p:cNvPr id="4" name="TextBox 3"/>
          <p:cNvSpPr txBox="1"/>
          <p:nvPr/>
        </p:nvSpPr>
        <p:spPr>
          <a:xfrm>
            <a:off x="4355976" y="4653136"/>
            <a:ext cx="2698175" cy="646331"/>
          </a:xfrm>
          <a:prstGeom prst="rect">
            <a:avLst/>
          </a:prstGeom>
          <a:noFill/>
        </p:spPr>
        <p:txBody>
          <a:bodyPr wrap="none" rtlCol="0">
            <a:spAutoFit/>
          </a:bodyPr>
          <a:lstStyle/>
          <a:p>
            <a:r>
              <a:rPr lang="ru-RU" b="1" dirty="0" smtClean="0"/>
              <a:t>Правильный ответ: </a:t>
            </a:r>
          </a:p>
          <a:p>
            <a:r>
              <a:rPr lang="ru-RU" dirty="0" smtClean="0"/>
              <a:t>Зоя Космодемьянская</a:t>
            </a:r>
            <a:endParaRPr lang="ru-RU" dirty="0"/>
          </a:p>
        </p:txBody>
      </p:sp>
      <p:sp>
        <p:nvSpPr>
          <p:cNvPr id="5" name="Управляющая кнопка: домой 4">
            <a:hlinkClick r:id="rId3" action="ppaction://hlinksldjump" highlightClick="1"/>
          </p:cNvPr>
          <p:cNvSpPr/>
          <p:nvPr/>
        </p:nvSpPr>
        <p:spPr>
          <a:xfrm>
            <a:off x="8244408" y="5661248"/>
            <a:ext cx="576064" cy="648072"/>
          </a:xfrm>
          <a:prstGeom prst="actionButtonHo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1752" y="228600"/>
            <a:ext cx="8534400" cy="896144"/>
          </a:xfrm>
        </p:spPr>
        <p:txBody>
          <a:bodyPr>
            <a:normAutofit fontScale="90000"/>
          </a:bodyPr>
          <a:lstStyle/>
          <a:p>
            <a:r>
              <a:rPr lang="ru-RU" b="1" dirty="0" smtClean="0"/>
              <a:t>1 этап. Сражения Великой Отечественной войны</a:t>
            </a:r>
            <a:endParaRPr lang="ru-RU" b="1" dirty="0"/>
          </a:p>
        </p:txBody>
      </p:sp>
      <p:graphicFrame>
        <p:nvGraphicFramePr>
          <p:cNvPr id="11" name="Таблица 10"/>
          <p:cNvGraphicFramePr>
            <a:graphicFrameLocks noGrp="1"/>
          </p:cNvGraphicFramePr>
          <p:nvPr/>
        </p:nvGraphicFramePr>
        <p:xfrm>
          <a:off x="1403648" y="1556792"/>
          <a:ext cx="6408712" cy="4608512"/>
        </p:xfrm>
        <a:graphic>
          <a:graphicData uri="http://schemas.openxmlformats.org/drawingml/2006/table">
            <a:tbl>
              <a:tblPr firstRow="1" bandRow="1">
                <a:tableStyleId>{0505E3EF-67EA-436B-97B2-0124C06EBD24}</a:tableStyleId>
              </a:tblPr>
              <a:tblGrid>
                <a:gridCol w="3204356">
                  <a:extLst>
                    <a:ext uri="{9D8B030D-6E8A-4147-A177-3AD203B41FA5}">
                      <a16:colId xmlns:a16="http://schemas.microsoft.com/office/drawing/2014/main" val="20000"/>
                    </a:ext>
                  </a:extLst>
                </a:gridCol>
                <a:gridCol w="3204356">
                  <a:extLst>
                    <a:ext uri="{9D8B030D-6E8A-4147-A177-3AD203B41FA5}">
                      <a16:colId xmlns:a16="http://schemas.microsoft.com/office/drawing/2014/main" val="20001"/>
                    </a:ext>
                  </a:extLst>
                </a:gridCol>
              </a:tblGrid>
              <a:tr h="2304256">
                <a:tc>
                  <a:txBody>
                    <a:bodyPr/>
                    <a:lstStyle/>
                    <a:p>
                      <a:pPr algn="ctr"/>
                      <a:endParaRPr lang="ru-RU" sz="4000" dirty="0" smtClean="0"/>
                    </a:p>
                    <a:p>
                      <a:pPr algn="ctr"/>
                      <a:r>
                        <a:rPr lang="ru-RU" sz="4000" dirty="0" smtClean="0">
                          <a:hlinkClick r:id="rId2" action="ppaction://hlinksldjump"/>
                        </a:rPr>
                        <a:t>1</a:t>
                      </a:r>
                      <a:endParaRPr lang="ru-RU" sz="4000" b="1" dirty="0">
                        <a:solidFill>
                          <a:schemeClr val="accent1">
                            <a:lumMod val="75000"/>
                          </a:schemeClr>
                        </a:solidFill>
                      </a:endParaRPr>
                    </a:p>
                  </a:txBody>
                  <a:tcPr/>
                </a:tc>
                <a:tc>
                  <a:txBody>
                    <a:bodyPr/>
                    <a:lstStyle/>
                    <a:p>
                      <a:pPr algn="ctr"/>
                      <a:endParaRPr lang="ru-RU" sz="4000" dirty="0" smtClean="0"/>
                    </a:p>
                    <a:p>
                      <a:pPr algn="ctr"/>
                      <a:r>
                        <a:rPr lang="ru-RU" sz="4000" dirty="0" smtClean="0">
                          <a:hlinkClick r:id="rId3" action="ppaction://hlinksldjump"/>
                        </a:rPr>
                        <a:t>2</a:t>
                      </a:r>
                      <a:endParaRPr lang="ru-RU" sz="4000" b="1" dirty="0">
                        <a:solidFill>
                          <a:schemeClr val="accent1">
                            <a:lumMod val="75000"/>
                          </a:schemeClr>
                        </a:solidFill>
                      </a:endParaRPr>
                    </a:p>
                  </a:txBody>
                  <a:tcPr/>
                </a:tc>
                <a:extLst>
                  <a:ext uri="{0D108BD9-81ED-4DB2-BD59-A6C34878D82A}">
                    <a16:rowId xmlns:a16="http://schemas.microsoft.com/office/drawing/2014/main" val="10000"/>
                  </a:ext>
                </a:extLst>
              </a:tr>
              <a:tr h="2304256">
                <a:tc>
                  <a:txBody>
                    <a:bodyPr/>
                    <a:lstStyle/>
                    <a:p>
                      <a:pPr algn="ctr"/>
                      <a:endParaRPr lang="ru-RU" sz="4000" dirty="0" smtClean="0"/>
                    </a:p>
                    <a:p>
                      <a:pPr algn="ctr"/>
                      <a:r>
                        <a:rPr lang="ru-RU" sz="4000" b="1" dirty="0" smtClean="0">
                          <a:hlinkClick r:id="rId4" action="ppaction://hlinksldjump"/>
                        </a:rPr>
                        <a:t>3</a:t>
                      </a:r>
                      <a:endParaRPr lang="ru-RU" sz="4000" b="1" dirty="0">
                        <a:solidFill>
                          <a:schemeClr val="accent1">
                            <a:lumMod val="75000"/>
                          </a:schemeClr>
                        </a:solidFill>
                      </a:endParaRPr>
                    </a:p>
                  </a:txBody>
                  <a:tcPr/>
                </a:tc>
                <a:tc>
                  <a:txBody>
                    <a:bodyPr/>
                    <a:lstStyle/>
                    <a:p>
                      <a:pPr algn="ctr"/>
                      <a:endParaRPr lang="ru-RU" sz="4000" dirty="0" smtClean="0"/>
                    </a:p>
                    <a:p>
                      <a:pPr algn="ctr"/>
                      <a:r>
                        <a:rPr lang="ru-RU" sz="4000" b="1" dirty="0" smtClean="0">
                          <a:hlinkClick r:id="rId5" action="ppaction://hlinksldjump"/>
                        </a:rPr>
                        <a:t>4</a:t>
                      </a:r>
                      <a:endParaRPr lang="ru-RU" sz="4000" b="1" dirty="0">
                        <a:solidFill>
                          <a:schemeClr val="accent1">
                            <a:lumMod val="75000"/>
                          </a:schemeClr>
                        </a:solidFill>
                      </a:endParaRPr>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4 этап. Маршалы Победы</a:t>
            </a:r>
            <a:endParaRPr lang="ru-RU" b="1" dirty="0"/>
          </a:p>
        </p:txBody>
      </p:sp>
      <p:graphicFrame>
        <p:nvGraphicFramePr>
          <p:cNvPr id="3" name="Таблица 2"/>
          <p:cNvGraphicFramePr>
            <a:graphicFrameLocks noGrp="1"/>
          </p:cNvGraphicFramePr>
          <p:nvPr/>
        </p:nvGraphicFramePr>
        <p:xfrm>
          <a:off x="1475656" y="1628800"/>
          <a:ext cx="6360368" cy="4480272"/>
        </p:xfrm>
        <a:graphic>
          <a:graphicData uri="http://schemas.openxmlformats.org/drawingml/2006/table">
            <a:tbl>
              <a:tblPr firstRow="1" bandRow="1">
                <a:tableStyleId>{0505E3EF-67EA-436B-97B2-0124C06EBD24}</a:tableStyleId>
              </a:tblPr>
              <a:tblGrid>
                <a:gridCol w="3180184">
                  <a:extLst>
                    <a:ext uri="{9D8B030D-6E8A-4147-A177-3AD203B41FA5}">
                      <a16:colId xmlns:a16="http://schemas.microsoft.com/office/drawing/2014/main" val="20000"/>
                    </a:ext>
                  </a:extLst>
                </a:gridCol>
                <a:gridCol w="3180184">
                  <a:extLst>
                    <a:ext uri="{9D8B030D-6E8A-4147-A177-3AD203B41FA5}">
                      <a16:colId xmlns:a16="http://schemas.microsoft.com/office/drawing/2014/main" val="20001"/>
                    </a:ext>
                  </a:extLst>
                </a:gridCol>
              </a:tblGrid>
              <a:tr h="2240136">
                <a:tc>
                  <a:txBody>
                    <a:bodyPr/>
                    <a:lstStyle/>
                    <a:p>
                      <a:pPr algn="ctr"/>
                      <a:r>
                        <a:rPr lang="ru-RU" sz="4400" dirty="0" smtClean="0">
                          <a:hlinkClick r:id="rId2" action="ppaction://hlinksldjump"/>
                        </a:rPr>
                        <a:t>1</a:t>
                      </a:r>
                      <a:endParaRPr lang="ru-RU" sz="4400" dirty="0"/>
                    </a:p>
                  </a:txBody>
                  <a:tcPr anchor="ctr"/>
                </a:tc>
                <a:tc>
                  <a:txBody>
                    <a:bodyPr/>
                    <a:lstStyle/>
                    <a:p>
                      <a:pPr algn="ctr"/>
                      <a:r>
                        <a:rPr lang="ru-RU" sz="4400" dirty="0" smtClean="0">
                          <a:hlinkClick r:id="rId3" action="ppaction://hlinksldjump"/>
                        </a:rPr>
                        <a:t>2</a:t>
                      </a:r>
                      <a:endParaRPr lang="ru-RU" sz="4400" dirty="0"/>
                    </a:p>
                  </a:txBody>
                  <a:tcPr anchor="ctr"/>
                </a:tc>
                <a:extLst>
                  <a:ext uri="{0D108BD9-81ED-4DB2-BD59-A6C34878D82A}">
                    <a16:rowId xmlns:a16="http://schemas.microsoft.com/office/drawing/2014/main" val="10000"/>
                  </a:ext>
                </a:extLst>
              </a:tr>
              <a:tr h="2240136">
                <a:tc>
                  <a:txBody>
                    <a:bodyPr/>
                    <a:lstStyle/>
                    <a:p>
                      <a:pPr algn="ctr"/>
                      <a:r>
                        <a:rPr lang="ru-RU" sz="4400" b="1" dirty="0" smtClean="0">
                          <a:hlinkClick r:id="rId4" action="ppaction://hlinksldjump"/>
                        </a:rPr>
                        <a:t>3</a:t>
                      </a:r>
                      <a:endParaRPr lang="ru-RU" sz="4400" b="1" dirty="0"/>
                    </a:p>
                  </a:txBody>
                  <a:tcPr anchor="ctr"/>
                </a:tc>
                <a:tc>
                  <a:txBody>
                    <a:bodyPr/>
                    <a:lstStyle/>
                    <a:p>
                      <a:pPr algn="ctr"/>
                      <a:r>
                        <a:rPr lang="ru-RU" sz="4400" b="1" dirty="0" smtClean="0">
                          <a:hlinkClick r:id="rId5" action="ppaction://hlinksldjump"/>
                        </a:rPr>
                        <a:t>4</a:t>
                      </a:r>
                      <a:endParaRPr lang="ru-RU" sz="4400" b="1" dirty="0"/>
                    </a:p>
                  </a:txBody>
                  <a:tcPr anchor="ct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Прямоугольник 2"/>
          <p:cNvSpPr/>
          <p:nvPr/>
        </p:nvSpPr>
        <p:spPr>
          <a:xfrm>
            <a:off x="4499992" y="764704"/>
            <a:ext cx="4211960" cy="2862322"/>
          </a:xfrm>
          <a:prstGeom prst="rect">
            <a:avLst/>
          </a:prstGeom>
        </p:spPr>
        <p:txBody>
          <a:bodyPr wrap="square">
            <a:spAutoFit/>
          </a:bodyPr>
          <a:lstStyle/>
          <a:p>
            <a:r>
              <a:rPr lang="ru-RU" sz="2000" b="1" dirty="0"/>
              <a:t>Маршал Советского Союза, с июня 1942 года до конца войны командовал фронтом. Руководил действиями войск по обороне Москвы, прорыве блокады Ленинграда, освобождению Прибалтики. Кто этот полководец?</a:t>
            </a:r>
          </a:p>
        </p:txBody>
      </p:sp>
      <p:pic>
        <p:nvPicPr>
          <p:cNvPr id="4" name="Рисунок 3" descr="Гововров.jpg"/>
          <p:cNvPicPr>
            <a:picLocks noChangeAspect="1"/>
          </p:cNvPicPr>
          <p:nvPr/>
        </p:nvPicPr>
        <p:blipFill>
          <a:blip r:embed="rId2" cstate="print"/>
          <a:stretch>
            <a:fillRect/>
          </a:stretch>
        </p:blipFill>
        <p:spPr>
          <a:xfrm>
            <a:off x="251520" y="620688"/>
            <a:ext cx="3988575" cy="5184576"/>
          </a:xfrm>
          <a:prstGeom prst="rect">
            <a:avLst/>
          </a:prstGeom>
        </p:spPr>
      </p:pic>
      <p:sp>
        <p:nvSpPr>
          <p:cNvPr id="5" name="TextBox 4"/>
          <p:cNvSpPr txBox="1"/>
          <p:nvPr/>
        </p:nvSpPr>
        <p:spPr>
          <a:xfrm>
            <a:off x="4644008" y="4437112"/>
            <a:ext cx="2638864" cy="369332"/>
          </a:xfrm>
          <a:prstGeom prst="rect">
            <a:avLst/>
          </a:prstGeom>
          <a:noFill/>
        </p:spPr>
        <p:txBody>
          <a:bodyPr wrap="none" rtlCol="0">
            <a:spAutoFit/>
          </a:bodyPr>
          <a:lstStyle/>
          <a:p>
            <a:r>
              <a:rPr lang="ru-RU" b="1" dirty="0" smtClean="0">
                <a:hlinkClick r:id="rId3" action="ppaction://hlinksldjump"/>
              </a:rPr>
              <a:t>Правильный ответ:</a:t>
            </a:r>
            <a:endParaRPr lang="ru-RU" b="1"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Прямоугольник 2"/>
          <p:cNvSpPr/>
          <p:nvPr/>
        </p:nvSpPr>
        <p:spPr>
          <a:xfrm>
            <a:off x="4499992" y="764704"/>
            <a:ext cx="4211960" cy="2862322"/>
          </a:xfrm>
          <a:prstGeom prst="rect">
            <a:avLst/>
          </a:prstGeom>
        </p:spPr>
        <p:txBody>
          <a:bodyPr wrap="square">
            <a:spAutoFit/>
          </a:bodyPr>
          <a:lstStyle/>
          <a:p>
            <a:r>
              <a:rPr lang="ru-RU" sz="2000" b="1" dirty="0"/>
              <a:t>Маршал Советского Союза, с июня 1942 года до конца войны командовал фронтом. Руководил действиями войск по обороне Москвы, прорыве блокады Ленинграда, освобождению Прибалтики. Кто этот полководец?</a:t>
            </a:r>
          </a:p>
        </p:txBody>
      </p:sp>
      <p:pic>
        <p:nvPicPr>
          <p:cNvPr id="4" name="Рисунок 3" descr="Гововров.jpg"/>
          <p:cNvPicPr>
            <a:picLocks noChangeAspect="1"/>
          </p:cNvPicPr>
          <p:nvPr/>
        </p:nvPicPr>
        <p:blipFill>
          <a:blip r:embed="rId2" cstate="print"/>
          <a:stretch>
            <a:fillRect/>
          </a:stretch>
        </p:blipFill>
        <p:spPr>
          <a:xfrm>
            <a:off x="251520" y="620688"/>
            <a:ext cx="3988575" cy="5184576"/>
          </a:xfrm>
          <a:prstGeom prst="rect">
            <a:avLst/>
          </a:prstGeom>
        </p:spPr>
      </p:pic>
      <p:sp>
        <p:nvSpPr>
          <p:cNvPr id="5" name="TextBox 4"/>
          <p:cNvSpPr txBox="1"/>
          <p:nvPr/>
        </p:nvSpPr>
        <p:spPr>
          <a:xfrm>
            <a:off x="4644008" y="4437112"/>
            <a:ext cx="3672800" cy="646331"/>
          </a:xfrm>
          <a:prstGeom prst="rect">
            <a:avLst/>
          </a:prstGeom>
          <a:noFill/>
        </p:spPr>
        <p:txBody>
          <a:bodyPr wrap="none" rtlCol="0">
            <a:spAutoFit/>
          </a:bodyPr>
          <a:lstStyle/>
          <a:p>
            <a:r>
              <a:rPr lang="ru-RU" b="1" dirty="0" smtClean="0"/>
              <a:t>Правильный ответ: </a:t>
            </a:r>
          </a:p>
          <a:p>
            <a:r>
              <a:rPr lang="ru-RU" dirty="0"/>
              <a:t>Леонид Александрович Говоров</a:t>
            </a:r>
            <a:endParaRPr lang="ru-RU" b="1" dirty="0"/>
          </a:p>
        </p:txBody>
      </p:sp>
      <p:sp>
        <p:nvSpPr>
          <p:cNvPr id="6" name="Управляющая кнопка: домой 5">
            <a:hlinkClick r:id="rId3" action="ppaction://hlinksldjump" highlightClick="1"/>
          </p:cNvPr>
          <p:cNvSpPr/>
          <p:nvPr/>
        </p:nvSpPr>
        <p:spPr>
          <a:xfrm>
            <a:off x="8316416" y="5661248"/>
            <a:ext cx="576064" cy="576064"/>
          </a:xfrm>
          <a:prstGeom prst="actionButtonHo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4427984" y="620688"/>
            <a:ext cx="4355976" cy="3970318"/>
          </a:xfrm>
          <a:prstGeom prst="rect">
            <a:avLst/>
          </a:prstGeom>
        </p:spPr>
        <p:txBody>
          <a:bodyPr wrap="square">
            <a:spAutoFit/>
          </a:bodyPr>
          <a:lstStyle/>
          <a:p>
            <a:r>
              <a:rPr lang="ru-RU" b="1" dirty="0"/>
              <a:t>Этот полководец, по словам американского исследователя </a:t>
            </a:r>
            <a:r>
              <a:rPr lang="ru-RU" b="1" dirty="0" err="1"/>
              <a:t>Кайдена</a:t>
            </a:r>
            <a:r>
              <a:rPr lang="ru-RU" b="1" dirty="0"/>
              <a:t>, «нанес немцам больше потерь, чем любой другой военачальник или группа их, во второй мировой войне. В каждой битве он командовал более чем миллионом людей. Он вводил в дело фантастическое количество танков. Немцы были более чем знакомы с именем и сокрушающим мастерством… ибо перед ними был военный гений». О ком идет речь?</a:t>
            </a:r>
          </a:p>
        </p:txBody>
      </p:sp>
      <p:pic>
        <p:nvPicPr>
          <p:cNvPr id="3" name="Рисунок 2" descr="Жуков.jpg"/>
          <p:cNvPicPr>
            <a:picLocks noChangeAspect="1"/>
          </p:cNvPicPr>
          <p:nvPr/>
        </p:nvPicPr>
        <p:blipFill>
          <a:blip r:embed="rId2" cstate="print"/>
          <a:stretch>
            <a:fillRect/>
          </a:stretch>
        </p:blipFill>
        <p:spPr>
          <a:xfrm>
            <a:off x="395536" y="836712"/>
            <a:ext cx="3790060" cy="4752528"/>
          </a:xfrm>
          <a:prstGeom prst="rect">
            <a:avLst/>
          </a:prstGeom>
        </p:spPr>
      </p:pic>
      <p:sp>
        <p:nvSpPr>
          <p:cNvPr id="4" name="TextBox 3"/>
          <p:cNvSpPr txBox="1"/>
          <p:nvPr/>
        </p:nvSpPr>
        <p:spPr>
          <a:xfrm>
            <a:off x="4499992" y="5013176"/>
            <a:ext cx="2698175" cy="369332"/>
          </a:xfrm>
          <a:prstGeom prst="rect">
            <a:avLst/>
          </a:prstGeom>
          <a:noFill/>
        </p:spPr>
        <p:txBody>
          <a:bodyPr wrap="none" rtlCol="0">
            <a:spAutoFit/>
          </a:bodyPr>
          <a:lstStyle/>
          <a:p>
            <a:r>
              <a:rPr lang="ru-RU" b="1" dirty="0" smtClean="0">
                <a:hlinkClick r:id="rId3" action="ppaction://hlinksldjump"/>
              </a:rPr>
              <a:t>Правильный ответ: </a:t>
            </a:r>
            <a:endParaRPr lang="ru-RU" b="1"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4427984" y="620688"/>
            <a:ext cx="4355976" cy="3970318"/>
          </a:xfrm>
          <a:prstGeom prst="rect">
            <a:avLst/>
          </a:prstGeom>
        </p:spPr>
        <p:txBody>
          <a:bodyPr wrap="square">
            <a:spAutoFit/>
          </a:bodyPr>
          <a:lstStyle/>
          <a:p>
            <a:r>
              <a:rPr lang="ru-RU" b="1" dirty="0"/>
              <a:t>Этот полководец, по словам американского исследователя </a:t>
            </a:r>
            <a:r>
              <a:rPr lang="ru-RU" b="1" dirty="0" err="1"/>
              <a:t>Кайдена</a:t>
            </a:r>
            <a:r>
              <a:rPr lang="ru-RU" b="1" dirty="0"/>
              <a:t>, «нанес немцам больше потерь, чем любой другой военачальник или группа их, во второй мировой войне. В каждой битве он командовал более чем миллионом людей. Он вводил в дело фантастическое количество танков. Немцы были более чем знакомы с именем и сокрушающим мастерством… ибо перед ними был военный гений». О ком идет речь?</a:t>
            </a:r>
          </a:p>
        </p:txBody>
      </p:sp>
      <p:pic>
        <p:nvPicPr>
          <p:cNvPr id="3" name="Рисунок 2" descr="Жуков.jpg"/>
          <p:cNvPicPr>
            <a:picLocks noChangeAspect="1"/>
          </p:cNvPicPr>
          <p:nvPr/>
        </p:nvPicPr>
        <p:blipFill>
          <a:blip r:embed="rId2" cstate="print"/>
          <a:stretch>
            <a:fillRect/>
          </a:stretch>
        </p:blipFill>
        <p:spPr>
          <a:xfrm>
            <a:off x="395536" y="836712"/>
            <a:ext cx="3790060" cy="4752528"/>
          </a:xfrm>
          <a:prstGeom prst="rect">
            <a:avLst/>
          </a:prstGeom>
        </p:spPr>
      </p:pic>
      <p:sp>
        <p:nvSpPr>
          <p:cNvPr id="4" name="TextBox 3"/>
          <p:cNvSpPr txBox="1"/>
          <p:nvPr/>
        </p:nvSpPr>
        <p:spPr>
          <a:xfrm>
            <a:off x="4499992" y="5013176"/>
            <a:ext cx="3762568" cy="646331"/>
          </a:xfrm>
          <a:prstGeom prst="rect">
            <a:avLst/>
          </a:prstGeom>
          <a:noFill/>
        </p:spPr>
        <p:txBody>
          <a:bodyPr wrap="none" rtlCol="0">
            <a:spAutoFit/>
          </a:bodyPr>
          <a:lstStyle/>
          <a:p>
            <a:r>
              <a:rPr lang="ru-RU" b="1" dirty="0" smtClean="0"/>
              <a:t>Правильный ответ: </a:t>
            </a:r>
          </a:p>
          <a:p>
            <a:r>
              <a:rPr lang="ru-RU" b="1" dirty="0" smtClean="0"/>
              <a:t> </a:t>
            </a:r>
            <a:r>
              <a:rPr lang="ru-RU" dirty="0"/>
              <a:t>Георгий Константинович Жуков</a:t>
            </a:r>
            <a:endParaRPr lang="ru-RU" b="1" dirty="0"/>
          </a:p>
        </p:txBody>
      </p:sp>
      <p:sp>
        <p:nvSpPr>
          <p:cNvPr id="5" name="Управляющая кнопка: домой 4">
            <a:hlinkClick r:id="rId3" action="ppaction://hlinksldjump" highlightClick="1"/>
          </p:cNvPr>
          <p:cNvSpPr/>
          <p:nvPr/>
        </p:nvSpPr>
        <p:spPr>
          <a:xfrm>
            <a:off x="8316416" y="5805264"/>
            <a:ext cx="576064" cy="504056"/>
          </a:xfrm>
          <a:prstGeom prst="actionButtonHo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4716016" y="404664"/>
            <a:ext cx="4139952" cy="4801314"/>
          </a:xfrm>
          <a:prstGeom prst="rect">
            <a:avLst/>
          </a:prstGeom>
        </p:spPr>
        <p:txBody>
          <a:bodyPr wrap="square">
            <a:spAutoFit/>
          </a:bodyPr>
          <a:lstStyle/>
          <a:p>
            <a:r>
              <a:rPr lang="ru-RU" b="1" dirty="0"/>
              <a:t>Как и Жуков, этот полководец не имел специального образования. Москва, Сталинград, Курск, Белоруссия – во всех крупнейших победах войны есть его вклад. Сильный, волевой и одновременно спокойный, он создал вокруг себя атмосферу порядочности, взаимоуважения. Среди солдат ходили легенды о его особой «</a:t>
            </a:r>
            <a:r>
              <a:rPr lang="ru-RU" b="1" dirty="0" err="1"/>
              <a:t>заговоренности</a:t>
            </a:r>
            <a:r>
              <a:rPr lang="ru-RU" b="1" dirty="0"/>
              <a:t>». Именно ему выпала честь командовать Парадом Победы в Москве. Назовите имя этого полководца.</a:t>
            </a:r>
          </a:p>
        </p:txBody>
      </p:sp>
      <p:pic>
        <p:nvPicPr>
          <p:cNvPr id="3" name="Рисунок 2" descr="Рокоссовский.jpg"/>
          <p:cNvPicPr>
            <a:picLocks noChangeAspect="1"/>
          </p:cNvPicPr>
          <p:nvPr/>
        </p:nvPicPr>
        <p:blipFill>
          <a:blip r:embed="rId2" cstate="print"/>
          <a:stretch>
            <a:fillRect/>
          </a:stretch>
        </p:blipFill>
        <p:spPr>
          <a:xfrm>
            <a:off x="467544" y="404664"/>
            <a:ext cx="3871870" cy="5472608"/>
          </a:xfrm>
          <a:prstGeom prst="rect">
            <a:avLst/>
          </a:prstGeom>
        </p:spPr>
      </p:pic>
      <p:sp>
        <p:nvSpPr>
          <p:cNvPr id="4" name="TextBox 3"/>
          <p:cNvSpPr txBox="1"/>
          <p:nvPr/>
        </p:nvSpPr>
        <p:spPr>
          <a:xfrm>
            <a:off x="4860032" y="5373216"/>
            <a:ext cx="2698175" cy="369332"/>
          </a:xfrm>
          <a:prstGeom prst="rect">
            <a:avLst/>
          </a:prstGeom>
          <a:noFill/>
        </p:spPr>
        <p:txBody>
          <a:bodyPr wrap="none" rtlCol="0">
            <a:spAutoFit/>
          </a:bodyPr>
          <a:lstStyle/>
          <a:p>
            <a:r>
              <a:rPr lang="ru-RU" b="1" dirty="0" smtClean="0">
                <a:hlinkClick r:id="rId3" action="ppaction://hlinksldjump"/>
              </a:rPr>
              <a:t>Правильный ответ: </a:t>
            </a:r>
            <a:endParaRPr lang="ru-RU" b="1"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4716016" y="404664"/>
            <a:ext cx="4139952" cy="4801314"/>
          </a:xfrm>
          <a:prstGeom prst="rect">
            <a:avLst/>
          </a:prstGeom>
        </p:spPr>
        <p:txBody>
          <a:bodyPr wrap="square">
            <a:spAutoFit/>
          </a:bodyPr>
          <a:lstStyle/>
          <a:p>
            <a:r>
              <a:rPr lang="ru-RU" b="1" dirty="0"/>
              <a:t>Как и Жуков, этот полководец не имел специального образования. Москва, Сталинград, Курск, Белоруссия – во всех крупнейших победах войны есть его вклад. Сильный, волевой и одновременно спокойный, он создал вокруг себя атмосферу порядочности, взаимоуважения. Среди солдат ходили легенды о его особой «</a:t>
            </a:r>
            <a:r>
              <a:rPr lang="ru-RU" b="1" dirty="0" err="1"/>
              <a:t>заговоренности</a:t>
            </a:r>
            <a:r>
              <a:rPr lang="ru-RU" b="1" dirty="0"/>
              <a:t>». Именно ему выпала честь командовать Парадом Победы в Москве. Назовите имя этого полководца.</a:t>
            </a:r>
          </a:p>
        </p:txBody>
      </p:sp>
      <p:pic>
        <p:nvPicPr>
          <p:cNvPr id="3" name="Рисунок 2" descr="Рокоссовский.jpg"/>
          <p:cNvPicPr>
            <a:picLocks noChangeAspect="1"/>
          </p:cNvPicPr>
          <p:nvPr/>
        </p:nvPicPr>
        <p:blipFill>
          <a:blip r:embed="rId2" cstate="print"/>
          <a:stretch>
            <a:fillRect/>
          </a:stretch>
        </p:blipFill>
        <p:spPr>
          <a:xfrm>
            <a:off x="467544" y="404664"/>
            <a:ext cx="3871870" cy="5472608"/>
          </a:xfrm>
          <a:prstGeom prst="rect">
            <a:avLst/>
          </a:prstGeom>
        </p:spPr>
      </p:pic>
      <p:sp>
        <p:nvSpPr>
          <p:cNvPr id="4" name="TextBox 3"/>
          <p:cNvSpPr txBox="1"/>
          <p:nvPr/>
        </p:nvSpPr>
        <p:spPr>
          <a:xfrm>
            <a:off x="4860033" y="5373216"/>
            <a:ext cx="3960440" cy="923330"/>
          </a:xfrm>
          <a:prstGeom prst="rect">
            <a:avLst/>
          </a:prstGeom>
          <a:noFill/>
        </p:spPr>
        <p:txBody>
          <a:bodyPr wrap="square" rtlCol="0">
            <a:spAutoFit/>
          </a:bodyPr>
          <a:lstStyle/>
          <a:p>
            <a:r>
              <a:rPr lang="ru-RU" b="1" dirty="0" smtClean="0"/>
              <a:t>Правильный ответ: </a:t>
            </a:r>
          </a:p>
          <a:p>
            <a:r>
              <a:rPr lang="ru-RU" dirty="0"/>
              <a:t>Константин Константинович Рокоссовский</a:t>
            </a:r>
            <a:r>
              <a:rPr lang="ru-RU" b="1" dirty="0" smtClean="0"/>
              <a:t> </a:t>
            </a:r>
            <a:endParaRPr lang="ru-RU" b="1" dirty="0"/>
          </a:p>
        </p:txBody>
      </p:sp>
      <p:sp>
        <p:nvSpPr>
          <p:cNvPr id="5" name="Управляющая кнопка: домой 4">
            <a:hlinkClick r:id="rId3" action="ppaction://hlinksldjump" highlightClick="1"/>
          </p:cNvPr>
          <p:cNvSpPr/>
          <p:nvPr/>
        </p:nvSpPr>
        <p:spPr>
          <a:xfrm>
            <a:off x="8388424" y="5733256"/>
            <a:ext cx="504056" cy="576064"/>
          </a:xfrm>
          <a:prstGeom prst="actionButtonHo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4716016" y="404664"/>
            <a:ext cx="4139952" cy="4278094"/>
          </a:xfrm>
          <a:prstGeom prst="rect">
            <a:avLst/>
          </a:prstGeom>
        </p:spPr>
        <p:txBody>
          <a:bodyPr wrap="square">
            <a:spAutoFit/>
          </a:bodyPr>
          <a:lstStyle/>
          <a:p>
            <a:r>
              <a:rPr lang="ru-RU" sz="1600" b="1" dirty="0"/>
              <a:t>Как военачальника его отличала тяга к нестандартным решениям и смелому маневру. Не случайно войска под его командованием совершили в последние дни войны молниеносный марш-бросок к Праге. Он был беспощаден к воюющему противнику, он умел оценить его мужество. В дни Корсунь-Шевченковского сражения пал в бою командир окруженной немецкой группировки генерал </a:t>
            </a:r>
            <a:r>
              <a:rPr lang="ru-RU" sz="1600" b="1" dirty="0" err="1"/>
              <a:t>Штеммерман</a:t>
            </a:r>
            <a:r>
              <a:rPr lang="ru-RU" sz="1600" b="1" dirty="0"/>
              <a:t>. Он дал разрешение пленным похоронить своего генерала с воинскими почестями. Назовите его.</a:t>
            </a:r>
          </a:p>
        </p:txBody>
      </p:sp>
      <p:pic>
        <p:nvPicPr>
          <p:cNvPr id="3" name="Рисунок 2" descr="1493765667_marshal-konev.jpg"/>
          <p:cNvPicPr>
            <a:picLocks noChangeAspect="1"/>
          </p:cNvPicPr>
          <p:nvPr/>
        </p:nvPicPr>
        <p:blipFill>
          <a:blip r:embed="rId2" cstate="print"/>
          <a:srcRect b="3955"/>
          <a:stretch>
            <a:fillRect/>
          </a:stretch>
        </p:blipFill>
        <p:spPr>
          <a:xfrm>
            <a:off x="323528" y="476672"/>
            <a:ext cx="4256410" cy="5544616"/>
          </a:xfrm>
          <a:prstGeom prst="rect">
            <a:avLst/>
          </a:prstGeom>
        </p:spPr>
      </p:pic>
      <p:sp>
        <p:nvSpPr>
          <p:cNvPr id="4" name="TextBox 3"/>
          <p:cNvSpPr txBox="1"/>
          <p:nvPr/>
        </p:nvSpPr>
        <p:spPr>
          <a:xfrm>
            <a:off x="4860032" y="5013176"/>
            <a:ext cx="2698175" cy="369332"/>
          </a:xfrm>
          <a:prstGeom prst="rect">
            <a:avLst/>
          </a:prstGeom>
          <a:noFill/>
        </p:spPr>
        <p:txBody>
          <a:bodyPr wrap="none" rtlCol="0">
            <a:spAutoFit/>
          </a:bodyPr>
          <a:lstStyle/>
          <a:p>
            <a:r>
              <a:rPr lang="ru-RU" b="1" dirty="0" smtClean="0">
                <a:hlinkClick r:id="rId3" action="ppaction://hlinksldjump"/>
              </a:rPr>
              <a:t>Правильный ответ: </a:t>
            </a:r>
            <a:endParaRPr lang="ru-RU" b="1"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4716016" y="404664"/>
            <a:ext cx="4139952" cy="4278094"/>
          </a:xfrm>
          <a:prstGeom prst="rect">
            <a:avLst/>
          </a:prstGeom>
        </p:spPr>
        <p:txBody>
          <a:bodyPr wrap="square">
            <a:spAutoFit/>
          </a:bodyPr>
          <a:lstStyle/>
          <a:p>
            <a:r>
              <a:rPr lang="ru-RU" sz="1600" b="1" dirty="0"/>
              <a:t>Как военачальника его отличала тяга к нестандартным решениям и смелому маневру. Не случайно войска под его командованием совершили в последние дни войны молниеносный марш-бросок к Праге. Он был беспощаден к воюющему противнику, он умел оценить его мужество. В дни Корсунь-Шевченковского сражения пал в бою командир окруженной немецкой группировки генерал </a:t>
            </a:r>
            <a:r>
              <a:rPr lang="ru-RU" sz="1600" b="1" dirty="0" err="1"/>
              <a:t>Штеммерман</a:t>
            </a:r>
            <a:r>
              <a:rPr lang="ru-RU" sz="1600" b="1" dirty="0"/>
              <a:t>. Он дал разрешение пленным похоронить своего генерала с воинскими почестями. Назовите его.</a:t>
            </a:r>
          </a:p>
        </p:txBody>
      </p:sp>
      <p:pic>
        <p:nvPicPr>
          <p:cNvPr id="3" name="Рисунок 2" descr="1493765667_marshal-konev.jpg"/>
          <p:cNvPicPr>
            <a:picLocks noChangeAspect="1"/>
          </p:cNvPicPr>
          <p:nvPr/>
        </p:nvPicPr>
        <p:blipFill>
          <a:blip r:embed="rId2" cstate="print"/>
          <a:srcRect b="3955"/>
          <a:stretch>
            <a:fillRect/>
          </a:stretch>
        </p:blipFill>
        <p:spPr>
          <a:xfrm>
            <a:off x="323528" y="476672"/>
            <a:ext cx="4256410" cy="5544616"/>
          </a:xfrm>
          <a:prstGeom prst="rect">
            <a:avLst/>
          </a:prstGeom>
        </p:spPr>
      </p:pic>
      <p:sp>
        <p:nvSpPr>
          <p:cNvPr id="4" name="TextBox 3"/>
          <p:cNvSpPr txBox="1"/>
          <p:nvPr/>
        </p:nvSpPr>
        <p:spPr>
          <a:xfrm>
            <a:off x="4860032" y="5013176"/>
            <a:ext cx="2866490" cy="646331"/>
          </a:xfrm>
          <a:prstGeom prst="rect">
            <a:avLst/>
          </a:prstGeom>
          <a:noFill/>
        </p:spPr>
        <p:txBody>
          <a:bodyPr wrap="none" rtlCol="0">
            <a:spAutoFit/>
          </a:bodyPr>
          <a:lstStyle/>
          <a:p>
            <a:r>
              <a:rPr lang="ru-RU" b="1" dirty="0" smtClean="0"/>
              <a:t>Правильный ответ: </a:t>
            </a:r>
          </a:p>
          <a:p>
            <a:r>
              <a:rPr lang="ru-RU" dirty="0"/>
              <a:t>Иван Степанович Конев</a:t>
            </a:r>
            <a:r>
              <a:rPr lang="ru-RU" b="1" dirty="0" smtClean="0"/>
              <a:t> </a:t>
            </a:r>
            <a:endParaRPr lang="ru-RU" b="1" dirty="0"/>
          </a:p>
        </p:txBody>
      </p:sp>
      <p:sp>
        <p:nvSpPr>
          <p:cNvPr id="5" name="Управляющая кнопка: домой 4">
            <a:hlinkClick r:id="rId3" action="ppaction://hlinksldjump" highlightClick="1"/>
          </p:cNvPr>
          <p:cNvSpPr/>
          <p:nvPr/>
        </p:nvSpPr>
        <p:spPr>
          <a:xfrm>
            <a:off x="8244408" y="5661248"/>
            <a:ext cx="648072" cy="648072"/>
          </a:xfrm>
          <a:prstGeom prst="actionButtonHo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5 этап. Краеведческий </a:t>
            </a:r>
            <a:endParaRPr lang="ru-RU" b="1" dirty="0"/>
          </a:p>
        </p:txBody>
      </p:sp>
      <p:graphicFrame>
        <p:nvGraphicFramePr>
          <p:cNvPr id="3" name="Таблица 2"/>
          <p:cNvGraphicFramePr>
            <a:graphicFrameLocks noGrp="1"/>
          </p:cNvGraphicFramePr>
          <p:nvPr/>
        </p:nvGraphicFramePr>
        <p:xfrm>
          <a:off x="1475656" y="1700808"/>
          <a:ext cx="6072335" cy="4264248"/>
        </p:xfrm>
        <a:graphic>
          <a:graphicData uri="http://schemas.openxmlformats.org/drawingml/2006/table">
            <a:tbl>
              <a:tblPr firstRow="1" bandRow="1">
                <a:tableStyleId>{0505E3EF-67EA-436B-97B2-0124C06EBD24}</a:tableStyleId>
              </a:tblPr>
              <a:tblGrid>
                <a:gridCol w="2056385">
                  <a:extLst>
                    <a:ext uri="{9D8B030D-6E8A-4147-A177-3AD203B41FA5}">
                      <a16:colId xmlns:a16="http://schemas.microsoft.com/office/drawing/2014/main" val="20000"/>
                    </a:ext>
                  </a:extLst>
                </a:gridCol>
                <a:gridCol w="2056385">
                  <a:extLst>
                    <a:ext uri="{9D8B030D-6E8A-4147-A177-3AD203B41FA5}">
                      <a16:colId xmlns:a16="http://schemas.microsoft.com/office/drawing/2014/main" val="20001"/>
                    </a:ext>
                  </a:extLst>
                </a:gridCol>
                <a:gridCol w="1959565">
                  <a:extLst>
                    <a:ext uri="{9D8B030D-6E8A-4147-A177-3AD203B41FA5}">
                      <a16:colId xmlns:a16="http://schemas.microsoft.com/office/drawing/2014/main" val="20002"/>
                    </a:ext>
                  </a:extLst>
                </a:gridCol>
              </a:tblGrid>
              <a:tr h="2132124">
                <a:tc>
                  <a:txBody>
                    <a:bodyPr/>
                    <a:lstStyle/>
                    <a:p>
                      <a:pPr algn="ctr"/>
                      <a:r>
                        <a:rPr lang="ru-RU" sz="3600" dirty="0" smtClean="0">
                          <a:hlinkClick r:id="rId2" action="ppaction://hlinksldjump"/>
                        </a:rPr>
                        <a:t>1</a:t>
                      </a:r>
                      <a:endParaRPr lang="ru-RU" sz="3600" dirty="0"/>
                    </a:p>
                  </a:txBody>
                  <a:tcPr anchor="ctr"/>
                </a:tc>
                <a:tc>
                  <a:txBody>
                    <a:bodyPr/>
                    <a:lstStyle/>
                    <a:p>
                      <a:pPr algn="ctr"/>
                      <a:r>
                        <a:rPr lang="ru-RU" sz="3600" dirty="0" smtClean="0">
                          <a:hlinkClick r:id="rId3" action="ppaction://hlinksldjump"/>
                        </a:rPr>
                        <a:t>2</a:t>
                      </a:r>
                      <a:endParaRPr lang="ru-RU" sz="3600" dirty="0"/>
                    </a:p>
                  </a:txBody>
                  <a:tcPr anchor="ctr"/>
                </a:tc>
                <a:tc>
                  <a:txBody>
                    <a:bodyPr/>
                    <a:lstStyle/>
                    <a:p>
                      <a:pPr algn="ctr"/>
                      <a:r>
                        <a:rPr lang="ru-RU" sz="3600" dirty="0" smtClean="0">
                          <a:hlinkClick r:id="rId4" action="ppaction://hlinksldjump"/>
                        </a:rPr>
                        <a:t>3</a:t>
                      </a:r>
                      <a:endParaRPr lang="ru-RU" sz="3600" dirty="0"/>
                    </a:p>
                  </a:txBody>
                  <a:tcPr anchor="ctr"/>
                </a:tc>
                <a:extLst>
                  <a:ext uri="{0D108BD9-81ED-4DB2-BD59-A6C34878D82A}">
                    <a16:rowId xmlns:a16="http://schemas.microsoft.com/office/drawing/2014/main" val="10000"/>
                  </a:ext>
                </a:extLst>
              </a:tr>
              <a:tr h="2132124">
                <a:tc>
                  <a:txBody>
                    <a:bodyPr/>
                    <a:lstStyle/>
                    <a:p>
                      <a:pPr algn="ctr"/>
                      <a:r>
                        <a:rPr lang="ru-RU" sz="3600" b="1" dirty="0" smtClean="0">
                          <a:hlinkClick r:id="rId5" action="ppaction://hlinksldjump"/>
                        </a:rPr>
                        <a:t>4</a:t>
                      </a:r>
                      <a:endParaRPr lang="ru-RU" sz="3600" b="1" dirty="0"/>
                    </a:p>
                  </a:txBody>
                  <a:tcPr anchor="ctr"/>
                </a:tc>
                <a:tc>
                  <a:txBody>
                    <a:bodyPr/>
                    <a:lstStyle/>
                    <a:p>
                      <a:pPr algn="ctr"/>
                      <a:r>
                        <a:rPr lang="ru-RU" sz="3600" b="1" dirty="0" smtClean="0">
                          <a:hlinkClick r:id="rId6" action="ppaction://hlinksldjump"/>
                        </a:rPr>
                        <a:t>5</a:t>
                      </a:r>
                      <a:endParaRPr lang="ru-RU" sz="3600" b="1" dirty="0"/>
                    </a:p>
                  </a:txBody>
                  <a:tcPr anchor="ctr"/>
                </a:tc>
                <a:tc>
                  <a:txBody>
                    <a:bodyPr/>
                    <a:lstStyle/>
                    <a:p>
                      <a:pPr algn="ctr"/>
                      <a:r>
                        <a:rPr lang="ru-RU" sz="3600" b="1" dirty="0" smtClean="0">
                          <a:hlinkClick r:id="rId7" action="ppaction://hlinksldjump"/>
                        </a:rPr>
                        <a:t>6</a:t>
                      </a:r>
                      <a:endParaRPr lang="ru-RU" sz="3600" b="1" dirty="0"/>
                    </a:p>
                  </a:txBody>
                  <a:tcPr anchor="ct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Содержимое 4"/>
          <p:cNvSpPr>
            <a:spLocks noGrp="1"/>
          </p:cNvSpPr>
          <p:nvPr>
            <p:ph sz="quarter" idx="4294967295"/>
          </p:nvPr>
        </p:nvSpPr>
        <p:spPr>
          <a:xfrm>
            <a:off x="323528" y="332656"/>
            <a:ext cx="8504238" cy="4572000"/>
          </a:xfrm>
        </p:spPr>
        <p:txBody>
          <a:bodyPr>
            <a:normAutofit fontScale="85000" lnSpcReduction="20000"/>
          </a:bodyPr>
          <a:lstStyle/>
          <a:p>
            <a:pPr lvl="0">
              <a:buNone/>
            </a:pPr>
            <a:r>
              <a:rPr lang="ru-RU" b="1" dirty="0" smtClean="0"/>
              <a:t>Прочтите отрывок из воспоминаний Маршала Советского Союза Р.Я. Малиновского и укажите битву, о которой идёт речь, и ее хронологические рамки.</a:t>
            </a:r>
          </a:p>
          <a:p>
            <a:pPr>
              <a:buNone/>
            </a:pPr>
            <a:r>
              <a:rPr lang="ru-RU" b="1" dirty="0" smtClean="0"/>
              <a:t>«Битва по ожесточению и упорству борьбы не имеет себе равных. Развернувшиеся в её ходе потрясающие танковые сражения были непревзойдёнными как по количеству участвовавших в них танков, так и по потерям с обеих сторон. Нужно прямо сказать, что в этой  страшной схватке был сломлен становой хребет гитлеровской армии и фашистская Германия, окончательно потеряв надежду на успех, реально увидела перед собой поражение в войне»</a:t>
            </a:r>
            <a:endParaRPr lang="ru-RU" b="1" dirty="0"/>
          </a:p>
        </p:txBody>
      </p:sp>
      <p:sp>
        <p:nvSpPr>
          <p:cNvPr id="6" name="TextBox 5"/>
          <p:cNvSpPr txBox="1"/>
          <p:nvPr/>
        </p:nvSpPr>
        <p:spPr>
          <a:xfrm>
            <a:off x="611560" y="5085184"/>
            <a:ext cx="2698175" cy="369332"/>
          </a:xfrm>
          <a:prstGeom prst="rect">
            <a:avLst/>
          </a:prstGeom>
          <a:noFill/>
        </p:spPr>
        <p:txBody>
          <a:bodyPr wrap="none" rtlCol="0">
            <a:spAutoFit/>
          </a:bodyPr>
          <a:lstStyle/>
          <a:p>
            <a:r>
              <a:rPr lang="ru-RU" b="1" dirty="0" smtClean="0">
                <a:hlinkClick r:id="rId2" action="ppaction://hlinksldjump"/>
              </a:rPr>
              <a:t>Правильный ответ</a:t>
            </a:r>
            <a:r>
              <a:rPr lang="ru-RU" b="1" dirty="0" smtClean="0"/>
              <a:t> </a:t>
            </a:r>
            <a:endParaRPr lang="ru-RU" b="1"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Рисунок 2" descr="0013-009-.jpg"/>
          <p:cNvPicPr>
            <a:picLocks noChangeAspect="1"/>
          </p:cNvPicPr>
          <p:nvPr/>
        </p:nvPicPr>
        <p:blipFill>
          <a:blip r:embed="rId2" cstate="print"/>
          <a:stretch>
            <a:fillRect/>
          </a:stretch>
        </p:blipFill>
        <p:spPr>
          <a:xfrm>
            <a:off x="467544" y="620688"/>
            <a:ext cx="3506179" cy="4941168"/>
          </a:xfrm>
          <a:prstGeom prst="rect">
            <a:avLst/>
          </a:prstGeom>
        </p:spPr>
      </p:pic>
      <p:sp>
        <p:nvSpPr>
          <p:cNvPr id="4" name="Прямоугольник 3"/>
          <p:cNvSpPr/>
          <p:nvPr/>
        </p:nvSpPr>
        <p:spPr>
          <a:xfrm>
            <a:off x="4139952" y="620688"/>
            <a:ext cx="4572000" cy="4154984"/>
          </a:xfrm>
          <a:prstGeom prst="rect">
            <a:avLst/>
          </a:prstGeom>
        </p:spPr>
        <p:txBody>
          <a:bodyPr>
            <a:spAutoFit/>
          </a:bodyPr>
          <a:lstStyle/>
          <a:p>
            <a:r>
              <a:rPr lang="ru-RU" sz="2400" b="1" dirty="0"/>
              <a:t>16 ноября 1941 года у разъезда </a:t>
            </a:r>
            <a:r>
              <a:rPr lang="ru-RU" sz="2400" b="1" dirty="0" err="1"/>
              <a:t>Дубосеково</a:t>
            </a:r>
            <a:r>
              <a:rPr lang="ru-RU" sz="2400" b="1" dirty="0"/>
              <a:t> под Москвой воины 316-й стрелковой дивизии генерала И.В. Панфилова в 4-х часовом бою подбили 18 танков, но почти все погибли (в роте было 28 солдат). Среди оставшихся в живых был и наш земляк.</a:t>
            </a:r>
          </a:p>
        </p:txBody>
      </p:sp>
      <p:sp>
        <p:nvSpPr>
          <p:cNvPr id="5" name="TextBox 4"/>
          <p:cNvSpPr txBox="1"/>
          <p:nvPr/>
        </p:nvSpPr>
        <p:spPr>
          <a:xfrm>
            <a:off x="4211960" y="5157192"/>
            <a:ext cx="2638864" cy="369332"/>
          </a:xfrm>
          <a:prstGeom prst="rect">
            <a:avLst/>
          </a:prstGeom>
          <a:noFill/>
        </p:spPr>
        <p:txBody>
          <a:bodyPr wrap="none" rtlCol="0">
            <a:spAutoFit/>
          </a:bodyPr>
          <a:lstStyle/>
          <a:p>
            <a:r>
              <a:rPr lang="ru-RU" b="1" dirty="0" smtClean="0">
                <a:hlinkClick r:id="rId3" action="ppaction://hlinksldjump"/>
              </a:rPr>
              <a:t>Правильный ответ:</a:t>
            </a:r>
            <a:endParaRPr lang="ru-RU" b="1"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Рисунок 2" descr="0013-009-.jpg"/>
          <p:cNvPicPr>
            <a:picLocks noChangeAspect="1"/>
          </p:cNvPicPr>
          <p:nvPr/>
        </p:nvPicPr>
        <p:blipFill>
          <a:blip r:embed="rId2" cstate="print"/>
          <a:stretch>
            <a:fillRect/>
          </a:stretch>
        </p:blipFill>
        <p:spPr>
          <a:xfrm>
            <a:off x="467544" y="620688"/>
            <a:ext cx="3506179" cy="4941168"/>
          </a:xfrm>
          <a:prstGeom prst="rect">
            <a:avLst/>
          </a:prstGeom>
        </p:spPr>
      </p:pic>
      <p:sp>
        <p:nvSpPr>
          <p:cNvPr id="4" name="Прямоугольник 3"/>
          <p:cNvSpPr/>
          <p:nvPr/>
        </p:nvSpPr>
        <p:spPr>
          <a:xfrm>
            <a:off x="4139952" y="620688"/>
            <a:ext cx="4572000" cy="4154984"/>
          </a:xfrm>
          <a:prstGeom prst="rect">
            <a:avLst/>
          </a:prstGeom>
        </p:spPr>
        <p:txBody>
          <a:bodyPr>
            <a:spAutoFit/>
          </a:bodyPr>
          <a:lstStyle/>
          <a:p>
            <a:r>
              <a:rPr lang="ru-RU" sz="2400" b="1" dirty="0"/>
              <a:t>16 ноября 1941 года у разъезда </a:t>
            </a:r>
            <a:r>
              <a:rPr lang="ru-RU" sz="2400" b="1" dirty="0" err="1"/>
              <a:t>Дубосеково</a:t>
            </a:r>
            <a:r>
              <a:rPr lang="ru-RU" sz="2400" b="1" dirty="0"/>
              <a:t> под Москвой воины 316-й стрелковой дивизии генерала И.В. Панфилова в 4-х часовом бою подбили 18 танков, но почти все погибли (в роте было 28 солдат). Среди оставшихся в живых был и наш земляк.</a:t>
            </a:r>
          </a:p>
        </p:txBody>
      </p:sp>
      <p:sp>
        <p:nvSpPr>
          <p:cNvPr id="5" name="TextBox 4"/>
          <p:cNvSpPr txBox="1"/>
          <p:nvPr/>
        </p:nvSpPr>
        <p:spPr>
          <a:xfrm>
            <a:off x="4211960" y="5157192"/>
            <a:ext cx="3613490" cy="646331"/>
          </a:xfrm>
          <a:prstGeom prst="rect">
            <a:avLst/>
          </a:prstGeom>
          <a:noFill/>
        </p:spPr>
        <p:txBody>
          <a:bodyPr wrap="none" rtlCol="0">
            <a:spAutoFit/>
          </a:bodyPr>
          <a:lstStyle/>
          <a:p>
            <a:r>
              <a:rPr lang="ru-RU" b="1" dirty="0" smtClean="0"/>
              <a:t>Правильный ответ: </a:t>
            </a:r>
          </a:p>
          <a:p>
            <a:r>
              <a:rPr lang="ru-RU" dirty="0"/>
              <a:t>Илларион Романович Васильев</a:t>
            </a:r>
            <a:endParaRPr lang="ru-RU" b="1" dirty="0"/>
          </a:p>
        </p:txBody>
      </p:sp>
      <p:sp>
        <p:nvSpPr>
          <p:cNvPr id="6" name="Управляющая кнопка: домой 5">
            <a:hlinkClick r:id="rId3" action="ppaction://hlinksldjump" highlightClick="1"/>
          </p:cNvPr>
          <p:cNvSpPr/>
          <p:nvPr/>
        </p:nvSpPr>
        <p:spPr>
          <a:xfrm>
            <a:off x="8244408" y="5589240"/>
            <a:ext cx="648072" cy="648072"/>
          </a:xfrm>
          <a:prstGeom prst="actionButtonHo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Рисунок 1" descr="Абызов.jpg"/>
          <p:cNvPicPr>
            <a:picLocks noChangeAspect="1"/>
          </p:cNvPicPr>
          <p:nvPr/>
        </p:nvPicPr>
        <p:blipFill>
          <a:blip r:embed="rId2" cstate="print"/>
          <a:stretch>
            <a:fillRect/>
          </a:stretch>
        </p:blipFill>
        <p:spPr>
          <a:xfrm>
            <a:off x="539552" y="548680"/>
            <a:ext cx="3621373" cy="5328592"/>
          </a:xfrm>
          <a:prstGeom prst="rect">
            <a:avLst/>
          </a:prstGeom>
        </p:spPr>
      </p:pic>
      <p:sp>
        <p:nvSpPr>
          <p:cNvPr id="3" name="Прямоугольник 2"/>
          <p:cNvSpPr/>
          <p:nvPr/>
        </p:nvSpPr>
        <p:spPr>
          <a:xfrm>
            <a:off x="4499992" y="692696"/>
            <a:ext cx="4283968" cy="3170099"/>
          </a:xfrm>
          <a:prstGeom prst="rect">
            <a:avLst/>
          </a:prstGeom>
        </p:spPr>
        <p:txBody>
          <a:bodyPr wrap="square">
            <a:spAutoFit/>
          </a:bodyPr>
          <a:lstStyle/>
          <a:p>
            <a:r>
              <a:rPr lang="ru-RU" sz="2000" b="1" dirty="0"/>
              <a:t>19 июля 1942 года совершил подвиг,  закрыв своим телом амбразуру фашистского пулемёта, спасая жизни своих товарищей. Старшина отдал жизнь за Родину, он был посмертно награждён орденом Красного знамени. Одна из улиц Кемерово носит его имя.</a:t>
            </a:r>
          </a:p>
        </p:txBody>
      </p:sp>
      <p:sp>
        <p:nvSpPr>
          <p:cNvPr id="4" name="TextBox 3"/>
          <p:cNvSpPr txBox="1"/>
          <p:nvPr/>
        </p:nvSpPr>
        <p:spPr>
          <a:xfrm>
            <a:off x="4572000" y="4581128"/>
            <a:ext cx="2698175" cy="369332"/>
          </a:xfrm>
          <a:prstGeom prst="rect">
            <a:avLst/>
          </a:prstGeom>
          <a:noFill/>
        </p:spPr>
        <p:txBody>
          <a:bodyPr wrap="none" rtlCol="0">
            <a:spAutoFit/>
          </a:bodyPr>
          <a:lstStyle/>
          <a:p>
            <a:r>
              <a:rPr lang="ru-RU" b="1" dirty="0" smtClean="0">
                <a:hlinkClick r:id="rId3" action="ppaction://hlinksldjump"/>
              </a:rPr>
              <a:t>Правильный ответ: </a:t>
            </a:r>
            <a:endParaRPr lang="ru-RU" b="1"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Рисунок 1" descr="Абызов.jpg"/>
          <p:cNvPicPr>
            <a:picLocks noChangeAspect="1"/>
          </p:cNvPicPr>
          <p:nvPr/>
        </p:nvPicPr>
        <p:blipFill>
          <a:blip r:embed="rId2" cstate="print"/>
          <a:stretch>
            <a:fillRect/>
          </a:stretch>
        </p:blipFill>
        <p:spPr>
          <a:xfrm>
            <a:off x="539552" y="548680"/>
            <a:ext cx="3621373" cy="5328592"/>
          </a:xfrm>
          <a:prstGeom prst="rect">
            <a:avLst/>
          </a:prstGeom>
        </p:spPr>
      </p:pic>
      <p:sp>
        <p:nvSpPr>
          <p:cNvPr id="3" name="Прямоугольник 2"/>
          <p:cNvSpPr/>
          <p:nvPr/>
        </p:nvSpPr>
        <p:spPr>
          <a:xfrm>
            <a:off x="4499992" y="692696"/>
            <a:ext cx="4283968" cy="3170099"/>
          </a:xfrm>
          <a:prstGeom prst="rect">
            <a:avLst/>
          </a:prstGeom>
        </p:spPr>
        <p:txBody>
          <a:bodyPr wrap="square">
            <a:spAutoFit/>
          </a:bodyPr>
          <a:lstStyle/>
          <a:p>
            <a:r>
              <a:rPr lang="ru-RU" sz="2000" b="1" dirty="0"/>
              <a:t>19 июля 1942 года совершил подвиг,  закрыв своим телом амбразуру фашистского пулемёта, спасая жизни своих товарищей. Старшина отдал жизнь за Родину, он был посмертно награждён орденом Красного знамени. Одна из улиц Кемерово носит его имя.</a:t>
            </a:r>
          </a:p>
        </p:txBody>
      </p:sp>
      <p:sp>
        <p:nvSpPr>
          <p:cNvPr id="4" name="TextBox 3"/>
          <p:cNvSpPr txBox="1"/>
          <p:nvPr/>
        </p:nvSpPr>
        <p:spPr>
          <a:xfrm>
            <a:off x="4572000" y="4581128"/>
            <a:ext cx="3028393" cy="646331"/>
          </a:xfrm>
          <a:prstGeom prst="rect">
            <a:avLst/>
          </a:prstGeom>
          <a:noFill/>
        </p:spPr>
        <p:txBody>
          <a:bodyPr wrap="none" rtlCol="0">
            <a:spAutoFit/>
          </a:bodyPr>
          <a:lstStyle/>
          <a:p>
            <a:r>
              <a:rPr lang="ru-RU" b="1" dirty="0" smtClean="0"/>
              <a:t>Правильный ответ: </a:t>
            </a:r>
          </a:p>
          <a:p>
            <a:r>
              <a:rPr lang="ru-RU" dirty="0"/>
              <a:t>Михаил Петрович </a:t>
            </a:r>
            <a:r>
              <a:rPr lang="ru-RU" dirty="0" err="1"/>
              <a:t>Абызов</a:t>
            </a:r>
            <a:endParaRPr lang="ru-RU" b="1" dirty="0"/>
          </a:p>
        </p:txBody>
      </p:sp>
      <p:sp>
        <p:nvSpPr>
          <p:cNvPr id="5" name="Управляющая кнопка: домой 4">
            <a:hlinkClick r:id="rId3" action="ppaction://hlinksldjump" highlightClick="1"/>
          </p:cNvPr>
          <p:cNvSpPr/>
          <p:nvPr/>
        </p:nvSpPr>
        <p:spPr>
          <a:xfrm>
            <a:off x="8316416" y="5733256"/>
            <a:ext cx="576064" cy="576064"/>
          </a:xfrm>
          <a:prstGeom prst="actionButtonHo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4211960" y="404664"/>
            <a:ext cx="4572000" cy="4031873"/>
          </a:xfrm>
          <a:prstGeom prst="rect">
            <a:avLst/>
          </a:prstGeom>
        </p:spPr>
        <p:txBody>
          <a:bodyPr>
            <a:spAutoFit/>
          </a:bodyPr>
          <a:lstStyle/>
          <a:p>
            <a:r>
              <a:rPr lang="ru-RU" sz="1600" b="1" dirty="0"/>
              <a:t>За годы войны авиационный полк, которым командовал этот герой, произвёл 3820 вылетов: уничтожил 356 танков, 665 орудий, 2128 автомашин, взорвал 27 эшелонов с войсками, уничтожил 1000 немецких солдат и офицеров. Подполковник совершил 115 боевых вылетов, уничтожил 63 танка, 201 автомашину, сбил 4 самолёта противника. За смелость и отвагу, за умелое руководство полком ему 29 июня 1945 года было присвоено звание Героя Советского Союза. Улица, расположенная неподалёку от нашей школы,  носит его имя.</a:t>
            </a:r>
          </a:p>
        </p:txBody>
      </p:sp>
      <p:pic>
        <p:nvPicPr>
          <p:cNvPr id="3" name="Рисунок 2" descr="Марковцев.jpg"/>
          <p:cNvPicPr>
            <a:picLocks noChangeAspect="1"/>
          </p:cNvPicPr>
          <p:nvPr/>
        </p:nvPicPr>
        <p:blipFill>
          <a:blip r:embed="rId2" cstate="print"/>
          <a:stretch>
            <a:fillRect/>
          </a:stretch>
        </p:blipFill>
        <p:spPr>
          <a:xfrm>
            <a:off x="467544" y="548680"/>
            <a:ext cx="3542915" cy="5472608"/>
          </a:xfrm>
          <a:prstGeom prst="rect">
            <a:avLst/>
          </a:prstGeom>
        </p:spPr>
      </p:pic>
      <p:sp>
        <p:nvSpPr>
          <p:cNvPr id="4" name="TextBox 3"/>
          <p:cNvSpPr txBox="1"/>
          <p:nvPr/>
        </p:nvSpPr>
        <p:spPr>
          <a:xfrm>
            <a:off x="4355976" y="5013176"/>
            <a:ext cx="2638864" cy="369332"/>
          </a:xfrm>
          <a:prstGeom prst="rect">
            <a:avLst/>
          </a:prstGeom>
          <a:noFill/>
        </p:spPr>
        <p:txBody>
          <a:bodyPr wrap="none" rtlCol="0">
            <a:spAutoFit/>
          </a:bodyPr>
          <a:lstStyle/>
          <a:p>
            <a:r>
              <a:rPr lang="ru-RU" b="1" dirty="0" smtClean="0">
                <a:hlinkClick r:id="rId3" action="ppaction://hlinksldjump"/>
              </a:rPr>
              <a:t>Правильный ответ:</a:t>
            </a:r>
            <a:endParaRPr lang="ru-RU" b="1"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4211960" y="404664"/>
            <a:ext cx="4572000" cy="4031873"/>
          </a:xfrm>
          <a:prstGeom prst="rect">
            <a:avLst/>
          </a:prstGeom>
        </p:spPr>
        <p:txBody>
          <a:bodyPr>
            <a:spAutoFit/>
          </a:bodyPr>
          <a:lstStyle/>
          <a:p>
            <a:r>
              <a:rPr lang="ru-RU" sz="1600" b="1" dirty="0"/>
              <a:t>За годы войны авиационный полк, которым командовал этот герой, произвёл 3820 вылетов: уничтожил 356 танков, 665 орудий, 2128 автомашин, взорвал 27 эшелонов с войсками, уничтожил 1000 немецких солдат и офицеров. Подполковник совершил 115 боевых вылетов, уничтожил 63 танка, 201 автомашину, сбил 4 самолёта противника. За смелость и отвагу, за умелое руководство полком ему 29 июня 1945 года было присвоено звание Героя Советского Союза. Улица, расположенная неподалёку от нашей школы,  носит его имя.</a:t>
            </a:r>
          </a:p>
        </p:txBody>
      </p:sp>
      <p:pic>
        <p:nvPicPr>
          <p:cNvPr id="3" name="Рисунок 2" descr="Марковцев.jpg"/>
          <p:cNvPicPr>
            <a:picLocks noChangeAspect="1"/>
          </p:cNvPicPr>
          <p:nvPr/>
        </p:nvPicPr>
        <p:blipFill>
          <a:blip r:embed="rId2" cstate="print"/>
          <a:stretch>
            <a:fillRect/>
          </a:stretch>
        </p:blipFill>
        <p:spPr>
          <a:xfrm>
            <a:off x="467544" y="548680"/>
            <a:ext cx="3542915" cy="5472608"/>
          </a:xfrm>
          <a:prstGeom prst="rect">
            <a:avLst/>
          </a:prstGeom>
        </p:spPr>
      </p:pic>
      <p:sp>
        <p:nvSpPr>
          <p:cNvPr id="4" name="TextBox 3"/>
          <p:cNvSpPr txBox="1"/>
          <p:nvPr/>
        </p:nvSpPr>
        <p:spPr>
          <a:xfrm>
            <a:off x="4355976" y="5013176"/>
            <a:ext cx="3716082" cy="646331"/>
          </a:xfrm>
          <a:prstGeom prst="rect">
            <a:avLst/>
          </a:prstGeom>
          <a:noFill/>
        </p:spPr>
        <p:txBody>
          <a:bodyPr wrap="none" rtlCol="0">
            <a:spAutoFit/>
          </a:bodyPr>
          <a:lstStyle/>
          <a:p>
            <a:r>
              <a:rPr lang="ru-RU" b="1" dirty="0" smtClean="0"/>
              <a:t>Правильный ответ: </a:t>
            </a:r>
          </a:p>
          <a:p>
            <a:r>
              <a:rPr lang="ru-RU" dirty="0" smtClean="0"/>
              <a:t>Степан Харитонович </a:t>
            </a:r>
            <a:r>
              <a:rPr lang="ru-RU" dirty="0" err="1" smtClean="0"/>
              <a:t>Марковцев</a:t>
            </a:r>
            <a:endParaRPr lang="ru-RU" dirty="0"/>
          </a:p>
        </p:txBody>
      </p:sp>
      <p:sp>
        <p:nvSpPr>
          <p:cNvPr id="5" name="Управляющая кнопка: домой 4">
            <a:hlinkClick r:id="rId3" action="ppaction://hlinksldjump" highlightClick="1"/>
          </p:cNvPr>
          <p:cNvSpPr/>
          <p:nvPr/>
        </p:nvSpPr>
        <p:spPr>
          <a:xfrm>
            <a:off x="8244408" y="5733256"/>
            <a:ext cx="576064" cy="504056"/>
          </a:xfrm>
          <a:prstGeom prst="actionButtonHo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4499992" y="404664"/>
            <a:ext cx="4355976" cy="4278094"/>
          </a:xfrm>
          <a:prstGeom prst="rect">
            <a:avLst/>
          </a:prstGeom>
        </p:spPr>
        <p:txBody>
          <a:bodyPr wrap="square">
            <a:spAutoFit/>
          </a:bodyPr>
          <a:lstStyle/>
          <a:p>
            <a:r>
              <a:rPr lang="ru-RU" sz="1600" b="1" dirty="0"/>
              <a:t>Закончив 10 классов школы №12 Кемерово, поступила в Московский торговый институт. Когда началась война, девушка добровольно ушла в партизанский отряд под Москвой.  Однажды, после выполнения заданий, группа наткнулась на немецкую засаду, партизаны прорвались, а тяжело раненная девушка попала в плен. После страшных издевательств, не выпытав ни слова о партизанах, фашисты повесили ее. Посмертно награждена орденом Отечественной войны. Герой России. В честь нее названа улица в нашем городе, школа №12.</a:t>
            </a:r>
          </a:p>
        </p:txBody>
      </p:sp>
      <p:pic>
        <p:nvPicPr>
          <p:cNvPr id="3" name="Рисунок 2" descr="100_years_046.jpg"/>
          <p:cNvPicPr>
            <a:picLocks noChangeAspect="1"/>
          </p:cNvPicPr>
          <p:nvPr/>
        </p:nvPicPr>
        <p:blipFill>
          <a:blip r:embed="rId2" cstate="print"/>
          <a:stretch>
            <a:fillRect/>
          </a:stretch>
        </p:blipFill>
        <p:spPr>
          <a:xfrm>
            <a:off x="395536" y="548680"/>
            <a:ext cx="3592308" cy="5328592"/>
          </a:xfrm>
          <a:prstGeom prst="rect">
            <a:avLst/>
          </a:prstGeom>
        </p:spPr>
      </p:pic>
      <p:sp>
        <p:nvSpPr>
          <p:cNvPr id="4" name="TextBox 3"/>
          <p:cNvSpPr txBox="1"/>
          <p:nvPr/>
        </p:nvSpPr>
        <p:spPr>
          <a:xfrm>
            <a:off x="4572000" y="5085184"/>
            <a:ext cx="2638864" cy="369332"/>
          </a:xfrm>
          <a:prstGeom prst="rect">
            <a:avLst/>
          </a:prstGeom>
          <a:noFill/>
        </p:spPr>
        <p:txBody>
          <a:bodyPr wrap="none" rtlCol="0">
            <a:spAutoFit/>
          </a:bodyPr>
          <a:lstStyle/>
          <a:p>
            <a:r>
              <a:rPr lang="ru-RU" b="1" dirty="0" smtClean="0">
                <a:hlinkClick r:id="rId3" action="ppaction://hlinksldjump"/>
              </a:rPr>
              <a:t>Правильный ответ:</a:t>
            </a:r>
            <a:endParaRPr lang="ru-RU" b="1"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4499992" y="404664"/>
            <a:ext cx="4355976" cy="4278094"/>
          </a:xfrm>
          <a:prstGeom prst="rect">
            <a:avLst/>
          </a:prstGeom>
        </p:spPr>
        <p:txBody>
          <a:bodyPr wrap="square">
            <a:spAutoFit/>
          </a:bodyPr>
          <a:lstStyle/>
          <a:p>
            <a:r>
              <a:rPr lang="ru-RU" sz="1600" b="1" dirty="0"/>
              <a:t>Закончив 10 классов школы №12 Кемерово, поступила в Московский торговый институт. Когда началась война, девушка добровольно ушла в партизанский отряд под Москвой.  Однажды, после выполнения заданий, группа наткнулась на немецкую засаду, партизаны прорвались, а тяжело раненная девушка попала в плен. После страшных издевательств, не выпытав ни слова о партизанах, фашисты повесили ее. Посмертно награждена орденом Отечественной войны. Герой России. В честь нее названа улица в нашем городе, школа №12.</a:t>
            </a:r>
          </a:p>
        </p:txBody>
      </p:sp>
      <p:pic>
        <p:nvPicPr>
          <p:cNvPr id="3" name="Рисунок 2" descr="100_years_046.jpg"/>
          <p:cNvPicPr>
            <a:picLocks noChangeAspect="1"/>
          </p:cNvPicPr>
          <p:nvPr/>
        </p:nvPicPr>
        <p:blipFill>
          <a:blip r:embed="rId2" cstate="print"/>
          <a:stretch>
            <a:fillRect/>
          </a:stretch>
        </p:blipFill>
        <p:spPr>
          <a:xfrm>
            <a:off x="395536" y="548680"/>
            <a:ext cx="3592308" cy="5328592"/>
          </a:xfrm>
          <a:prstGeom prst="rect">
            <a:avLst/>
          </a:prstGeom>
        </p:spPr>
      </p:pic>
      <p:sp>
        <p:nvSpPr>
          <p:cNvPr id="4" name="TextBox 3"/>
          <p:cNvSpPr txBox="1"/>
          <p:nvPr/>
        </p:nvSpPr>
        <p:spPr>
          <a:xfrm>
            <a:off x="4572000" y="5085184"/>
            <a:ext cx="3145413" cy="646331"/>
          </a:xfrm>
          <a:prstGeom prst="rect">
            <a:avLst/>
          </a:prstGeom>
          <a:noFill/>
        </p:spPr>
        <p:txBody>
          <a:bodyPr wrap="none" rtlCol="0">
            <a:spAutoFit/>
          </a:bodyPr>
          <a:lstStyle/>
          <a:p>
            <a:r>
              <a:rPr lang="ru-RU" b="1" dirty="0" smtClean="0"/>
              <a:t>Правильный ответ: </a:t>
            </a:r>
          </a:p>
          <a:p>
            <a:r>
              <a:rPr lang="ru-RU" dirty="0" smtClean="0"/>
              <a:t>Вера Даниловна Волошина</a:t>
            </a:r>
            <a:endParaRPr lang="ru-RU" dirty="0"/>
          </a:p>
        </p:txBody>
      </p:sp>
      <p:sp>
        <p:nvSpPr>
          <p:cNvPr id="5" name="Управляющая кнопка: домой 4">
            <a:hlinkClick r:id="rId3" action="ppaction://hlinksldjump" highlightClick="1"/>
          </p:cNvPr>
          <p:cNvSpPr/>
          <p:nvPr/>
        </p:nvSpPr>
        <p:spPr>
          <a:xfrm>
            <a:off x="8244408" y="5661248"/>
            <a:ext cx="648072" cy="648072"/>
          </a:xfrm>
          <a:prstGeom prst="actionButtonHo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4644008" y="692696"/>
            <a:ext cx="4139952" cy="4247317"/>
          </a:xfrm>
          <a:prstGeom prst="rect">
            <a:avLst/>
          </a:prstGeom>
        </p:spPr>
        <p:txBody>
          <a:bodyPr wrap="square">
            <a:spAutoFit/>
          </a:bodyPr>
          <a:lstStyle/>
          <a:p>
            <a:r>
              <a:rPr lang="ru-RU" b="1" dirty="0"/>
              <a:t>Учился в школе №12 вместе с Верой Волошиной. 23 июня 1944 года при форсировании реки </a:t>
            </a:r>
            <a:r>
              <a:rPr lang="ru-RU" b="1" dirty="0" err="1"/>
              <a:t>Проня</a:t>
            </a:r>
            <a:r>
              <a:rPr lang="ru-RU" b="1" dirty="0"/>
              <a:t> (Белоруссия) и прорыве сильно укрепленной обороны немцев его батальон первым перешел в наступление, преодолел водный рубеж и ворвался в немецкие траншеи. В бою за деревню </a:t>
            </a:r>
            <a:r>
              <a:rPr lang="ru-RU" b="1" dirty="0" err="1"/>
              <a:t>Хорошки</a:t>
            </a:r>
            <a:r>
              <a:rPr lang="ru-RU" b="1" dirty="0"/>
              <a:t> трижды водил свой батальон в атаку, погиб в бою. 24 марта 1945 года присвоено звание Героя Советского Союза. </a:t>
            </a:r>
          </a:p>
        </p:txBody>
      </p:sp>
      <p:pic>
        <p:nvPicPr>
          <p:cNvPr id="3" name="Рисунок 2" descr="1699a820.jpg"/>
          <p:cNvPicPr>
            <a:picLocks noChangeAspect="1"/>
          </p:cNvPicPr>
          <p:nvPr/>
        </p:nvPicPr>
        <p:blipFill>
          <a:blip r:embed="rId2" cstate="print"/>
          <a:stretch>
            <a:fillRect/>
          </a:stretch>
        </p:blipFill>
        <p:spPr>
          <a:xfrm>
            <a:off x="323528" y="404664"/>
            <a:ext cx="4248472" cy="5629226"/>
          </a:xfrm>
          <a:prstGeom prst="rect">
            <a:avLst/>
          </a:prstGeom>
        </p:spPr>
      </p:pic>
      <p:sp>
        <p:nvSpPr>
          <p:cNvPr id="4" name="TextBox 3"/>
          <p:cNvSpPr txBox="1"/>
          <p:nvPr/>
        </p:nvSpPr>
        <p:spPr>
          <a:xfrm>
            <a:off x="4788024" y="5157192"/>
            <a:ext cx="2698175" cy="646331"/>
          </a:xfrm>
          <a:prstGeom prst="rect">
            <a:avLst/>
          </a:prstGeom>
          <a:noFill/>
        </p:spPr>
        <p:txBody>
          <a:bodyPr wrap="none" rtlCol="0">
            <a:spAutoFit/>
          </a:bodyPr>
          <a:lstStyle/>
          <a:p>
            <a:r>
              <a:rPr lang="ru-RU" b="1" dirty="0" smtClean="0">
                <a:hlinkClick r:id="rId3" action="ppaction://hlinksldjump"/>
              </a:rPr>
              <a:t>Правильный ответ: </a:t>
            </a:r>
            <a:endParaRPr lang="ru-RU" b="1" dirty="0" smtClean="0"/>
          </a:p>
          <a:p>
            <a:endParaRPr lang="ru-RU" b="1"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4644008" y="692696"/>
            <a:ext cx="4139952" cy="4247317"/>
          </a:xfrm>
          <a:prstGeom prst="rect">
            <a:avLst/>
          </a:prstGeom>
        </p:spPr>
        <p:txBody>
          <a:bodyPr wrap="square">
            <a:spAutoFit/>
          </a:bodyPr>
          <a:lstStyle/>
          <a:p>
            <a:r>
              <a:rPr lang="ru-RU" b="1" dirty="0"/>
              <a:t>Учился в школе №12 вместе с Верой Волошиной. 23 июня 1944 года при форсировании реки </a:t>
            </a:r>
            <a:r>
              <a:rPr lang="ru-RU" b="1" dirty="0" err="1"/>
              <a:t>Проня</a:t>
            </a:r>
            <a:r>
              <a:rPr lang="ru-RU" b="1" dirty="0"/>
              <a:t> (Белоруссия) и прорыве сильно укрепленной обороны немцев его батальон первым перешел в наступление, преодолел водный рубеж и ворвался в немецкие траншеи. В бою за деревню </a:t>
            </a:r>
            <a:r>
              <a:rPr lang="ru-RU" b="1" dirty="0" err="1"/>
              <a:t>Хорошки</a:t>
            </a:r>
            <a:r>
              <a:rPr lang="ru-RU" b="1" dirty="0"/>
              <a:t> трижды водил свой батальон в атаку, погиб в бою. 24 марта 1945 года присвоено звание Героя Советского Союза. </a:t>
            </a:r>
          </a:p>
        </p:txBody>
      </p:sp>
      <p:pic>
        <p:nvPicPr>
          <p:cNvPr id="3" name="Рисунок 2" descr="1699a820.jpg"/>
          <p:cNvPicPr>
            <a:picLocks noChangeAspect="1"/>
          </p:cNvPicPr>
          <p:nvPr/>
        </p:nvPicPr>
        <p:blipFill>
          <a:blip r:embed="rId2" cstate="print"/>
          <a:stretch>
            <a:fillRect/>
          </a:stretch>
        </p:blipFill>
        <p:spPr>
          <a:xfrm>
            <a:off x="323528" y="404664"/>
            <a:ext cx="4248472" cy="5629226"/>
          </a:xfrm>
          <a:prstGeom prst="rect">
            <a:avLst/>
          </a:prstGeom>
        </p:spPr>
      </p:pic>
      <p:sp>
        <p:nvSpPr>
          <p:cNvPr id="4" name="TextBox 3"/>
          <p:cNvSpPr txBox="1"/>
          <p:nvPr/>
        </p:nvSpPr>
        <p:spPr>
          <a:xfrm>
            <a:off x="4788024" y="5157192"/>
            <a:ext cx="3768980" cy="646331"/>
          </a:xfrm>
          <a:prstGeom prst="rect">
            <a:avLst/>
          </a:prstGeom>
          <a:noFill/>
        </p:spPr>
        <p:txBody>
          <a:bodyPr wrap="none" rtlCol="0">
            <a:spAutoFit/>
          </a:bodyPr>
          <a:lstStyle/>
          <a:p>
            <a:r>
              <a:rPr lang="ru-RU" b="1" dirty="0" smtClean="0"/>
              <a:t>Правильный ответ: </a:t>
            </a:r>
          </a:p>
          <a:p>
            <a:r>
              <a:rPr lang="ru-RU" dirty="0"/>
              <a:t>Юрий Михайлович Двужильный</a:t>
            </a:r>
            <a:endParaRPr lang="ru-RU" b="1" dirty="0"/>
          </a:p>
        </p:txBody>
      </p:sp>
      <p:sp>
        <p:nvSpPr>
          <p:cNvPr id="5" name="Управляющая кнопка: домой 4">
            <a:hlinkClick r:id="rId3" action="ppaction://hlinksldjump" highlightClick="1"/>
          </p:cNvPr>
          <p:cNvSpPr/>
          <p:nvPr/>
        </p:nvSpPr>
        <p:spPr>
          <a:xfrm>
            <a:off x="8460432" y="5733256"/>
            <a:ext cx="504056" cy="576064"/>
          </a:xfrm>
          <a:prstGeom prst="actionButtonHo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Содержимое 4"/>
          <p:cNvSpPr>
            <a:spLocks noGrp="1"/>
          </p:cNvSpPr>
          <p:nvPr>
            <p:ph sz="quarter" idx="4294967295"/>
          </p:nvPr>
        </p:nvSpPr>
        <p:spPr>
          <a:xfrm>
            <a:off x="323528" y="332656"/>
            <a:ext cx="8504238" cy="4572000"/>
          </a:xfrm>
        </p:spPr>
        <p:txBody>
          <a:bodyPr>
            <a:normAutofit fontScale="85000" lnSpcReduction="20000"/>
          </a:bodyPr>
          <a:lstStyle/>
          <a:p>
            <a:pPr lvl="0">
              <a:buNone/>
            </a:pPr>
            <a:r>
              <a:rPr lang="ru-RU" b="1" dirty="0" smtClean="0"/>
              <a:t>Прочтите отрывок из воспоминаний Маршала Советского Союза Р.Я. Малиновского и укажите битву, о которой идёт речь, и ее хронологические рамки.</a:t>
            </a:r>
          </a:p>
          <a:p>
            <a:pPr>
              <a:buNone/>
            </a:pPr>
            <a:r>
              <a:rPr lang="ru-RU" b="1" dirty="0" smtClean="0"/>
              <a:t>«Битва по ожесточению и упорству борьбы не имеет себе равных. Развернувшиеся в её ходе потрясающие танковые сражения были непревзойдёнными как по количеству участвовавших в них танков, так и по потерям с обеих сторон. Нужно прямо сказать, что в этой  страшной схватке был сломлен становой хребет гитлеровской армии и фашистская Германия, окончательно потеряв надежду на успех, реально увидела перед собой поражение в войне»</a:t>
            </a:r>
            <a:endParaRPr lang="ru-RU" b="1" dirty="0"/>
          </a:p>
        </p:txBody>
      </p:sp>
      <p:sp>
        <p:nvSpPr>
          <p:cNvPr id="6" name="TextBox 5"/>
          <p:cNvSpPr txBox="1"/>
          <p:nvPr/>
        </p:nvSpPr>
        <p:spPr>
          <a:xfrm>
            <a:off x="611560" y="5085184"/>
            <a:ext cx="7380547" cy="369332"/>
          </a:xfrm>
          <a:prstGeom prst="rect">
            <a:avLst/>
          </a:prstGeom>
          <a:noFill/>
        </p:spPr>
        <p:txBody>
          <a:bodyPr wrap="none" rtlCol="0">
            <a:spAutoFit/>
          </a:bodyPr>
          <a:lstStyle/>
          <a:p>
            <a:r>
              <a:rPr lang="ru-RU" b="1" dirty="0" smtClean="0"/>
              <a:t>Правильный ответ: </a:t>
            </a:r>
            <a:r>
              <a:rPr lang="ru-RU" dirty="0"/>
              <a:t>Курская битва, 5июля – 23 августа 1943 год</a:t>
            </a:r>
            <a:endParaRPr lang="ru-RU" b="1" dirty="0"/>
          </a:p>
        </p:txBody>
      </p:sp>
      <p:sp>
        <p:nvSpPr>
          <p:cNvPr id="4" name="Управляющая кнопка: домой 3">
            <a:hlinkClick r:id="rId2" action="ppaction://hlinksldjump" highlightClick="1"/>
          </p:cNvPr>
          <p:cNvSpPr/>
          <p:nvPr/>
        </p:nvSpPr>
        <p:spPr>
          <a:xfrm>
            <a:off x="8244408" y="5733256"/>
            <a:ext cx="576064" cy="504056"/>
          </a:xfrm>
          <a:prstGeom prst="actionButtonHo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4716016" y="548680"/>
            <a:ext cx="4139952" cy="4524315"/>
          </a:xfrm>
          <a:prstGeom prst="rect">
            <a:avLst/>
          </a:prstGeom>
        </p:spPr>
        <p:txBody>
          <a:bodyPr wrap="square">
            <a:spAutoFit/>
          </a:bodyPr>
          <a:lstStyle/>
          <a:p>
            <a:r>
              <a:rPr lang="ru-RU" b="1" dirty="0"/>
              <a:t>Учился в школе № 4, на здании школы установлена мемориальная доска, свидетельствующая о том, что этот человек, который провёл в небе 20 лет и о котором при жизни складывались легенды, учился в её стенах. С первых дней войны на фронте. Ржев, Смоленск, Белгород и Гомель, </a:t>
            </a:r>
            <a:r>
              <a:rPr lang="ru-RU" b="1" dirty="0" err="1"/>
              <a:t>Штеттин</a:t>
            </a:r>
            <a:r>
              <a:rPr lang="ru-RU" b="1" dirty="0"/>
              <a:t> и, наконец, Берлин. Десятки боевых вылетов. В честь героя названа улица в нашем городе, ему было присвоено звание Героя Советского Союза.</a:t>
            </a:r>
          </a:p>
        </p:txBody>
      </p:sp>
      <p:pic>
        <p:nvPicPr>
          <p:cNvPr id="4" name="Рисунок 3" descr="wx1080.jpg"/>
          <p:cNvPicPr>
            <a:picLocks noChangeAspect="1"/>
          </p:cNvPicPr>
          <p:nvPr/>
        </p:nvPicPr>
        <p:blipFill>
          <a:blip r:embed="rId2" cstate="print"/>
          <a:srcRect l="9670" t="9859" r="5233"/>
          <a:stretch>
            <a:fillRect/>
          </a:stretch>
        </p:blipFill>
        <p:spPr>
          <a:xfrm>
            <a:off x="611560" y="548680"/>
            <a:ext cx="3672408" cy="5341684"/>
          </a:xfrm>
          <a:prstGeom prst="rect">
            <a:avLst/>
          </a:prstGeom>
        </p:spPr>
      </p:pic>
      <p:sp>
        <p:nvSpPr>
          <p:cNvPr id="5" name="TextBox 4"/>
          <p:cNvSpPr txBox="1"/>
          <p:nvPr/>
        </p:nvSpPr>
        <p:spPr>
          <a:xfrm>
            <a:off x="4788024" y="5373216"/>
            <a:ext cx="2638864" cy="369332"/>
          </a:xfrm>
          <a:prstGeom prst="rect">
            <a:avLst/>
          </a:prstGeom>
          <a:noFill/>
        </p:spPr>
        <p:txBody>
          <a:bodyPr wrap="none" rtlCol="0">
            <a:spAutoFit/>
          </a:bodyPr>
          <a:lstStyle/>
          <a:p>
            <a:r>
              <a:rPr lang="ru-RU" b="1" dirty="0" smtClean="0">
                <a:hlinkClick r:id="rId3" action="ppaction://hlinksldjump"/>
              </a:rPr>
              <a:t>Правильный ответ:</a:t>
            </a:r>
            <a:endParaRPr lang="ru-RU" b="1"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4716016" y="548680"/>
            <a:ext cx="4139952" cy="4524315"/>
          </a:xfrm>
          <a:prstGeom prst="rect">
            <a:avLst/>
          </a:prstGeom>
        </p:spPr>
        <p:txBody>
          <a:bodyPr wrap="square">
            <a:spAutoFit/>
          </a:bodyPr>
          <a:lstStyle/>
          <a:p>
            <a:r>
              <a:rPr lang="ru-RU" b="1" dirty="0"/>
              <a:t>Учился в школе № 4, на здании школы установлена мемориальная доска, свидетельствующая о том, что этот человек, который провёл в небе 20 лет и о котором при жизни складывались легенды, учился в её стенах. С первых дней войны на фронте. Ржев, Смоленск, Белгород и Гомель, </a:t>
            </a:r>
            <a:r>
              <a:rPr lang="ru-RU" b="1" dirty="0" err="1"/>
              <a:t>Штеттин</a:t>
            </a:r>
            <a:r>
              <a:rPr lang="ru-RU" b="1" dirty="0"/>
              <a:t> и, наконец, Берлин. Десятки боевых вылетов. В честь героя названа улица в нашем городе, ему было присвоено звание Героя Советского Союза.</a:t>
            </a:r>
          </a:p>
        </p:txBody>
      </p:sp>
      <p:pic>
        <p:nvPicPr>
          <p:cNvPr id="4" name="Рисунок 3" descr="wx1080.jpg"/>
          <p:cNvPicPr>
            <a:picLocks noChangeAspect="1"/>
          </p:cNvPicPr>
          <p:nvPr/>
        </p:nvPicPr>
        <p:blipFill>
          <a:blip r:embed="rId2" cstate="print"/>
          <a:srcRect l="9670" t="9859" r="5233"/>
          <a:stretch>
            <a:fillRect/>
          </a:stretch>
        </p:blipFill>
        <p:spPr>
          <a:xfrm>
            <a:off x="611560" y="548680"/>
            <a:ext cx="3672408" cy="5341684"/>
          </a:xfrm>
          <a:prstGeom prst="rect">
            <a:avLst/>
          </a:prstGeom>
        </p:spPr>
      </p:pic>
      <p:sp>
        <p:nvSpPr>
          <p:cNvPr id="5" name="TextBox 4"/>
          <p:cNvSpPr txBox="1"/>
          <p:nvPr/>
        </p:nvSpPr>
        <p:spPr>
          <a:xfrm>
            <a:off x="4788024" y="5373216"/>
            <a:ext cx="3671198" cy="646331"/>
          </a:xfrm>
          <a:prstGeom prst="rect">
            <a:avLst/>
          </a:prstGeom>
          <a:noFill/>
        </p:spPr>
        <p:txBody>
          <a:bodyPr wrap="none" rtlCol="0">
            <a:spAutoFit/>
          </a:bodyPr>
          <a:lstStyle/>
          <a:p>
            <a:r>
              <a:rPr lang="ru-RU" b="1" dirty="0" smtClean="0"/>
              <a:t>Правильный ответ: </a:t>
            </a:r>
          </a:p>
          <a:p>
            <a:r>
              <a:rPr lang="ru-RU" dirty="0"/>
              <a:t>Александр Васильевич </a:t>
            </a:r>
            <a:r>
              <a:rPr lang="ru-RU" dirty="0" err="1"/>
              <a:t>Сарыгин</a:t>
            </a:r>
            <a:endParaRPr lang="ru-RU" b="1" dirty="0"/>
          </a:p>
        </p:txBody>
      </p:sp>
      <p:sp>
        <p:nvSpPr>
          <p:cNvPr id="6" name="Управляющая кнопка: домой 5">
            <a:hlinkClick r:id="rId3" action="ppaction://hlinksldjump" highlightClick="1"/>
          </p:cNvPr>
          <p:cNvSpPr/>
          <p:nvPr/>
        </p:nvSpPr>
        <p:spPr>
          <a:xfrm>
            <a:off x="8460432" y="5733256"/>
            <a:ext cx="466352" cy="610368"/>
          </a:xfrm>
          <a:prstGeom prst="actionButtonHo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6 этап. Города-герои</a:t>
            </a:r>
            <a:endParaRPr lang="ru-RU" b="1" dirty="0"/>
          </a:p>
        </p:txBody>
      </p:sp>
      <p:sp>
        <p:nvSpPr>
          <p:cNvPr id="4" name="Содержимое 3"/>
          <p:cNvSpPr>
            <a:spLocks noGrp="1"/>
          </p:cNvSpPr>
          <p:nvPr>
            <p:ph sz="quarter" idx="1"/>
          </p:nvPr>
        </p:nvSpPr>
        <p:spPr>
          <a:xfrm>
            <a:off x="3995936" y="1527048"/>
            <a:ext cx="4968552" cy="4572000"/>
          </a:xfrm>
        </p:spPr>
        <p:txBody>
          <a:bodyPr>
            <a:noAutofit/>
          </a:bodyPr>
          <a:lstStyle/>
          <a:p>
            <a:pPr>
              <a:buNone/>
            </a:pPr>
            <a:r>
              <a:rPr lang="ru-RU" sz="1100" b="1" dirty="0" smtClean="0"/>
              <a:t>По горизонтали: 1. О защите какого города идёт речь?</a:t>
            </a:r>
            <a:br>
              <a:rPr lang="ru-RU" sz="1100" b="1" dirty="0" smtClean="0"/>
            </a:br>
            <a:r>
              <a:rPr lang="ru-RU" sz="1100" b="1" dirty="0" smtClean="0"/>
              <a:t>Четыре часа длился неравный бой.14 горящих танков осталось на поле боя. Фашисты не смогли прорваться. Вечером они начали новую атаку. «30 танков, друзья, - сказал бойцам Клочков. - Велика Россия, а отступать некуда…» Один за другим пылали подбитые танки. Почти все герои погибли. Но враг не прошёл. 2. Город-крепость. 3. Город-герой, морской порт, занят фашистами, но продолжил сопротивление, в 2014 году вернулся в состав России. 4. Город-герой, где в 1941 году состоялось важное сражение, которое задержало продвижение немцев к Москве. 5. В этом городе 29—30 сентября 1941 года оставшиеся евреи были согнаны в Бабий Яр и там жестоко убиты, погибли 33 731 человек. Это столица Украины. 6. Этот город был оккупирован фашистами в самом начале войны, в городе создано три еврейских гетто, в окрестностях действовало три концлагеря, но город продолжил сопротивление. Освобожден в ходе операции «Багратион», столица Белоруссии. 7. О каком городе-герое можно сказать: «…Был город-фронт, была блокада…». 900 дней и ночей был оторван город от Большой земли. 8. Город-герой, в районе которого состоялось сражение, завершившее коренной перелом в ходе Великой Отечественной войны. 9. Город в 1941 году попал в осаду, но город не смогли захватить, город русских оружейников. 10. Город-герой, оказал активное сопротивление фашистам, в годы войны тысячи мирных жителей, евреев, были казнены, сейчас главный порт Украины. </a:t>
            </a:r>
          </a:p>
          <a:p>
            <a:pPr>
              <a:buNone/>
            </a:pPr>
            <a:r>
              <a:rPr lang="ru-RU" sz="1100" b="1" dirty="0" smtClean="0"/>
              <a:t>По вертикали: 1. Город-герой на Волге, где проходила решающая битва в годы Второй мировой войны. </a:t>
            </a:r>
          </a:p>
          <a:p>
            <a:pPr>
              <a:buNone/>
            </a:pPr>
            <a:endParaRPr lang="ru-RU" sz="1100" dirty="0"/>
          </a:p>
        </p:txBody>
      </p:sp>
      <p:graphicFrame>
        <p:nvGraphicFramePr>
          <p:cNvPr id="5" name="Таблица 4"/>
          <p:cNvGraphicFramePr>
            <a:graphicFrameLocks noGrp="1"/>
          </p:cNvGraphicFramePr>
          <p:nvPr/>
        </p:nvGraphicFramePr>
        <p:xfrm>
          <a:off x="251520" y="2276872"/>
          <a:ext cx="3744416" cy="3200400"/>
        </p:xfrm>
        <a:graphic>
          <a:graphicData uri="http://schemas.openxmlformats.org/drawingml/2006/table">
            <a:tbl>
              <a:tblPr/>
              <a:tblGrid>
                <a:gridCol w="288032">
                  <a:extLst>
                    <a:ext uri="{9D8B030D-6E8A-4147-A177-3AD203B41FA5}">
                      <a16:colId xmlns:a16="http://schemas.microsoft.com/office/drawing/2014/main" val="20000"/>
                    </a:ext>
                  </a:extLst>
                </a:gridCol>
                <a:gridCol w="288032">
                  <a:extLst>
                    <a:ext uri="{9D8B030D-6E8A-4147-A177-3AD203B41FA5}">
                      <a16:colId xmlns:a16="http://schemas.microsoft.com/office/drawing/2014/main" val="20001"/>
                    </a:ext>
                  </a:extLst>
                </a:gridCol>
                <a:gridCol w="288032">
                  <a:extLst>
                    <a:ext uri="{9D8B030D-6E8A-4147-A177-3AD203B41FA5}">
                      <a16:colId xmlns:a16="http://schemas.microsoft.com/office/drawing/2014/main" val="20002"/>
                    </a:ext>
                  </a:extLst>
                </a:gridCol>
                <a:gridCol w="288032">
                  <a:extLst>
                    <a:ext uri="{9D8B030D-6E8A-4147-A177-3AD203B41FA5}">
                      <a16:colId xmlns:a16="http://schemas.microsoft.com/office/drawing/2014/main" val="20003"/>
                    </a:ext>
                  </a:extLst>
                </a:gridCol>
                <a:gridCol w="288032">
                  <a:extLst>
                    <a:ext uri="{9D8B030D-6E8A-4147-A177-3AD203B41FA5}">
                      <a16:colId xmlns:a16="http://schemas.microsoft.com/office/drawing/2014/main" val="20004"/>
                    </a:ext>
                  </a:extLst>
                </a:gridCol>
                <a:gridCol w="288032">
                  <a:extLst>
                    <a:ext uri="{9D8B030D-6E8A-4147-A177-3AD203B41FA5}">
                      <a16:colId xmlns:a16="http://schemas.microsoft.com/office/drawing/2014/main" val="20005"/>
                    </a:ext>
                  </a:extLst>
                </a:gridCol>
                <a:gridCol w="288032">
                  <a:extLst>
                    <a:ext uri="{9D8B030D-6E8A-4147-A177-3AD203B41FA5}">
                      <a16:colId xmlns:a16="http://schemas.microsoft.com/office/drawing/2014/main" val="20006"/>
                    </a:ext>
                  </a:extLst>
                </a:gridCol>
                <a:gridCol w="288032">
                  <a:extLst>
                    <a:ext uri="{9D8B030D-6E8A-4147-A177-3AD203B41FA5}">
                      <a16:colId xmlns:a16="http://schemas.microsoft.com/office/drawing/2014/main" val="20007"/>
                    </a:ext>
                  </a:extLst>
                </a:gridCol>
                <a:gridCol w="288032">
                  <a:extLst>
                    <a:ext uri="{9D8B030D-6E8A-4147-A177-3AD203B41FA5}">
                      <a16:colId xmlns:a16="http://schemas.microsoft.com/office/drawing/2014/main" val="20008"/>
                    </a:ext>
                  </a:extLst>
                </a:gridCol>
                <a:gridCol w="288032">
                  <a:extLst>
                    <a:ext uri="{9D8B030D-6E8A-4147-A177-3AD203B41FA5}">
                      <a16:colId xmlns:a16="http://schemas.microsoft.com/office/drawing/2014/main" val="20009"/>
                    </a:ext>
                  </a:extLst>
                </a:gridCol>
                <a:gridCol w="288032">
                  <a:extLst>
                    <a:ext uri="{9D8B030D-6E8A-4147-A177-3AD203B41FA5}">
                      <a16:colId xmlns:a16="http://schemas.microsoft.com/office/drawing/2014/main" val="20010"/>
                    </a:ext>
                  </a:extLst>
                </a:gridCol>
                <a:gridCol w="288032">
                  <a:extLst>
                    <a:ext uri="{9D8B030D-6E8A-4147-A177-3AD203B41FA5}">
                      <a16:colId xmlns:a16="http://schemas.microsoft.com/office/drawing/2014/main" val="20011"/>
                    </a:ext>
                  </a:extLst>
                </a:gridCol>
                <a:gridCol w="288032">
                  <a:extLst>
                    <a:ext uri="{9D8B030D-6E8A-4147-A177-3AD203B41FA5}">
                      <a16:colId xmlns:a16="http://schemas.microsoft.com/office/drawing/2014/main" val="20012"/>
                    </a:ext>
                  </a:extLst>
                </a:gridCol>
              </a:tblGrid>
              <a:tr h="288032">
                <a:tc>
                  <a:txBody>
                    <a:bodyPr/>
                    <a:lstStyle/>
                    <a:p>
                      <a:pPr algn="just">
                        <a:lnSpc>
                          <a:spcPct val="150000"/>
                        </a:lnSpc>
                        <a:spcAft>
                          <a:spcPts val="0"/>
                        </a:spcAft>
                      </a:pPr>
                      <a:endParaRPr lang="ru-RU" sz="1400" dirty="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400" baseline="30000">
                          <a:latin typeface="Times New Roman"/>
                          <a:ea typeface="Calibri"/>
                          <a:cs typeface="Times New Roman"/>
                        </a:rPr>
                        <a:t>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400" baseline="30000">
                          <a:latin typeface="Times New Roman"/>
                          <a:ea typeface="Calibri"/>
                          <a:cs typeface="Times New Roman"/>
                        </a:rPr>
                        <a:t>1</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288032">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r>
                        <a:rPr lang="ru-RU" sz="1400" baseline="30000">
                          <a:latin typeface="Times New Roman"/>
                          <a:ea typeface="Calibri"/>
                          <a:cs typeface="Times New Roman"/>
                        </a:rPr>
                        <a:t>2</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8032">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r>
                        <a:rPr lang="ru-RU" sz="1400" baseline="30000">
                          <a:latin typeface="Times New Roman"/>
                          <a:ea typeface="Calibri"/>
                          <a:cs typeface="Times New Roman"/>
                        </a:rPr>
                        <a:t>3</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8032">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r>
                        <a:rPr lang="ru-RU" sz="1400" baseline="30000">
                          <a:latin typeface="Times New Roman"/>
                          <a:ea typeface="Calibri"/>
                          <a:cs typeface="Times New Roman"/>
                        </a:rPr>
                        <a:t>4</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288032">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400" baseline="30000">
                          <a:latin typeface="Times New Roman"/>
                          <a:ea typeface="Calibri"/>
                          <a:cs typeface="Times New Roman"/>
                        </a:rPr>
                        <a:t>5</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288032">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400" baseline="30000">
                          <a:latin typeface="Times New Roman"/>
                          <a:ea typeface="Calibri"/>
                          <a:cs typeface="Times New Roman"/>
                        </a:rPr>
                        <a:t>6</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288032">
                <a:tc>
                  <a:txBody>
                    <a:bodyPr/>
                    <a:lstStyle/>
                    <a:p>
                      <a:pPr algn="just">
                        <a:lnSpc>
                          <a:spcPct val="150000"/>
                        </a:lnSpc>
                        <a:spcAft>
                          <a:spcPts val="0"/>
                        </a:spcAft>
                      </a:pPr>
                      <a:r>
                        <a:rPr lang="ru-RU" sz="1400" baseline="30000">
                          <a:latin typeface="Times New Roman"/>
                          <a:ea typeface="Calibri"/>
                          <a:cs typeface="Times New Roman"/>
                        </a:rPr>
                        <a:t>7</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288032">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400" baseline="30000">
                          <a:latin typeface="Times New Roman"/>
                          <a:ea typeface="Calibri"/>
                          <a:cs typeface="Times New Roman"/>
                        </a:rPr>
                        <a:t>8</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7"/>
                  </a:ext>
                </a:extLst>
              </a:tr>
              <a:tr h="288032">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r>
                        <a:rPr lang="ru-RU" sz="1400" baseline="30000">
                          <a:latin typeface="Times New Roman"/>
                          <a:ea typeface="Calibri"/>
                          <a:cs typeface="Times New Roman"/>
                        </a:rPr>
                        <a:t>9</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8"/>
                  </a:ext>
                </a:extLst>
              </a:tr>
              <a:tr h="288032">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r>
                        <a:rPr lang="ru-RU" sz="1400" baseline="30000">
                          <a:latin typeface="Times New Roman"/>
                          <a:ea typeface="Calibri"/>
                          <a:cs typeface="Times New Roman"/>
                        </a:rPr>
                        <a:t>10</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ru-RU" sz="14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400" dirty="0">
                        <a:latin typeface="Times New Roman"/>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9"/>
                  </a:ext>
                </a:extLst>
              </a:tr>
            </a:tbl>
          </a:graphicData>
        </a:graphic>
      </p:graphicFrame>
      <p:sp>
        <p:nvSpPr>
          <p:cNvPr id="6" name="TextBox 5"/>
          <p:cNvSpPr txBox="1"/>
          <p:nvPr/>
        </p:nvSpPr>
        <p:spPr>
          <a:xfrm>
            <a:off x="323528" y="6021288"/>
            <a:ext cx="2698175" cy="369332"/>
          </a:xfrm>
          <a:prstGeom prst="rect">
            <a:avLst/>
          </a:prstGeom>
          <a:noFill/>
        </p:spPr>
        <p:txBody>
          <a:bodyPr wrap="none" rtlCol="0">
            <a:spAutoFit/>
          </a:bodyPr>
          <a:lstStyle/>
          <a:p>
            <a:r>
              <a:rPr lang="ru-RU" b="1" dirty="0" smtClean="0">
                <a:hlinkClick r:id="rId2" action="ppaction://hlinksldjump"/>
              </a:rPr>
              <a:t>Правильный ответ: </a:t>
            </a:r>
            <a:endParaRPr lang="ru-RU"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6 этап. Города-герои</a:t>
            </a:r>
            <a:endParaRPr lang="ru-RU" b="1" dirty="0"/>
          </a:p>
        </p:txBody>
      </p:sp>
      <p:sp>
        <p:nvSpPr>
          <p:cNvPr id="4" name="Содержимое 3"/>
          <p:cNvSpPr>
            <a:spLocks noGrp="1"/>
          </p:cNvSpPr>
          <p:nvPr>
            <p:ph sz="quarter" idx="1"/>
          </p:nvPr>
        </p:nvSpPr>
        <p:spPr>
          <a:xfrm>
            <a:off x="3995936" y="1527048"/>
            <a:ext cx="4968552" cy="4572000"/>
          </a:xfrm>
        </p:spPr>
        <p:txBody>
          <a:bodyPr>
            <a:noAutofit/>
          </a:bodyPr>
          <a:lstStyle/>
          <a:p>
            <a:pPr>
              <a:buNone/>
            </a:pPr>
            <a:r>
              <a:rPr lang="ru-RU" sz="1100" b="1" dirty="0" smtClean="0"/>
              <a:t>По горизонтали: 1. О защите какого города идёт речь?</a:t>
            </a:r>
            <a:br>
              <a:rPr lang="ru-RU" sz="1100" b="1" dirty="0" smtClean="0"/>
            </a:br>
            <a:r>
              <a:rPr lang="ru-RU" sz="1100" b="1" dirty="0" smtClean="0"/>
              <a:t>Четыре часа длился неравный бой.14 горящих танков осталось на поле боя. Фашисты не смогли прорваться. Вечером они начали новую атаку. «30 танков, друзья, - сказал бойцам Клочков. - Велика Россия, а отступать некуда…» Один за другим пылали подбитые танки. Почти все герои погибли. Но враг не прошёл. 2. Город-крепость. 3. Город-герой, морской порт, занят фашистами, но продолжил сопротивление, в 2014 году вернулся в состав России. 4. Город-герой, где в 1941 году состоялось важное сражение, которое задержало продвижение немцев к Москве. 5. В этом городе 29—30 сентября 1941 года оставшиеся евреи были согнаны в Бабий Яр и там жестоко убиты, погибли 33 731 человек. Это столица Украины. 6. Этот город был оккупирован фашистами в самом начале войны, в городе создано три еврейских гетто, в окрестностях действовало три концлагеря, но город продолжил сопротивление. Освобожден в ходе операции «Багратион», столица Белоруссии. 7. О каком городе-герое можно сказать: «…Был город-фронт, была блокада…». 900 дней и ночей был оторван город от Большой земли. 8. Город-герой, в районе которого состоялось сражение, завершившее коренной перелом в ходе Великой Отечественной войны. 9. Город в 1941 году попал в осаду, но город не смогли захватить, город русских оружейников. 10. Город-герой, оказал активное сопротивление фашистам, в годы войны тысячи мирных жителей, евреев, были казнены, сейчас главный порт Украины. </a:t>
            </a:r>
          </a:p>
          <a:p>
            <a:pPr>
              <a:buNone/>
            </a:pPr>
            <a:r>
              <a:rPr lang="ru-RU" sz="1100" b="1" dirty="0" smtClean="0"/>
              <a:t>По вертикали: 1. Город-герой на Волге, где проходила решающая битва в годы Второй мировой войны. </a:t>
            </a:r>
          </a:p>
          <a:p>
            <a:pPr>
              <a:buNone/>
            </a:pPr>
            <a:endParaRPr lang="ru-RU" sz="1100" dirty="0"/>
          </a:p>
        </p:txBody>
      </p:sp>
      <p:sp>
        <p:nvSpPr>
          <p:cNvPr id="6" name="TextBox 5"/>
          <p:cNvSpPr txBox="1"/>
          <p:nvPr/>
        </p:nvSpPr>
        <p:spPr>
          <a:xfrm>
            <a:off x="395536" y="5877272"/>
            <a:ext cx="2698175" cy="369332"/>
          </a:xfrm>
          <a:prstGeom prst="rect">
            <a:avLst/>
          </a:prstGeom>
          <a:noFill/>
        </p:spPr>
        <p:txBody>
          <a:bodyPr wrap="none" rtlCol="0">
            <a:spAutoFit/>
          </a:bodyPr>
          <a:lstStyle/>
          <a:p>
            <a:r>
              <a:rPr lang="ru-RU" b="1" dirty="0" smtClean="0"/>
              <a:t>Правильный ответ: </a:t>
            </a:r>
            <a:endParaRPr lang="ru-RU" b="1" dirty="0"/>
          </a:p>
        </p:txBody>
      </p:sp>
      <p:graphicFrame>
        <p:nvGraphicFramePr>
          <p:cNvPr id="7" name="Таблица 6"/>
          <p:cNvGraphicFramePr>
            <a:graphicFrameLocks noGrp="1"/>
          </p:cNvGraphicFramePr>
          <p:nvPr/>
        </p:nvGraphicFramePr>
        <p:xfrm>
          <a:off x="179512" y="1628800"/>
          <a:ext cx="3960437" cy="4252183"/>
        </p:xfrm>
        <a:graphic>
          <a:graphicData uri="http://schemas.openxmlformats.org/drawingml/2006/table">
            <a:tbl>
              <a:tblPr/>
              <a:tblGrid>
                <a:gridCol w="304649">
                  <a:extLst>
                    <a:ext uri="{9D8B030D-6E8A-4147-A177-3AD203B41FA5}">
                      <a16:colId xmlns:a16="http://schemas.microsoft.com/office/drawing/2014/main" val="20000"/>
                    </a:ext>
                  </a:extLst>
                </a:gridCol>
                <a:gridCol w="304649">
                  <a:extLst>
                    <a:ext uri="{9D8B030D-6E8A-4147-A177-3AD203B41FA5}">
                      <a16:colId xmlns:a16="http://schemas.microsoft.com/office/drawing/2014/main" val="20001"/>
                    </a:ext>
                  </a:extLst>
                </a:gridCol>
                <a:gridCol w="304649">
                  <a:extLst>
                    <a:ext uri="{9D8B030D-6E8A-4147-A177-3AD203B41FA5}">
                      <a16:colId xmlns:a16="http://schemas.microsoft.com/office/drawing/2014/main" val="20002"/>
                    </a:ext>
                  </a:extLst>
                </a:gridCol>
                <a:gridCol w="304649">
                  <a:extLst>
                    <a:ext uri="{9D8B030D-6E8A-4147-A177-3AD203B41FA5}">
                      <a16:colId xmlns:a16="http://schemas.microsoft.com/office/drawing/2014/main" val="20003"/>
                    </a:ext>
                  </a:extLst>
                </a:gridCol>
                <a:gridCol w="304649">
                  <a:extLst>
                    <a:ext uri="{9D8B030D-6E8A-4147-A177-3AD203B41FA5}">
                      <a16:colId xmlns:a16="http://schemas.microsoft.com/office/drawing/2014/main" val="20004"/>
                    </a:ext>
                  </a:extLst>
                </a:gridCol>
                <a:gridCol w="304649">
                  <a:extLst>
                    <a:ext uri="{9D8B030D-6E8A-4147-A177-3AD203B41FA5}">
                      <a16:colId xmlns:a16="http://schemas.microsoft.com/office/drawing/2014/main" val="20005"/>
                    </a:ext>
                  </a:extLst>
                </a:gridCol>
                <a:gridCol w="304649">
                  <a:extLst>
                    <a:ext uri="{9D8B030D-6E8A-4147-A177-3AD203B41FA5}">
                      <a16:colId xmlns:a16="http://schemas.microsoft.com/office/drawing/2014/main" val="20006"/>
                    </a:ext>
                  </a:extLst>
                </a:gridCol>
                <a:gridCol w="304649">
                  <a:extLst>
                    <a:ext uri="{9D8B030D-6E8A-4147-A177-3AD203B41FA5}">
                      <a16:colId xmlns:a16="http://schemas.microsoft.com/office/drawing/2014/main" val="20007"/>
                    </a:ext>
                  </a:extLst>
                </a:gridCol>
                <a:gridCol w="304649">
                  <a:extLst>
                    <a:ext uri="{9D8B030D-6E8A-4147-A177-3AD203B41FA5}">
                      <a16:colId xmlns:a16="http://schemas.microsoft.com/office/drawing/2014/main" val="20008"/>
                    </a:ext>
                  </a:extLst>
                </a:gridCol>
                <a:gridCol w="304649">
                  <a:extLst>
                    <a:ext uri="{9D8B030D-6E8A-4147-A177-3AD203B41FA5}">
                      <a16:colId xmlns:a16="http://schemas.microsoft.com/office/drawing/2014/main" val="20009"/>
                    </a:ext>
                  </a:extLst>
                </a:gridCol>
                <a:gridCol w="304649">
                  <a:extLst>
                    <a:ext uri="{9D8B030D-6E8A-4147-A177-3AD203B41FA5}">
                      <a16:colId xmlns:a16="http://schemas.microsoft.com/office/drawing/2014/main" val="20010"/>
                    </a:ext>
                  </a:extLst>
                </a:gridCol>
                <a:gridCol w="304649">
                  <a:extLst>
                    <a:ext uri="{9D8B030D-6E8A-4147-A177-3AD203B41FA5}">
                      <a16:colId xmlns:a16="http://schemas.microsoft.com/office/drawing/2014/main" val="20011"/>
                    </a:ext>
                  </a:extLst>
                </a:gridCol>
                <a:gridCol w="304649">
                  <a:extLst>
                    <a:ext uri="{9D8B030D-6E8A-4147-A177-3AD203B41FA5}">
                      <a16:colId xmlns:a16="http://schemas.microsoft.com/office/drawing/2014/main" val="20012"/>
                    </a:ext>
                  </a:extLst>
                </a:gridCol>
              </a:tblGrid>
              <a:tr h="388287">
                <a:tc>
                  <a:txBody>
                    <a:bodyPr/>
                    <a:lstStyle/>
                    <a:p>
                      <a:pPr algn="just">
                        <a:lnSpc>
                          <a:spcPct val="150000"/>
                        </a:lnSpc>
                        <a:spcAft>
                          <a:spcPts val="0"/>
                        </a:spcAft>
                      </a:pPr>
                      <a:endParaRPr lang="ru-RU" sz="1200" dirty="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200" dirty="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200" dirty="0">
                        <a:latin typeface="Times New Roman"/>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baseline="30000" dirty="0">
                          <a:latin typeface="Times New Roman"/>
                          <a:ea typeface="Calibri"/>
                          <a:cs typeface="Times New Roman"/>
                        </a:rPr>
                        <a:t>1</a:t>
                      </a:r>
                      <a:r>
                        <a:rPr lang="ru-RU" sz="1200" dirty="0">
                          <a:latin typeface="Times New Roman"/>
                          <a:ea typeface="Calibri"/>
                          <a:cs typeface="Times New Roman"/>
                        </a:rPr>
                        <a:t>М</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dirty="0">
                          <a:latin typeface="Times New Roman"/>
                          <a:ea typeface="Calibri"/>
                          <a:cs typeface="Times New Roman"/>
                        </a:rPr>
                        <a:t>о</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b="1" baseline="30000" dirty="0">
                          <a:latin typeface="Times New Roman"/>
                          <a:ea typeface="Calibri"/>
                          <a:cs typeface="Times New Roman"/>
                        </a:rPr>
                        <a:t>1 </a:t>
                      </a:r>
                      <a:r>
                        <a:rPr lang="ru-RU" sz="1200" b="1" dirty="0">
                          <a:latin typeface="Times New Roman"/>
                          <a:ea typeface="Calibri"/>
                          <a:cs typeface="Times New Roman"/>
                        </a:rPr>
                        <a:t>с</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к</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в</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а</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248946">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r>
                        <a:rPr lang="ru-RU" sz="1200" baseline="30000">
                          <a:latin typeface="Times New Roman"/>
                          <a:ea typeface="Calibri"/>
                          <a:cs typeface="Times New Roman"/>
                        </a:rPr>
                        <a:t>2</a:t>
                      </a:r>
                      <a:r>
                        <a:rPr lang="ru-RU" sz="1200">
                          <a:latin typeface="Times New Roman"/>
                          <a:ea typeface="Calibri"/>
                          <a:cs typeface="Times New Roman"/>
                        </a:rPr>
                        <a:t>Б</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р</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е</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dirty="0">
                          <a:latin typeface="Times New Roman"/>
                          <a:ea typeface="Calibri"/>
                          <a:cs typeface="Times New Roman"/>
                        </a:rPr>
                        <a:t>с</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b="1" dirty="0">
                          <a:latin typeface="Times New Roman"/>
                          <a:ea typeface="Calibri"/>
                          <a:cs typeface="Times New Roman"/>
                        </a:rPr>
                        <a:t>т</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2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8287">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r>
                        <a:rPr lang="ru-RU" sz="1200" baseline="30000">
                          <a:latin typeface="Times New Roman"/>
                          <a:ea typeface="Calibri"/>
                          <a:cs typeface="Times New Roman"/>
                        </a:rPr>
                        <a:t>3</a:t>
                      </a:r>
                      <a:r>
                        <a:rPr lang="ru-RU" sz="1200">
                          <a:latin typeface="Times New Roman"/>
                          <a:ea typeface="Calibri"/>
                          <a:cs typeface="Times New Roman"/>
                        </a:rPr>
                        <a:t>С</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е</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в</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b="1">
                          <a:latin typeface="Times New Roman"/>
                          <a:ea typeface="Calibri"/>
                          <a:cs typeface="Times New Roman"/>
                        </a:rPr>
                        <a:t>а</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dirty="0">
                          <a:latin typeface="Times New Roman"/>
                          <a:ea typeface="Calibri"/>
                          <a:cs typeface="Times New Roman"/>
                        </a:rPr>
                        <a:t>с</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dirty="0">
                          <a:latin typeface="Times New Roman"/>
                          <a:ea typeface="Calibri"/>
                          <a:cs typeface="Times New Roman"/>
                        </a:rPr>
                        <a:t>т</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dirty="0">
                          <a:latin typeface="Times New Roman"/>
                          <a:ea typeface="Calibri"/>
                          <a:cs typeface="Times New Roman"/>
                        </a:rPr>
                        <a:t>о</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п</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о</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л</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ь</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8287">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r>
                        <a:rPr lang="ru-RU" sz="1200" baseline="30000">
                          <a:latin typeface="Times New Roman"/>
                          <a:ea typeface="Calibri"/>
                          <a:cs typeface="Times New Roman"/>
                        </a:rPr>
                        <a:t>4 </a:t>
                      </a:r>
                      <a:r>
                        <a:rPr lang="ru-RU" sz="1200">
                          <a:latin typeface="Times New Roman"/>
                          <a:ea typeface="Calibri"/>
                          <a:cs typeface="Times New Roman"/>
                        </a:rPr>
                        <a:t>С</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м</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о</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b="1">
                          <a:latin typeface="Times New Roman"/>
                          <a:ea typeface="Calibri"/>
                          <a:cs typeface="Times New Roman"/>
                        </a:rPr>
                        <a:t>л</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е</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н</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dirty="0">
                          <a:latin typeface="Times New Roman"/>
                          <a:ea typeface="Calibri"/>
                          <a:cs typeface="Times New Roman"/>
                        </a:rPr>
                        <a:t>с</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dirty="0">
                          <a:latin typeface="Times New Roman"/>
                          <a:ea typeface="Calibri"/>
                          <a:cs typeface="Times New Roman"/>
                        </a:rPr>
                        <a:t>к</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388287">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baseline="30000">
                          <a:latin typeface="Times New Roman"/>
                          <a:ea typeface="Calibri"/>
                          <a:cs typeface="Times New Roman"/>
                        </a:rPr>
                        <a:t>5 </a:t>
                      </a:r>
                      <a:r>
                        <a:rPr lang="ru-RU" sz="1200">
                          <a:latin typeface="Times New Roman"/>
                          <a:ea typeface="Calibri"/>
                          <a:cs typeface="Times New Roman"/>
                        </a:rPr>
                        <a:t>К</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b="1">
                          <a:latin typeface="Times New Roman"/>
                          <a:ea typeface="Calibri"/>
                          <a:cs typeface="Times New Roman"/>
                        </a:rPr>
                        <a:t>и</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е</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в</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ru-RU" sz="1200" dirty="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ru-RU" sz="1200" dirty="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389176">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baseline="30000">
                          <a:latin typeface="Times New Roman"/>
                          <a:ea typeface="Calibri"/>
                          <a:cs typeface="Times New Roman"/>
                        </a:rPr>
                        <a:t>6 М</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и</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b="1">
                          <a:latin typeface="Times New Roman"/>
                          <a:ea typeface="Calibri"/>
                          <a:cs typeface="Times New Roman"/>
                        </a:rPr>
                        <a:t>н</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с</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к</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200" dirty="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200" dirty="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388287">
                <a:tc>
                  <a:txBody>
                    <a:bodyPr/>
                    <a:lstStyle/>
                    <a:p>
                      <a:pPr algn="just">
                        <a:lnSpc>
                          <a:spcPct val="150000"/>
                        </a:lnSpc>
                        <a:spcAft>
                          <a:spcPts val="0"/>
                        </a:spcAft>
                      </a:pPr>
                      <a:r>
                        <a:rPr lang="ru-RU" sz="1200" baseline="30000">
                          <a:latin typeface="Times New Roman"/>
                          <a:ea typeface="Calibri"/>
                          <a:cs typeface="Times New Roman"/>
                        </a:rPr>
                        <a:t>7 </a:t>
                      </a:r>
                      <a:r>
                        <a:rPr lang="ru-RU" sz="1200">
                          <a:latin typeface="Times New Roman"/>
                          <a:ea typeface="Calibri"/>
                          <a:cs typeface="Times New Roman"/>
                        </a:rPr>
                        <a:t>Л</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е</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н</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и</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н</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b="1">
                          <a:latin typeface="Times New Roman"/>
                          <a:ea typeface="Calibri"/>
                          <a:cs typeface="Times New Roman"/>
                        </a:rPr>
                        <a:t>г</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р</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а</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dirty="0" err="1">
                          <a:latin typeface="Times New Roman"/>
                          <a:ea typeface="Calibri"/>
                          <a:cs typeface="Times New Roman"/>
                        </a:rPr>
                        <a:t>д</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2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ru-RU" sz="1200" dirty="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388287">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baseline="30000">
                          <a:latin typeface="Times New Roman"/>
                          <a:ea typeface="Calibri"/>
                          <a:cs typeface="Times New Roman"/>
                        </a:rPr>
                        <a:t>8 </a:t>
                      </a:r>
                      <a:r>
                        <a:rPr lang="ru-RU" sz="1200">
                          <a:latin typeface="Times New Roman"/>
                          <a:ea typeface="Calibri"/>
                          <a:cs typeface="Times New Roman"/>
                        </a:rPr>
                        <a:t>К</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у</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b="1">
                          <a:latin typeface="Times New Roman"/>
                          <a:ea typeface="Calibri"/>
                          <a:cs typeface="Times New Roman"/>
                        </a:rPr>
                        <a:t>р</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с</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к</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2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200" dirty="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200" dirty="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7"/>
                  </a:ext>
                </a:extLst>
              </a:tr>
              <a:tr h="388287">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r>
                        <a:rPr lang="ru-RU" sz="1200" baseline="30000">
                          <a:latin typeface="Times New Roman"/>
                          <a:ea typeface="Calibri"/>
                          <a:cs typeface="Times New Roman"/>
                        </a:rPr>
                        <a:t>9 </a:t>
                      </a:r>
                      <a:r>
                        <a:rPr lang="ru-RU" sz="1200">
                          <a:latin typeface="Times New Roman"/>
                          <a:ea typeface="Calibri"/>
                          <a:cs typeface="Times New Roman"/>
                        </a:rPr>
                        <a:t>Т</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у</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л</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b="1">
                          <a:latin typeface="Times New Roman"/>
                          <a:ea typeface="Calibri"/>
                          <a:cs typeface="Times New Roman"/>
                        </a:rPr>
                        <a:t>а</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200" dirty="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200" dirty="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8"/>
                  </a:ext>
                </a:extLst>
              </a:tr>
              <a:tr h="388287">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endParaRPr lang="ru-RU" sz="1200">
                        <a:latin typeface="Times New Roman"/>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r>
                        <a:rPr lang="ru-RU" sz="1200" baseline="30000">
                          <a:latin typeface="Times New Roman"/>
                          <a:ea typeface="Calibri"/>
                          <a:cs typeface="Times New Roman"/>
                        </a:rPr>
                        <a:t>10</a:t>
                      </a:r>
                      <a:r>
                        <a:rPr lang="ru-RU" sz="1200">
                          <a:latin typeface="Times New Roman"/>
                          <a:ea typeface="Calibri"/>
                          <a:cs typeface="Times New Roman"/>
                        </a:rPr>
                        <a:t>О</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b="1">
                          <a:latin typeface="Times New Roman"/>
                          <a:ea typeface="Calibri"/>
                          <a:cs typeface="Times New Roman"/>
                        </a:rPr>
                        <a:t>д</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е</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a:latin typeface="Times New Roman"/>
                          <a:ea typeface="Calibri"/>
                          <a:cs typeface="Times New Roman"/>
                        </a:rPr>
                        <a:t>с</a:t>
                      </a:r>
                      <a:endParaRPr lang="ru-RU"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dirty="0">
                          <a:latin typeface="Times New Roman"/>
                          <a:ea typeface="Calibri"/>
                          <a:cs typeface="Times New Roman"/>
                        </a:rPr>
                        <a:t>с</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200" dirty="0">
                          <a:latin typeface="Times New Roman"/>
                          <a:ea typeface="Calibri"/>
                          <a:cs typeface="Times New Roman"/>
                        </a:rPr>
                        <a:t>а</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ru-RU" sz="12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pPr>
                      <a:endParaRPr lang="ru-RU" sz="1200" dirty="0">
                        <a:latin typeface="Times New Roman"/>
                        <a:ea typeface="Calibri"/>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pPr>
                      <a:endParaRPr lang="ru-RU" sz="1200" dirty="0">
                        <a:latin typeface="Times New Roman"/>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9"/>
                  </a:ext>
                </a:extLst>
              </a:tr>
            </a:tbl>
          </a:graphicData>
        </a:graphic>
      </p:graphicFrame>
      <p:sp>
        <p:nvSpPr>
          <p:cNvPr id="8" name="Управляющая кнопка: домой 7">
            <a:hlinkClick r:id="rId2" action="ppaction://hlinksldjump" highlightClick="1"/>
          </p:cNvPr>
          <p:cNvSpPr/>
          <p:nvPr/>
        </p:nvSpPr>
        <p:spPr>
          <a:xfrm>
            <a:off x="8388424" y="6237312"/>
            <a:ext cx="504056" cy="432048"/>
          </a:xfrm>
          <a:prstGeom prst="actionButtonHo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7 этап. Памятники города Кемерово, посвященные войне</a:t>
            </a:r>
            <a:endParaRPr lang="ru-RU" b="1" dirty="0"/>
          </a:p>
        </p:txBody>
      </p:sp>
      <p:graphicFrame>
        <p:nvGraphicFramePr>
          <p:cNvPr id="4" name="Таблица 3"/>
          <p:cNvGraphicFramePr>
            <a:graphicFrameLocks noGrp="1"/>
          </p:cNvGraphicFramePr>
          <p:nvPr/>
        </p:nvGraphicFramePr>
        <p:xfrm>
          <a:off x="1619672" y="1916832"/>
          <a:ext cx="6000328" cy="3976216"/>
        </p:xfrm>
        <a:graphic>
          <a:graphicData uri="http://schemas.openxmlformats.org/drawingml/2006/table">
            <a:tbl>
              <a:tblPr firstRow="1" bandRow="1">
                <a:tableStyleId>{0505E3EF-67EA-436B-97B2-0124C06EBD24}</a:tableStyleId>
              </a:tblPr>
              <a:tblGrid>
                <a:gridCol w="3000164">
                  <a:extLst>
                    <a:ext uri="{9D8B030D-6E8A-4147-A177-3AD203B41FA5}">
                      <a16:colId xmlns:a16="http://schemas.microsoft.com/office/drawing/2014/main" val="20000"/>
                    </a:ext>
                  </a:extLst>
                </a:gridCol>
                <a:gridCol w="3000164">
                  <a:extLst>
                    <a:ext uri="{9D8B030D-6E8A-4147-A177-3AD203B41FA5}">
                      <a16:colId xmlns:a16="http://schemas.microsoft.com/office/drawing/2014/main" val="20001"/>
                    </a:ext>
                  </a:extLst>
                </a:gridCol>
              </a:tblGrid>
              <a:tr h="1988108">
                <a:tc>
                  <a:txBody>
                    <a:bodyPr/>
                    <a:lstStyle/>
                    <a:p>
                      <a:pPr algn="ctr"/>
                      <a:r>
                        <a:rPr lang="ru-RU" sz="5400" dirty="0" smtClean="0">
                          <a:hlinkClick r:id="rId2" action="ppaction://hlinksldjump"/>
                        </a:rPr>
                        <a:t>1</a:t>
                      </a:r>
                      <a:endParaRPr lang="ru-RU" sz="5400" dirty="0"/>
                    </a:p>
                  </a:txBody>
                  <a:tcPr anchor="ctr"/>
                </a:tc>
                <a:tc>
                  <a:txBody>
                    <a:bodyPr/>
                    <a:lstStyle/>
                    <a:p>
                      <a:pPr algn="ctr"/>
                      <a:r>
                        <a:rPr lang="ru-RU" sz="5400" dirty="0" smtClean="0">
                          <a:hlinkClick r:id="rId3" action="ppaction://hlinksldjump"/>
                        </a:rPr>
                        <a:t>2</a:t>
                      </a:r>
                      <a:endParaRPr lang="ru-RU" sz="5400" dirty="0"/>
                    </a:p>
                  </a:txBody>
                  <a:tcPr anchor="ctr"/>
                </a:tc>
                <a:extLst>
                  <a:ext uri="{0D108BD9-81ED-4DB2-BD59-A6C34878D82A}">
                    <a16:rowId xmlns:a16="http://schemas.microsoft.com/office/drawing/2014/main" val="10000"/>
                  </a:ext>
                </a:extLst>
              </a:tr>
              <a:tr h="1988108">
                <a:tc>
                  <a:txBody>
                    <a:bodyPr/>
                    <a:lstStyle/>
                    <a:p>
                      <a:pPr algn="ctr"/>
                      <a:r>
                        <a:rPr lang="ru-RU" sz="5400" b="1" dirty="0" smtClean="0">
                          <a:hlinkClick r:id="rId4" action="ppaction://hlinksldjump"/>
                        </a:rPr>
                        <a:t>3</a:t>
                      </a:r>
                      <a:endParaRPr lang="ru-RU" sz="5400" b="1" dirty="0"/>
                    </a:p>
                  </a:txBody>
                  <a:tcPr anchor="ctr"/>
                </a:tc>
                <a:tc>
                  <a:txBody>
                    <a:bodyPr/>
                    <a:lstStyle/>
                    <a:p>
                      <a:pPr algn="ctr"/>
                      <a:r>
                        <a:rPr lang="ru-RU" sz="5400" b="1" dirty="0" smtClean="0">
                          <a:hlinkClick r:id="rId5" action="ppaction://hlinksldjump"/>
                        </a:rPr>
                        <a:t>4</a:t>
                      </a:r>
                      <a:endParaRPr lang="ru-RU" sz="5400" b="1" dirty="0"/>
                    </a:p>
                  </a:txBody>
                  <a:tcPr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Рисунок 2" descr="20146602.jpg"/>
          <p:cNvPicPr/>
          <p:nvPr/>
        </p:nvPicPr>
        <p:blipFill>
          <a:blip r:embed="rId2" cstate="print"/>
          <a:srcRect b="24405"/>
          <a:stretch>
            <a:fillRect/>
          </a:stretch>
        </p:blipFill>
        <p:spPr>
          <a:xfrm>
            <a:off x="2699792" y="692696"/>
            <a:ext cx="3672408" cy="4032448"/>
          </a:xfrm>
          <a:prstGeom prst="rect">
            <a:avLst/>
          </a:prstGeom>
        </p:spPr>
      </p:pic>
      <p:sp>
        <p:nvSpPr>
          <p:cNvPr id="4" name="TextBox 3"/>
          <p:cNvSpPr txBox="1"/>
          <p:nvPr/>
        </p:nvSpPr>
        <p:spPr>
          <a:xfrm>
            <a:off x="3275856" y="5013176"/>
            <a:ext cx="2638864" cy="369332"/>
          </a:xfrm>
          <a:prstGeom prst="rect">
            <a:avLst/>
          </a:prstGeom>
          <a:noFill/>
        </p:spPr>
        <p:txBody>
          <a:bodyPr wrap="none" rtlCol="0">
            <a:spAutoFit/>
          </a:bodyPr>
          <a:lstStyle/>
          <a:p>
            <a:r>
              <a:rPr lang="ru-RU" b="1" dirty="0" smtClean="0">
                <a:hlinkClick r:id="rId3" action="ppaction://hlinksldjump"/>
              </a:rPr>
              <a:t>Правильный ответ:</a:t>
            </a:r>
            <a:endParaRPr lang="ru-RU" b="1"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Рисунок 2" descr="20146602.jpg"/>
          <p:cNvPicPr/>
          <p:nvPr/>
        </p:nvPicPr>
        <p:blipFill>
          <a:blip r:embed="rId2" cstate="print"/>
          <a:srcRect b="24405"/>
          <a:stretch>
            <a:fillRect/>
          </a:stretch>
        </p:blipFill>
        <p:spPr>
          <a:xfrm>
            <a:off x="2699792" y="692696"/>
            <a:ext cx="3672408" cy="4032448"/>
          </a:xfrm>
          <a:prstGeom prst="rect">
            <a:avLst/>
          </a:prstGeom>
        </p:spPr>
      </p:pic>
      <p:sp>
        <p:nvSpPr>
          <p:cNvPr id="4" name="TextBox 3"/>
          <p:cNvSpPr txBox="1"/>
          <p:nvPr/>
        </p:nvSpPr>
        <p:spPr>
          <a:xfrm>
            <a:off x="3275856" y="5013176"/>
            <a:ext cx="2712602" cy="646331"/>
          </a:xfrm>
          <a:prstGeom prst="rect">
            <a:avLst/>
          </a:prstGeom>
          <a:noFill/>
        </p:spPr>
        <p:txBody>
          <a:bodyPr wrap="none" rtlCol="0">
            <a:spAutoFit/>
          </a:bodyPr>
          <a:lstStyle/>
          <a:p>
            <a:r>
              <a:rPr lang="ru-RU" b="1" dirty="0" smtClean="0"/>
              <a:t>Правильный ответ: </a:t>
            </a:r>
          </a:p>
          <a:p>
            <a:r>
              <a:rPr lang="ru-RU" dirty="0"/>
              <a:t>Памятник Г.К. Жукову </a:t>
            </a:r>
            <a:endParaRPr lang="ru-RU" b="1" dirty="0"/>
          </a:p>
        </p:txBody>
      </p:sp>
      <p:sp>
        <p:nvSpPr>
          <p:cNvPr id="5" name="Управляющая кнопка: домой 4">
            <a:hlinkClick r:id="rId3" action="ppaction://hlinksldjump" highlightClick="1"/>
          </p:cNvPr>
          <p:cNvSpPr/>
          <p:nvPr/>
        </p:nvSpPr>
        <p:spPr>
          <a:xfrm>
            <a:off x="8388424" y="5733256"/>
            <a:ext cx="538360" cy="610368"/>
          </a:xfrm>
          <a:prstGeom prst="actionButtonHo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Рисунок 1" descr="voinam-kuzbassovtcam-1-big.jpg"/>
          <p:cNvPicPr/>
          <p:nvPr/>
        </p:nvPicPr>
        <p:blipFill>
          <a:blip r:embed="rId2" cstate="print"/>
          <a:srcRect b="6734"/>
          <a:stretch>
            <a:fillRect/>
          </a:stretch>
        </p:blipFill>
        <p:spPr>
          <a:xfrm>
            <a:off x="3059832" y="548680"/>
            <a:ext cx="3312368" cy="4176464"/>
          </a:xfrm>
          <a:prstGeom prst="rect">
            <a:avLst/>
          </a:prstGeom>
        </p:spPr>
      </p:pic>
      <p:sp>
        <p:nvSpPr>
          <p:cNvPr id="3" name="TextBox 2"/>
          <p:cNvSpPr txBox="1"/>
          <p:nvPr/>
        </p:nvSpPr>
        <p:spPr>
          <a:xfrm>
            <a:off x="3347864" y="5157192"/>
            <a:ext cx="2698175" cy="369332"/>
          </a:xfrm>
          <a:prstGeom prst="rect">
            <a:avLst/>
          </a:prstGeom>
          <a:noFill/>
        </p:spPr>
        <p:txBody>
          <a:bodyPr wrap="none" rtlCol="0">
            <a:spAutoFit/>
          </a:bodyPr>
          <a:lstStyle/>
          <a:p>
            <a:r>
              <a:rPr lang="ru-RU" b="1" dirty="0" smtClean="0">
                <a:hlinkClick r:id="rId3" action="ppaction://hlinksldjump"/>
              </a:rPr>
              <a:t>Правильный ответ: </a:t>
            </a:r>
            <a:endParaRPr lang="ru-RU" b="1" dirty="0"/>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Рисунок 1" descr="voinam-kuzbassovtcam-1-big.jpg"/>
          <p:cNvPicPr/>
          <p:nvPr/>
        </p:nvPicPr>
        <p:blipFill>
          <a:blip r:embed="rId2" cstate="print"/>
          <a:srcRect b="6734"/>
          <a:stretch>
            <a:fillRect/>
          </a:stretch>
        </p:blipFill>
        <p:spPr>
          <a:xfrm>
            <a:off x="3059832" y="548680"/>
            <a:ext cx="3312368" cy="4176464"/>
          </a:xfrm>
          <a:prstGeom prst="rect">
            <a:avLst/>
          </a:prstGeom>
        </p:spPr>
      </p:pic>
      <p:sp>
        <p:nvSpPr>
          <p:cNvPr id="3" name="TextBox 2"/>
          <p:cNvSpPr txBox="1"/>
          <p:nvPr/>
        </p:nvSpPr>
        <p:spPr>
          <a:xfrm>
            <a:off x="3203848" y="5013176"/>
            <a:ext cx="2952328" cy="1200329"/>
          </a:xfrm>
          <a:prstGeom prst="rect">
            <a:avLst/>
          </a:prstGeom>
          <a:noFill/>
        </p:spPr>
        <p:txBody>
          <a:bodyPr wrap="square" rtlCol="0">
            <a:spAutoFit/>
          </a:bodyPr>
          <a:lstStyle/>
          <a:p>
            <a:r>
              <a:rPr lang="ru-RU" b="1" dirty="0" smtClean="0"/>
              <a:t>Правильный ответ: </a:t>
            </a:r>
          </a:p>
          <a:p>
            <a:r>
              <a:rPr lang="ru-RU" dirty="0"/>
              <a:t>Памятник </a:t>
            </a:r>
            <a:r>
              <a:rPr lang="ru-RU" dirty="0" err="1"/>
              <a:t>воинам-кузбассовцам</a:t>
            </a:r>
            <a:r>
              <a:rPr lang="ru-RU" dirty="0"/>
              <a:t>, павшим за Родину в 1941 – 1945 гг.</a:t>
            </a:r>
            <a:endParaRPr lang="ru-RU" b="1" dirty="0"/>
          </a:p>
        </p:txBody>
      </p:sp>
      <p:sp>
        <p:nvSpPr>
          <p:cNvPr id="4" name="Управляющая кнопка: домой 3">
            <a:hlinkClick r:id="rId3" action="ppaction://hlinksldjump" highlightClick="1"/>
          </p:cNvPr>
          <p:cNvSpPr/>
          <p:nvPr/>
        </p:nvSpPr>
        <p:spPr>
          <a:xfrm>
            <a:off x="8316416" y="5733256"/>
            <a:ext cx="610368" cy="610368"/>
          </a:xfrm>
          <a:prstGeom prst="actionButtonHo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Рисунок 1" descr="120286117_7.jpg"/>
          <p:cNvPicPr/>
          <p:nvPr/>
        </p:nvPicPr>
        <p:blipFill>
          <a:blip r:embed="rId2" cstate="print"/>
          <a:stretch>
            <a:fillRect/>
          </a:stretch>
        </p:blipFill>
        <p:spPr>
          <a:xfrm>
            <a:off x="2987824" y="548680"/>
            <a:ext cx="3168352" cy="4464496"/>
          </a:xfrm>
          <a:prstGeom prst="rect">
            <a:avLst/>
          </a:prstGeom>
        </p:spPr>
      </p:pic>
      <p:sp>
        <p:nvSpPr>
          <p:cNvPr id="3" name="TextBox 2"/>
          <p:cNvSpPr txBox="1"/>
          <p:nvPr/>
        </p:nvSpPr>
        <p:spPr>
          <a:xfrm>
            <a:off x="3203848" y="5229200"/>
            <a:ext cx="2638864" cy="369332"/>
          </a:xfrm>
          <a:prstGeom prst="rect">
            <a:avLst/>
          </a:prstGeom>
          <a:noFill/>
        </p:spPr>
        <p:txBody>
          <a:bodyPr wrap="none" rtlCol="0">
            <a:spAutoFit/>
          </a:bodyPr>
          <a:lstStyle/>
          <a:p>
            <a:r>
              <a:rPr lang="ru-RU" b="1" dirty="0" smtClean="0">
                <a:hlinkClick r:id="rId3" action="ppaction://hlinksldjump"/>
              </a:rPr>
              <a:t>Правильный ответ:</a:t>
            </a:r>
            <a:endParaRPr lang="ru-RU" b="1"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Содержимое 4"/>
          <p:cNvSpPr>
            <a:spLocks noGrp="1"/>
          </p:cNvSpPr>
          <p:nvPr>
            <p:ph sz="quarter" idx="4294967295"/>
          </p:nvPr>
        </p:nvSpPr>
        <p:spPr>
          <a:xfrm>
            <a:off x="323528" y="476672"/>
            <a:ext cx="8504238" cy="4572000"/>
          </a:xfrm>
        </p:spPr>
        <p:txBody>
          <a:bodyPr>
            <a:normAutofit fontScale="77500" lnSpcReduction="20000"/>
          </a:bodyPr>
          <a:lstStyle/>
          <a:p>
            <a:pPr lvl="0">
              <a:buNone/>
            </a:pPr>
            <a:r>
              <a:rPr lang="ru-RU" b="1" dirty="0" smtClean="0"/>
              <a:t>Прочтите отрывок из сочинения современных историков и укажите битву, о которой идёт речь, и ее хронологические рамки.</a:t>
            </a:r>
          </a:p>
          <a:p>
            <a:pPr>
              <a:buNone/>
            </a:pPr>
            <a:r>
              <a:rPr lang="ru-RU" b="1" dirty="0" smtClean="0"/>
              <a:t>«Битва… по количеству войск и боевой техники, размаху и напряжённости боёв и операций была одной из крупнейших в истории войн. Свыше 7 млн. солдат и офицеров, около 6,5 тыс. танков, 53 тыс. орудий и миномётов и более 3 тыс. боевых самолетов Германии и СССР в течение 203 суток вели яростное противоборство. Пламя сражений охватило территорию, равную по площади таким государствам, как Англия, Швейцария и Исландия вместе взятым… Впервые во Второй мировой войне армия Германии потерпела крупное поражение, миф о её непобедимости был развеян. Германия… проиграла “молниеносную войну” против СССР»</a:t>
            </a:r>
            <a:endParaRPr lang="ru-RU" b="1" dirty="0"/>
          </a:p>
        </p:txBody>
      </p:sp>
      <p:sp>
        <p:nvSpPr>
          <p:cNvPr id="6" name="TextBox 5"/>
          <p:cNvSpPr txBox="1"/>
          <p:nvPr/>
        </p:nvSpPr>
        <p:spPr>
          <a:xfrm>
            <a:off x="827584" y="5445224"/>
            <a:ext cx="2638864" cy="369332"/>
          </a:xfrm>
          <a:prstGeom prst="rect">
            <a:avLst/>
          </a:prstGeom>
          <a:noFill/>
        </p:spPr>
        <p:txBody>
          <a:bodyPr wrap="none" rtlCol="0">
            <a:spAutoFit/>
          </a:bodyPr>
          <a:lstStyle/>
          <a:p>
            <a:r>
              <a:rPr lang="ru-RU" b="1" dirty="0" smtClean="0">
                <a:hlinkClick r:id="rId2" action="ppaction://hlinksldjump"/>
              </a:rPr>
              <a:t>Правильный ответ:</a:t>
            </a:r>
            <a:endParaRPr lang="ru-RU" b="1"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Рисунок 1" descr="120286117_7.jpg"/>
          <p:cNvPicPr/>
          <p:nvPr/>
        </p:nvPicPr>
        <p:blipFill>
          <a:blip r:embed="rId2" cstate="print"/>
          <a:stretch>
            <a:fillRect/>
          </a:stretch>
        </p:blipFill>
        <p:spPr>
          <a:xfrm>
            <a:off x="2987824" y="548680"/>
            <a:ext cx="3168352" cy="4464496"/>
          </a:xfrm>
          <a:prstGeom prst="rect">
            <a:avLst/>
          </a:prstGeom>
        </p:spPr>
      </p:pic>
      <p:sp>
        <p:nvSpPr>
          <p:cNvPr id="3" name="TextBox 2"/>
          <p:cNvSpPr txBox="1"/>
          <p:nvPr/>
        </p:nvSpPr>
        <p:spPr>
          <a:xfrm>
            <a:off x="3059832" y="5229200"/>
            <a:ext cx="3283271" cy="646331"/>
          </a:xfrm>
          <a:prstGeom prst="rect">
            <a:avLst/>
          </a:prstGeom>
          <a:noFill/>
        </p:spPr>
        <p:txBody>
          <a:bodyPr wrap="none" rtlCol="0">
            <a:spAutoFit/>
          </a:bodyPr>
          <a:lstStyle/>
          <a:p>
            <a:r>
              <a:rPr lang="ru-RU" b="1" dirty="0" smtClean="0"/>
              <a:t>Правильный ответ: </a:t>
            </a:r>
          </a:p>
          <a:p>
            <a:r>
              <a:rPr lang="ru-RU" dirty="0"/>
              <a:t>Памятник труженикам </a:t>
            </a:r>
            <a:r>
              <a:rPr lang="ru-RU" dirty="0" smtClean="0"/>
              <a:t>тыла</a:t>
            </a:r>
            <a:endParaRPr lang="ru-RU" dirty="0"/>
          </a:p>
        </p:txBody>
      </p:sp>
      <p:sp>
        <p:nvSpPr>
          <p:cNvPr id="4" name="Управляющая кнопка: домой 3">
            <a:hlinkClick r:id="rId3" action="ppaction://hlinksldjump" highlightClick="1"/>
          </p:cNvPr>
          <p:cNvSpPr/>
          <p:nvPr/>
        </p:nvSpPr>
        <p:spPr>
          <a:xfrm>
            <a:off x="8388424" y="5805264"/>
            <a:ext cx="538360" cy="538360"/>
          </a:xfrm>
          <a:prstGeom prst="actionButtonHo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Рисунок 1" descr="703687476697270_973a.jpg"/>
          <p:cNvPicPr/>
          <p:nvPr/>
        </p:nvPicPr>
        <p:blipFill>
          <a:blip r:embed="rId2" cstate="print"/>
          <a:stretch>
            <a:fillRect/>
          </a:stretch>
        </p:blipFill>
        <p:spPr>
          <a:xfrm>
            <a:off x="3059832" y="476672"/>
            <a:ext cx="3312368" cy="4320480"/>
          </a:xfrm>
          <a:prstGeom prst="rect">
            <a:avLst/>
          </a:prstGeom>
        </p:spPr>
      </p:pic>
      <p:sp>
        <p:nvSpPr>
          <p:cNvPr id="3" name="TextBox 2"/>
          <p:cNvSpPr txBox="1"/>
          <p:nvPr/>
        </p:nvSpPr>
        <p:spPr>
          <a:xfrm>
            <a:off x="3419872" y="5085184"/>
            <a:ext cx="2638864" cy="369332"/>
          </a:xfrm>
          <a:prstGeom prst="rect">
            <a:avLst/>
          </a:prstGeom>
          <a:noFill/>
        </p:spPr>
        <p:txBody>
          <a:bodyPr wrap="none" rtlCol="0">
            <a:spAutoFit/>
          </a:bodyPr>
          <a:lstStyle/>
          <a:p>
            <a:r>
              <a:rPr lang="ru-RU" b="1" dirty="0" smtClean="0">
                <a:hlinkClick r:id="rId3" action="ppaction://hlinksldjump"/>
              </a:rPr>
              <a:t>Правильный ответ:</a:t>
            </a:r>
            <a:endParaRPr lang="ru-RU" b="1" dirty="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Рисунок 1" descr="703687476697270_973a.jpg"/>
          <p:cNvPicPr/>
          <p:nvPr/>
        </p:nvPicPr>
        <p:blipFill>
          <a:blip r:embed="rId2" cstate="print"/>
          <a:stretch>
            <a:fillRect/>
          </a:stretch>
        </p:blipFill>
        <p:spPr>
          <a:xfrm>
            <a:off x="3059832" y="476672"/>
            <a:ext cx="3312368" cy="4320480"/>
          </a:xfrm>
          <a:prstGeom prst="rect">
            <a:avLst/>
          </a:prstGeom>
        </p:spPr>
      </p:pic>
      <p:sp>
        <p:nvSpPr>
          <p:cNvPr id="3" name="TextBox 2"/>
          <p:cNvSpPr txBox="1"/>
          <p:nvPr/>
        </p:nvSpPr>
        <p:spPr>
          <a:xfrm>
            <a:off x="3419872" y="4941168"/>
            <a:ext cx="2808312" cy="1477328"/>
          </a:xfrm>
          <a:prstGeom prst="rect">
            <a:avLst/>
          </a:prstGeom>
          <a:noFill/>
        </p:spPr>
        <p:txBody>
          <a:bodyPr wrap="square" rtlCol="0">
            <a:spAutoFit/>
          </a:bodyPr>
          <a:lstStyle/>
          <a:p>
            <a:r>
              <a:rPr lang="ru-RU" b="1" dirty="0" smtClean="0"/>
              <a:t>Правильный ответ:</a:t>
            </a:r>
          </a:p>
          <a:p>
            <a:r>
              <a:rPr lang="ru-RU" dirty="0"/>
              <a:t>Памятник в честь подвига жителей и защитников блокадного Ленинграда</a:t>
            </a:r>
            <a:endParaRPr lang="ru-RU" b="1" dirty="0"/>
          </a:p>
        </p:txBody>
      </p:sp>
      <p:sp>
        <p:nvSpPr>
          <p:cNvPr id="4" name="Управляющая кнопка: домой 3">
            <a:hlinkClick r:id="rId3" action="ppaction://hlinksldjump" highlightClick="1"/>
          </p:cNvPr>
          <p:cNvSpPr/>
          <p:nvPr/>
        </p:nvSpPr>
        <p:spPr>
          <a:xfrm>
            <a:off x="8244408" y="5661248"/>
            <a:ext cx="610368" cy="610368"/>
          </a:xfrm>
          <a:prstGeom prst="actionButtonHo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916832"/>
            <a:ext cx="6295313" cy="2554545"/>
          </a:xfrm>
          <a:prstGeom prst="rect">
            <a:avLst/>
          </a:prstGeom>
          <a:noFill/>
        </p:spPr>
        <p:txBody>
          <a:bodyPr wrap="none" rtlCol="0">
            <a:spAutoFit/>
          </a:bodyPr>
          <a:lstStyle/>
          <a:p>
            <a:pPr algn="ctr"/>
            <a:r>
              <a:rPr lang="ru-RU" sz="8000" b="1" dirty="0" smtClean="0">
                <a:solidFill>
                  <a:schemeClr val="accent3">
                    <a:lumMod val="75000"/>
                  </a:schemeClr>
                </a:solidFill>
              </a:rPr>
              <a:t>Спасибо </a:t>
            </a:r>
          </a:p>
          <a:p>
            <a:pPr algn="ctr"/>
            <a:r>
              <a:rPr lang="ru-RU" sz="8000" b="1" dirty="0" smtClean="0">
                <a:solidFill>
                  <a:schemeClr val="accent3">
                    <a:lumMod val="75000"/>
                  </a:schemeClr>
                </a:solidFill>
              </a:rPr>
              <a:t>за участие!</a:t>
            </a:r>
            <a:endParaRPr lang="ru-RU" sz="8000" b="1" dirty="0">
              <a:solidFill>
                <a:schemeClr val="accent3">
                  <a:lumMod val="75000"/>
                </a:schemeClr>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92488" y="1710680"/>
            <a:ext cx="835292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1</a:t>
            </a:r>
            <a:r>
              <a:rPr kumimoji="0" lang="ru-RU" sz="2000" b="0"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Герои Советского Союза, Российской Федерации - </a:t>
            </a:r>
            <a:r>
              <a:rPr kumimoji="0" lang="ru-RU" sz="2000" b="0"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кузбассовцы</a:t>
            </a:r>
            <a:r>
              <a:rPr kumimoji="0" lang="ru-RU" sz="2000" b="0"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участники Великой Отечественной войны   (1941-1945 гг.): Биобиблиографический указатель литературы/ Автор-составитель </a:t>
            </a:r>
            <a:r>
              <a:rPr kumimoji="0" lang="ru-RU" sz="2000" b="0"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Гайдукова</a:t>
            </a:r>
            <a:r>
              <a:rPr kumimoji="0" lang="ru-RU" sz="2000" b="0"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Л.В. – Кемерово: </a:t>
            </a:r>
            <a:r>
              <a:rPr kumimoji="0" lang="ru-RU" sz="2000" b="0"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Кузбассвузиздат</a:t>
            </a:r>
            <a:r>
              <a:rPr kumimoji="0" lang="ru-RU" sz="2000" b="0"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2006 </a:t>
            </a:r>
            <a:endParaRPr kumimoji="0" lang="ru-RU" sz="2000" b="0"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3">
                    <a:lumMod val="50000"/>
                  </a:schemeClr>
                </a:solidFill>
                <a:effectLst/>
                <a:latin typeface="Calibri" pitchFamily="34" charset="0"/>
                <a:ea typeface="Calibri" pitchFamily="34" charset="0"/>
                <a:cs typeface="Times New Roman" pitchFamily="18" charset="0"/>
              </a:rPr>
              <a:t>2. </a:t>
            </a:r>
            <a:r>
              <a:rPr kumimoji="0" lang="ru-RU" sz="2000" b="0"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Данилов А. А. История России, XX </a:t>
            </a:r>
            <a:r>
              <a:rPr kumimoji="0" lang="ru-RU" sz="2000" b="0" i="0" u="none" strike="noStrike" cap="none" normalizeH="0" baseline="0" dirty="0" smtClean="0">
                <a:ln>
                  <a:noFill/>
                </a:ln>
                <a:solidFill>
                  <a:schemeClr val="accent3">
                    <a:lumMod val="50000"/>
                  </a:schemeClr>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начало XXI века. 9 класс: учебник для </a:t>
            </a:r>
            <a:r>
              <a:rPr kumimoji="0" lang="ru-RU" sz="2000" b="0"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общеобразоват</a:t>
            </a:r>
            <a:r>
              <a:rPr kumimoji="0" lang="ru-RU" sz="2000" b="0"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учреждений / А. А. Данилов, Л. Г. Косулина, М. Ю. Брандт. </a:t>
            </a:r>
            <a:r>
              <a:rPr kumimoji="0" lang="ru-RU" sz="2000" b="0" i="0" u="none" strike="noStrike" cap="none" normalizeH="0" baseline="0" dirty="0" smtClean="0">
                <a:ln>
                  <a:noFill/>
                </a:ln>
                <a:solidFill>
                  <a:schemeClr val="accent3">
                    <a:lumMod val="50000"/>
                  </a:schemeClr>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М.; Просвещение, 2014. </a:t>
            </a:r>
            <a:r>
              <a:rPr kumimoji="0" lang="ru-RU" sz="2000" b="0" i="0" u="none" strike="noStrike" cap="none" normalizeH="0" baseline="0" dirty="0" smtClean="0">
                <a:ln>
                  <a:noFill/>
                </a:ln>
                <a:solidFill>
                  <a:schemeClr val="accent3">
                    <a:lumMod val="50000"/>
                  </a:schemeClr>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383 с. </a:t>
            </a:r>
            <a:endParaRPr kumimoji="0" lang="ru-RU" sz="2000" b="0"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3. </a:t>
            </a:r>
            <a:r>
              <a:rPr kumimoji="0" lang="ru-RU" sz="2000" b="0" i="0" u="none" strike="noStrike" cap="none" normalizeH="0" baseline="0" dirty="0" err="1" smtClean="0">
                <a:ln>
                  <a:noFill/>
                </a:ln>
                <a:solidFill>
                  <a:schemeClr val="accent3">
                    <a:lumMod val="50000"/>
                  </a:schemeClr>
                </a:solidFill>
                <a:effectLst/>
                <a:latin typeface="Times New Roman" pitchFamily="18" charset="0"/>
                <a:ea typeface="Calibri" pitchFamily="34" charset="0"/>
                <a:cs typeface="Times New Roman" pitchFamily="18" charset="0"/>
              </a:rPr>
              <a:t>Кислицына</a:t>
            </a:r>
            <a:r>
              <a:rPr kumimoji="0" lang="ru-RU" sz="2000" b="0"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 Л. П. Познавательная игра для старшеклассников, посвященная Дню Победы// Классный руководитель, 2004, №8 </a:t>
            </a:r>
            <a:endParaRPr kumimoji="0" lang="ru-RU" sz="2000" b="0"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3">
                    <a:lumMod val="50000"/>
                  </a:schemeClr>
                </a:solidFill>
                <a:effectLst/>
                <a:latin typeface="Times New Roman" pitchFamily="18" charset="0"/>
                <a:ea typeface="Calibri" pitchFamily="34" charset="0"/>
                <a:cs typeface="Times New Roman" pitchFamily="18" charset="0"/>
              </a:rPr>
              <a:t>4. Открытый банк заданий ЕГЭ [Электронный ресурс]: Официальный Сайт  Федеральный Институт Педагогических Измерений / Режим доступа: http://www.fipi.ru/content/otkrytyy-bank-zadaniy-ege (дата обращения 24.01.2019) </a:t>
            </a:r>
            <a:endParaRPr kumimoji="0" lang="ru-RU" sz="20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sp>
        <p:nvSpPr>
          <p:cNvPr id="2" name="Заголовок 1"/>
          <p:cNvSpPr>
            <a:spLocks noGrp="1"/>
          </p:cNvSpPr>
          <p:nvPr>
            <p:ph type="title"/>
          </p:nvPr>
        </p:nvSpPr>
        <p:spPr/>
        <p:txBody>
          <a:bodyPr/>
          <a:lstStyle/>
          <a:p>
            <a:r>
              <a:rPr lang="ru-RU" dirty="0" smtClean="0"/>
              <a:t>Список литературы</a:t>
            </a:r>
            <a:endParaRPr lang="ru-RU"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Использованные ресурсы</a:t>
            </a:r>
            <a:endParaRPr lang="ru-RU" dirty="0"/>
          </a:p>
        </p:txBody>
      </p:sp>
      <p:sp>
        <p:nvSpPr>
          <p:cNvPr id="4" name="Объект 3"/>
          <p:cNvSpPr>
            <a:spLocks noGrp="1"/>
          </p:cNvSpPr>
          <p:nvPr>
            <p:ph sz="quarter" idx="4294967295"/>
          </p:nvPr>
        </p:nvSpPr>
        <p:spPr>
          <a:xfrm>
            <a:off x="316833" y="1772816"/>
            <a:ext cx="8504238" cy="4572000"/>
          </a:xfrm>
        </p:spPr>
        <p:txBody>
          <a:bodyPr>
            <a:normAutofit fontScale="77500" lnSpcReduction="20000"/>
          </a:bodyPr>
          <a:lstStyle/>
          <a:p>
            <a:pPr marL="0" indent="0">
              <a:buNone/>
            </a:pPr>
            <a:r>
              <a:rPr lang="ru-RU" u="sng" dirty="0">
                <a:hlinkClick r:id="rId2"/>
              </a:rPr>
              <a:t>https://yandex.kz/collections/card/5e066e3601cde45f8335f874/</a:t>
            </a:r>
            <a:r>
              <a:rPr lang="ru-RU" dirty="0"/>
              <a:t> </a:t>
            </a:r>
          </a:p>
          <a:p>
            <a:pPr marL="0" indent="0">
              <a:buNone/>
            </a:pPr>
            <a:r>
              <a:rPr lang="ru-RU" u="sng" dirty="0">
                <a:hlinkClick r:id="rId3"/>
              </a:rPr>
              <a:t>http://historical-baggage.ru/people/detail.php?page=34</a:t>
            </a:r>
            <a:r>
              <a:rPr lang="ru-RU" dirty="0"/>
              <a:t> </a:t>
            </a:r>
          </a:p>
          <a:p>
            <a:pPr marL="0" indent="0">
              <a:buNone/>
            </a:pPr>
            <a:r>
              <a:rPr lang="ru-RU" u="sng" dirty="0">
                <a:hlinkClick r:id="rId4"/>
              </a:rPr>
              <a:t>https://i.pinimg.com/736x/21/a8/f4/21a8f49e2ff471aa6f0125d97661d02d.jpg</a:t>
            </a:r>
            <a:r>
              <a:rPr lang="ru-RU" dirty="0"/>
              <a:t> </a:t>
            </a:r>
          </a:p>
          <a:p>
            <a:pPr marL="0" indent="0">
              <a:buNone/>
            </a:pPr>
            <a:r>
              <a:rPr lang="ru-RU" u="sng" dirty="0">
                <a:hlinkClick r:id="rId5"/>
              </a:rPr>
              <a:t>https://twitter.com/APGorin/status/758419490002571264/photo/1</a:t>
            </a:r>
            <a:r>
              <a:rPr lang="ru-RU" dirty="0"/>
              <a:t>  </a:t>
            </a:r>
          </a:p>
          <a:p>
            <a:pPr marL="0" indent="0">
              <a:buNone/>
            </a:pPr>
            <a:r>
              <a:rPr lang="ru-RU" u="sng" dirty="0">
                <a:hlinkClick r:id="rId6"/>
              </a:rPr>
              <a:t>https://pbs.twimg.com/media/CoZyShVXEAA6zsg.jpg:large</a:t>
            </a:r>
            <a:r>
              <a:rPr lang="ru-RU" dirty="0"/>
              <a:t> </a:t>
            </a:r>
          </a:p>
          <a:p>
            <a:pPr marL="0" indent="0">
              <a:buNone/>
            </a:pPr>
            <a:r>
              <a:rPr lang="ru-RU" u="sng" dirty="0">
                <a:hlinkClick r:id="rId7"/>
              </a:rPr>
              <a:t>https://www.stihi.ru/2016/12/20/621</a:t>
            </a:r>
            <a:r>
              <a:rPr lang="ru-RU" dirty="0"/>
              <a:t> </a:t>
            </a:r>
          </a:p>
          <a:p>
            <a:pPr marL="0" indent="0">
              <a:buNone/>
            </a:pPr>
            <a:r>
              <a:rPr lang="ru-RU" u="sng" dirty="0">
                <a:hlinkClick r:id="rId8"/>
              </a:rPr>
              <a:t>https://yandex.ru/collections/card/5d6aa44dc9270d55b023fb43/</a:t>
            </a:r>
            <a:r>
              <a:rPr lang="ru-RU" dirty="0"/>
              <a:t> </a:t>
            </a:r>
          </a:p>
          <a:p>
            <a:pPr marL="0" indent="0">
              <a:buNone/>
            </a:pPr>
            <a:r>
              <a:rPr lang="ru-RU" u="sng" dirty="0">
                <a:hlinkClick r:id="rId9"/>
              </a:rPr>
              <a:t>https://bigenc.ru/military_science/text/2365860</a:t>
            </a:r>
            <a:r>
              <a:rPr lang="ru-RU" dirty="0"/>
              <a:t> </a:t>
            </a:r>
          </a:p>
          <a:p>
            <a:pPr marL="0" indent="0">
              <a:buNone/>
            </a:pPr>
            <a:r>
              <a:rPr lang="ru-RU" u="sng" dirty="0">
                <a:hlinkClick r:id="rId10"/>
              </a:rPr>
              <a:t>https://avatars.mds.yandex.net/get-zen_doc/241223/pub_5c94b6e6b5476212eeb314a2_5c94b7aa655b7c00b3507ad7/scale_1200</a:t>
            </a:r>
            <a:r>
              <a:rPr lang="ru-RU" dirty="0"/>
              <a:t>  </a:t>
            </a:r>
          </a:p>
          <a:p>
            <a:pPr marL="0" indent="0">
              <a:buNone/>
            </a:pPr>
            <a:r>
              <a:rPr lang="ru-RU" i="1" u="sng" dirty="0">
                <a:hlinkClick r:id="rId11"/>
              </a:rPr>
              <a:t>https://pbs.twimg.com/media/C3cr1h5WYAAELd5.jpg:large</a:t>
            </a:r>
            <a:r>
              <a:rPr lang="ru-RU" i="1" dirty="0"/>
              <a:t> </a:t>
            </a:r>
            <a:endParaRPr lang="ru-RU" dirty="0"/>
          </a:p>
          <a:p>
            <a:pPr marL="0" indent="0">
              <a:buNone/>
            </a:pPr>
            <a:endParaRPr lang="ru-RU" dirty="0"/>
          </a:p>
        </p:txBody>
      </p:sp>
    </p:spTree>
    <p:extLst>
      <p:ext uri="{BB962C8B-B14F-4D97-AF65-F5344CB8AC3E}">
        <p14:creationId xmlns:p14="http://schemas.microsoft.com/office/powerpoint/2010/main" val="17704149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Использованные ресурсы</a:t>
            </a:r>
            <a:endParaRPr lang="ru-RU" dirty="0"/>
          </a:p>
        </p:txBody>
      </p:sp>
      <p:sp>
        <p:nvSpPr>
          <p:cNvPr id="3" name="Объект 2"/>
          <p:cNvSpPr>
            <a:spLocks noGrp="1"/>
          </p:cNvSpPr>
          <p:nvPr>
            <p:ph sz="quarter" idx="4294967295"/>
          </p:nvPr>
        </p:nvSpPr>
        <p:spPr>
          <a:xfrm>
            <a:off x="301752" y="1700808"/>
            <a:ext cx="8504238" cy="4572000"/>
          </a:xfrm>
        </p:spPr>
        <p:txBody>
          <a:bodyPr>
            <a:normAutofit fontScale="77500" lnSpcReduction="20000"/>
          </a:bodyPr>
          <a:lstStyle/>
          <a:p>
            <a:pPr marL="0" indent="0">
              <a:buNone/>
            </a:pPr>
            <a:r>
              <a:rPr lang="ru-RU" u="sng" dirty="0">
                <a:hlinkClick r:id="rId2"/>
              </a:rPr>
              <a:t>https://yandex.com/collections/card/5e2c7f65568eb07f04ef236d/</a:t>
            </a:r>
            <a:r>
              <a:rPr lang="ru-RU" dirty="0"/>
              <a:t> </a:t>
            </a:r>
          </a:p>
          <a:p>
            <a:pPr marL="0" indent="0">
              <a:buNone/>
            </a:pPr>
            <a:r>
              <a:rPr lang="ru-RU" u="sng" dirty="0">
                <a:hlinkClick r:id="rId3"/>
              </a:rPr>
              <a:t>http://900igr.net/up/datai/172757/0013-009-.jpg</a:t>
            </a:r>
            <a:r>
              <a:rPr lang="ru-RU" dirty="0"/>
              <a:t> </a:t>
            </a:r>
          </a:p>
          <a:p>
            <a:pPr marL="0" indent="0">
              <a:buNone/>
            </a:pPr>
            <a:r>
              <a:rPr lang="ru-RU" u="sng" dirty="0">
                <a:hlinkClick r:id="rId4"/>
              </a:rPr>
              <a:t>https://img.google-info.org/storage/big/5398501.jpg</a:t>
            </a:r>
            <a:r>
              <a:rPr lang="ru-RU" dirty="0"/>
              <a:t> </a:t>
            </a:r>
          </a:p>
          <a:p>
            <a:pPr marL="0" indent="0">
              <a:buNone/>
            </a:pPr>
            <a:r>
              <a:rPr lang="ru-RU" u="sng" dirty="0">
                <a:hlinkClick r:id="rId5"/>
              </a:rPr>
              <a:t>http://www.warheroes.ru/hero/hero.asp?photo_id=14831</a:t>
            </a:r>
            <a:r>
              <a:rPr lang="ru-RU" dirty="0"/>
              <a:t> </a:t>
            </a:r>
          </a:p>
          <a:p>
            <a:pPr marL="0" indent="0">
              <a:buNone/>
            </a:pPr>
            <a:r>
              <a:rPr lang="ru-RU" u="sng" dirty="0">
                <a:hlinkClick r:id="rId6"/>
              </a:rPr>
              <a:t>http://kuzbass85.ru/wp-content/uploads/2019/12/voloshina.jpg</a:t>
            </a:r>
            <a:r>
              <a:rPr lang="ru-RU" dirty="0"/>
              <a:t> </a:t>
            </a:r>
          </a:p>
          <a:p>
            <a:pPr marL="0" indent="0">
              <a:buNone/>
            </a:pPr>
            <a:r>
              <a:rPr lang="ru-RU" u="sng" dirty="0">
                <a:hlinkClick r:id="rId7"/>
              </a:rPr>
              <a:t>https://i.mycdn.me/i?r=AzEPZsRbOZEKgBhR0XGMT1Rk9S8GE3shEbDHitfWrYqbd6aKTM5SRkZCeTgDn6uOyic</a:t>
            </a:r>
            <a:r>
              <a:rPr lang="ru-RU" dirty="0"/>
              <a:t> </a:t>
            </a:r>
          </a:p>
          <a:p>
            <a:pPr marL="0" indent="0">
              <a:buNone/>
            </a:pPr>
            <a:r>
              <a:rPr lang="ru-RU" u="sng" dirty="0">
                <a:hlinkClick r:id="rId8"/>
              </a:rPr>
              <a:t>https://s14.stc.all.kpcdn.net/share/i/4/943204/inx960x1318.jpg</a:t>
            </a:r>
            <a:r>
              <a:rPr lang="ru-RU" dirty="0"/>
              <a:t> </a:t>
            </a:r>
          </a:p>
          <a:p>
            <a:pPr marL="0" indent="0">
              <a:buNone/>
            </a:pPr>
            <a:r>
              <a:rPr lang="ru-RU" u="sng" dirty="0">
                <a:hlinkClick r:id="rId9"/>
              </a:rPr>
              <a:t>https://img1.liveinternet.ru/images/attach/c/0/120/286/120286117_7.jpg</a:t>
            </a:r>
            <a:r>
              <a:rPr lang="ru-RU" dirty="0"/>
              <a:t> </a:t>
            </a:r>
          </a:p>
          <a:p>
            <a:pPr marL="0" indent="0">
              <a:buNone/>
            </a:pPr>
            <a:r>
              <a:rPr lang="ru-RU" u="sng" dirty="0">
                <a:hlinkClick r:id="rId10"/>
              </a:rPr>
              <a:t>https://i0.photo.2gis.com/images/geo/5/703687476697270_973a.jpg</a:t>
            </a:r>
            <a:r>
              <a:rPr lang="ru-RU" dirty="0"/>
              <a:t> </a:t>
            </a:r>
          </a:p>
          <a:p>
            <a:pPr marL="0" indent="0">
              <a:buNone/>
            </a:pPr>
            <a:endParaRPr lang="ru-RU" dirty="0"/>
          </a:p>
        </p:txBody>
      </p:sp>
    </p:spTree>
    <p:extLst>
      <p:ext uri="{BB962C8B-B14F-4D97-AF65-F5344CB8AC3E}">
        <p14:creationId xmlns:p14="http://schemas.microsoft.com/office/powerpoint/2010/main" val="1111514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Содержимое 4"/>
          <p:cNvSpPr>
            <a:spLocks noGrp="1"/>
          </p:cNvSpPr>
          <p:nvPr>
            <p:ph sz="quarter" idx="4294967295"/>
          </p:nvPr>
        </p:nvSpPr>
        <p:spPr>
          <a:xfrm>
            <a:off x="323528" y="476672"/>
            <a:ext cx="8504238" cy="4572000"/>
          </a:xfrm>
        </p:spPr>
        <p:txBody>
          <a:bodyPr>
            <a:normAutofit fontScale="77500" lnSpcReduction="20000"/>
          </a:bodyPr>
          <a:lstStyle/>
          <a:p>
            <a:pPr lvl="0">
              <a:buNone/>
            </a:pPr>
            <a:r>
              <a:rPr lang="ru-RU" b="1" dirty="0" smtClean="0"/>
              <a:t>Прочтите отрывок из сочинения современных историков и укажите битву, о которой идёт речь, и ее хронологические рамки.</a:t>
            </a:r>
          </a:p>
          <a:p>
            <a:pPr>
              <a:buNone/>
            </a:pPr>
            <a:r>
              <a:rPr lang="ru-RU" b="1" dirty="0" smtClean="0"/>
              <a:t>«Битва… по количеству войск и боевой техники, размаху и напряжённости боёв и операций была одной из крупнейших в истории войн. Свыше 7 </a:t>
            </a:r>
            <a:r>
              <a:rPr lang="ru-RU" b="1" dirty="0" err="1" smtClean="0"/>
              <a:t>млн</a:t>
            </a:r>
            <a:r>
              <a:rPr lang="ru-RU" b="1" dirty="0" smtClean="0"/>
              <a:t> солдат и офицеров, около 6,5 тыс. танков, 53 тыс. орудий и миномётов и более 3 тыс. боевых самолетов Германии и СССР в течение 203 суток вели яростное противоборство. Пламя сражений охватило территорию, равную по площади таким государствам, как Англия, Швейцария и Исландия вместе взятым… Впервые во Второй мировой войне армия Германии потерпела крупное поражение, миф о её непобедимости был развеян. Германия… проиграла “молниеносную войну” против СССР»</a:t>
            </a:r>
            <a:endParaRPr lang="ru-RU" b="1" dirty="0"/>
          </a:p>
        </p:txBody>
      </p:sp>
      <p:sp>
        <p:nvSpPr>
          <p:cNvPr id="6" name="TextBox 5"/>
          <p:cNvSpPr txBox="1"/>
          <p:nvPr/>
        </p:nvSpPr>
        <p:spPr>
          <a:xfrm>
            <a:off x="827584" y="5445224"/>
            <a:ext cx="5790368" cy="646331"/>
          </a:xfrm>
          <a:prstGeom prst="rect">
            <a:avLst/>
          </a:prstGeom>
          <a:noFill/>
        </p:spPr>
        <p:txBody>
          <a:bodyPr wrap="none" rtlCol="0">
            <a:spAutoFit/>
          </a:bodyPr>
          <a:lstStyle/>
          <a:p>
            <a:r>
              <a:rPr lang="ru-RU" b="1" dirty="0" smtClean="0"/>
              <a:t>Правильный ответ: </a:t>
            </a:r>
          </a:p>
          <a:p>
            <a:r>
              <a:rPr lang="ru-RU" dirty="0" smtClean="0"/>
              <a:t>Битва </a:t>
            </a:r>
            <a:r>
              <a:rPr lang="ru-RU" dirty="0"/>
              <a:t>за Москву, 30 сентября 1941 – 20 апреля 1942</a:t>
            </a:r>
            <a:endParaRPr lang="ru-RU" b="1" dirty="0"/>
          </a:p>
        </p:txBody>
      </p:sp>
      <p:sp>
        <p:nvSpPr>
          <p:cNvPr id="4" name="Управляющая кнопка: домой 3">
            <a:hlinkClick r:id="rId2" action="ppaction://hlinksldjump" highlightClick="1"/>
          </p:cNvPr>
          <p:cNvSpPr/>
          <p:nvPr/>
        </p:nvSpPr>
        <p:spPr>
          <a:xfrm>
            <a:off x="8244408" y="5661248"/>
            <a:ext cx="576064" cy="648072"/>
          </a:xfrm>
          <a:prstGeom prst="actionButtonHo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323528" y="476672"/>
            <a:ext cx="8504238" cy="4572000"/>
          </a:xfrm>
        </p:spPr>
        <p:txBody>
          <a:bodyPr>
            <a:normAutofit fontScale="77500" lnSpcReduction="20000"/>
          </a:bodyPr>
          <a:lstStyle/>
          <a:p>
            <a:pPr lvl="0">
              <a:buNone/>
            </a:pPr>
            <a:r>
              <a:rPr lang="ru-RU" b="1" dirty="0" smtClean="0"/>
              <a:t>Прочтите отрывок из воспоминаний современника и укажите битву, о которой идёт речь, и ее хронологические рамки.</a:t>
            </a:r>
          </a:p>
          <a:p>
            <a:pPr>
              <a:buNone/>
            </a:pPr>
            <a:r>
              <a:rPr lang="ru-RU" b="1" dirty="0" smtClean="0"/>
              <a:t>«Город был в огне. Пламя пожаров поднималось на несколько сот метров. Фашистские самолёты пролетали над головой. Не только земля, но и небо дрожало от разрывов. Тучи дыма и пыли резали глаза. Здания рушились, падали стены, коробилось железо. Казалось, что всё живое здесь погибает, но люди шли в бой… Жарко приходилось и на Мамаевом кургане. Здесь противник стянул несколько батальонов пехоты и свыше 20 танков. Шесть раз в течение дня фашисты пытались сбить наши подразделения с высоты и каждый раз откатывались, на склонах кургана оставались сотни трупов. Гвардейцы отбили все атаки врага»</a:t>
            </a:r>
            <a:endParaRPr lang="ru-RU" b="1" dirty="0"/>
          </a:p>
        </p:txBody>
      </p:sp>
      <p:sp>
        <p:nvSpPr>
          <p:cNvPr id="4" name="TextBox 3"/>
          <p:cNvSpPr txBox="1"/>
          <p:nvPr/>
        </p:nvSpPr>
        <p:spPr>
          <a:xfrm>
            <a:off x="683568" y="5301208"/>
            <a:ext cx="2638864" cy="369332"/>
          </a:xfrm>
          <a:prstGeom prst="rect">
            <a:avLst/>
          </a:prstGeom>
          <a:noFill/>
        </p:spPr>
        <p:txBody>
          <a:bodyPr wrap="none" rtlCol="0">
            <a:spAutoFit/>
          </a:bodyPr>
          <a:lstStyle/>
          <a:p>
            <a:r>
              <a:rPr lang="ru-RU" b="1" dirty="0" smtClean="0">
                <a:hlinkClick r:id="rId2" action="ppaction://hlinksldjump"/>
              </a:rPr>
              <a:t>Правильный ответ:</a:t>
            </a:r>
            <a:endParaRPr lang="ru-RU" b="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323528" y="476672"/>
            <a:ext cx="8504238" cy="4572000"/>
          </a:xfrm>
        </p:spPr>
        <p:txBody>
          <a:bodyPr>
            <a:normAutofit fontScale="77500" lnSpcReduction="20000"/>
          </a:bodyPr>
          <a:lstStyle/>
          <a:p>
            <a:pPr lvl="0">
              <a:buNone/>
            </a:pPr>
            <a:r>
              <a:rPr lang="ru-RU" b="1" dirty="0" smtClean="0"/>
              <a:t>Прочтите отрывок из воспоминаний современника и укажите битву, о которой идёт речь, и ее хронологические рамки.</a:t>
            </a:r>
          </a:p>
          <a:p>
            <a:pPr>
              <a:buNone/>
            </a:pPr>
            <a:r>
              <a:rPr lang="ru-RU" b="1" dirty="0" smtClean="0"/>
              <a:t>«Город был в огне. Пламя пожаров поднималось на несколько сот метров. Фашистские самолёты пролетали над головой. Не только земля, но и небо дрожало от разрывов. Тучи дыма и пыли резали глаза. Здания рушились, падали стены, коробилось железо. Казалось, что всё живое здесь погибает, но люди шли в бой… Жарко приходилось и на Мамаевом кургане. Здесь противник стянул несколько батальонов пехоты и свыше 20 танков. Шесть раз в течение дня фашисты пытались сбить наши подразделения с высоты и каждый раз откатывались, на склонах кургана оставались сотни трупов. Гвардейцы отбили все атаки врага»</a:t>
            </a:r>
            <a:endParaRPr lang="ru-RU" b="1" dirty="0"/>
          </a:p>
        </p:txBody>
      </p:sp>
      <p:sp>
        <p:nvSpPr>
          <p:cNvPr id="4" name="TextBox 3"/>
          <p:cNvSpPr txBox="1"/>
          <p:nvPr/>
        </p:nvSpPr>
        <p:spPr>
          <a:xfrm>
            <a:off x="683568" y="5301208"/>
            <a:ext cx="6017994" cy="646331"/>
          </a:xfrm>
          <a:prstGeom prst="rect">
            <a:avLst/>
          </a:prstGeom>
          <a:noFill/>
        </p:spPr>
        <p:txBody>
          <a:bodyPr wrap="none" rtlCol="0">
            <a:spAutoFit/>
          </a:bodyPr>
          <a:lstStyle/>
          <a:p>
            <a:r>
              <a:rPr lang="ru-RU" b="1" dirty="0" smtClean="0"/>
              <a:t>Правильный ответ: </a:t>
            </a:r>
          </a:p>
          <a:p>
            <a:r>
              <a:rPr lang="ru-RU" dirty="0" smtClean="0"/>
              <a:t>Сталинградская </a:t>
            </a:r>
            <a:r>
              <a:rPr lang="ru-RU" dirty="0"/>
              <a:t>битва, 17 июля 1942 – 2 февраля 1943</a:t>
            </a:r>
            <a:endParaRPr lang="ru-RU" b="1" dirty="0"/>
          </a:p>
        </p:txBody>
      </p:sp>
      <p:sp>
        <p:nvSpPr>
          <p:cNvPr id="5" name="Управляющая кнопка: домой 4">
            <a:hlinkClick r:id="rId2" action="ppaction://hlinksldjump" highlightClick="1"/>
          </p:cNvPr>
          <p:cNvSpPr/>
          <p:nvPr/>
        </p:nvSpPr>
        <p:spPr>
          <a:xfrm>
            <a:off x="8244408" y="5661248"/>
            <a:ext cx="576064" cy="648072"/>
          </a:xfrm>
          <a:prstGeom prst="actionButtonHo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414</TotalTime>
  <Words>2188</Words>
  <Application>Microsoft Office PowerPoint</Application>
  <PresentationFormat>Экран (4:3)</PresentationFormat>
  <Paragraphs>301</Paragraphs>
  <Slides>66</Slides>
  <Notes>0</Notes>
  <HiddenSlides>53</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66</vt:i4>
      </vt:variant>
    </vt:vector>
  </HeadingPairs>
  <TitlesOfParts>
    <vt:vector size="73" baseType="lpstr">
      <vt:lpstr>Arial</vt:lpstr>
      <vt:lpstr>Calibri</vt:lpstr>
      <vt:lpstr>Georgia</vt:lpstr>
      <vt:lpstr>Times New Roman</vt:lpstr>
      <vt:lpstr>Wingdings</vt:lpstr>
      <vt:lpstr>Wingdings 2</vt:lpstr>
      <vt:lpstr>Официальная</vt:lpstr>
      <vt:lpstr>Игра «Наследники Победы»</vt:lpstr>
      <vt:lpstr>Цель: повышение гражданской ответственности за судьбу страны, укрепление чувства сопричастности граждан к великой истории и культуре России, воспитания гражданина, любящего свою Родину. </vt:lpstr>
      <vt:lpstr>1 этап. Сражения Великой Отечественной войны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этап. По местам великих битв </vt:lpstr>
      <vt:lpstr>Рассмотрите карту и ответьте на вопросы</vt:lpstr>
      <vt:lpstr>Рассмотрите карту и ответьте на вопросы</vt:lpstr>
      <vt:lpstr>Рассмотрите карту и ответьте на вопросы</vt:lpstr>
      <vt:lpstr>Рассмотрите карту и ответьте на вопросы</vt:lpstr>
      <vt:lpstr>3 этап. Герои войны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4 этап. Маршалы Победы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5 этап. Краеведческий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6 этап. Города-герои</vt:lpstr>
      <vt:lpstr>6 этап. Города-герои</vt:lpstr>
      <vt:lpstr>7 этап. Памятники города Кемерово, посвященные войне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Список литературы</vt:lpstr>
      <vt:lpstr>Использованные ресурсы</vt:lpstr>
      <vt:lpstr>Использованные ресурсы</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Игра «Наследники Победы»</dc:title>
  <dc:creator>Юлия</dc:creator>
  <cp:lastModifiedBy>Пользователь</cp:lastModifiedBy>
  <cp:revision>30</cp:revision>
  <dcterms:created xsi:type="dcterms:W3CDTF">2019-01-30T16:06:18Z</dcterms:created>
  <dcterms:modified xsi:type="dcterms:W3CDTF">2020-03-26T16:41:59Z</dcterms:modified>
</cp:coreProperties>
</file>