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8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3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5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0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91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0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7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6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0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7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4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2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4884D7-6386-4EA8-909F-E5B49003F900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3DCFDB-4F75-4483-9B81-A58D33B49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8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12" y="3327400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Представление педагогического опыта педагога дополнительного образования МБОУ ЕСШ №7 </a:t>
            </a:r>
            <a:r>
              <a:rPr lang="ru-RU" dirty="0" err="1" smtClean="0"/>
              <a:t>им.О.Н.Мамченкова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err="1" smtClean="0"/>
              <a:t>Роговченко</a:t>
            </a:r>
            <a:r>
              <a:rPr lang="ru-RU" sz="6000" b="1" dirty="0" smtClean="0"/>
              <a:t> Ивана Аркадьевича</a:t>
            </a:r>
            <a:endParaRPr lang="ru-RU" sz="6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754" r="2111" b="5766"/>
          <a:stretch/>
        </p:blipFill>
        <p:spPr>
          <a:xfrm>
            <a:off x="8788400" y="2171700"/>
            <a:ext cx="340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3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896049"/>
              </p:ext>
            </p:extLst>
          </p:nvPr>
        </p:nvGraphicFramePr>
        <p:xfrm>
          <a:off x="749300" y="3124200"/>
          <a:ext cx="9994900" cy="3362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775">
                  <a:extLst>
                    <a:ext uri="{9D8B030D-6E8A-4147-A177-3AD203B41FA5}">
                      <a16:colId xmlns:a16="http://schemas.microsoft.com/office/drawing/2014/main" xmlns="" val="2704171256"/>
                    </a:ext>
                  </a:extLst>
                </a:gridCol>
                <a:gridCol w="3396240">
                  <a:extLst>
                    <a:ext uri="{9D8B030D-6E8A-4147-A177-3AD203B41FA5}">
                      <a16:colId xmlns:a16="http://schemas.microsoft.com/office/drawing/2014/main" xmlns="" val="2445048016"/>
                    </a:ext>
                  </a:extLst>
                </a:gridCol>
                <a:gridCol w="3048885">
                  <a:extLst>
                    <a:ext uri="{9D8B030D-6E8A-4147-A177-3AD203B41FA5}">
                      <a16:colId xmlns:a16="http://schemas.microsoft.com/office/drawing/2014/main" xmlns="" val="717803628"/>
                    </a:ext>
                  </a:extLst>
                </a:gridCol>
              </a:tblGrid>
              <a:tr h="110817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2017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ru-RU" sz="2800" dirty="0">
                          <a:effectLst/>
                        </a:rPr>
                        <a:t>2018 </a:t>
                      </a:r>
                      <a:r>
                        <a:rPr lang="ru-RU" sz="2800" dirty="0" err="1">
                          <a:effectLst/>
                        </a:rPr>
                        <a:t>уч.год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2018</a:t>
                      </a:r>
                      <a:r>
                        <a:rPr lang="en-US" sz="2800">
                          <a:effectLst/>
                        </a:rPr>
                        <a:t>/</a:t>
                      </a:r>
                      <a:r>
                        <a:rPr lang="ru-RU" sz="2800">
                          <a:effectLst/>
                        </a:rPr>
                        <a:t>2019 уч.год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2019</a:t>
                      </a:r>
                      <a:r>
                        <a:rPr lang="en-US" sz="2800">
                          <a:effectLst/>
                        </a:rPr>
                        <a:t>/</a:t>
                      </a:r>
                      <a:r>
                        <a:rPr lang="ru-RU" sz="2800">
                          <a:effectLst/>
                        </a:rPr>
                        <a:t>2020 уч.год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5283658"/>
                  </a:ext>
                </a:extLst>
              </a:tr>
              <a:tr h="225446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83% от общего числа 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90% от общего числа 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95% от общего числа 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50111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0" y="860335"/>
            <a:ext cx="1101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Активность участия спортсменов в соревнованиях в соответствии с календарным планом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2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640125"/>
              </p:ext>
            </p:extLst>
          </p:nvPr>
        </p:nvGraphicFramePr>
        <p:xfrm>
          <a:off x="908050" y="1804484"/>
          <a:ext cx="9842500" cy="4973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5649">
                  <a:extLst>
                    <a:ext uri="{9D8B030D-6E8A-4147-A177-3AD203B41FA5}">
                      <a16:colId xmlns:a16="http://schemas.microsoft.com/office/drawing/2014/main" xmlns="" val="2619616568"/>
                    </a:ext>
                  </a:extLst>
                </a:gridCol>
                <a:gridCol w="2128486">
                  <a:extLst>
                    <a:ext uri="{9D8B030D-6E8A-4147-A177-3AD203B41FA5}">
                      <a16:colId xmlns:a16="http://schemas.microsoft.com/office/drawing/2014/main" xmlns="" val="1556023167"/>
                    </a:ext>
                  </a:extLst>
                </a:gridCol>
                <a:gridCol w="2127413">
                  <a:extLst>
                    <a:ext uri="{9D8B030D-6E8A-4147-A177-3AD203B41FA5}">
                      <a16:colId xmlns:a16="http://schemas.microsoft.com/office/drawing/2014/main" xmlns="" val="2227570577"/>
                    </a:ext>
                  </a:extLst>
                </a:gridCol>
                <a:gridCol w="2090952">
                  <a:extLst>
                    <a:ext uri="{9D8B030D-6E8A-4147-A177-3AD203B41FA5}">
                      <a16:colId xmlns:a16="http://schemas.microsoft.com/office/drawing/2014/main" xmlns="" val="155262288"/>
                    </a:ext>
                  </a:extLst>
                </a:gridCol>
              </a:tblGrid>
              <a:tr h="8133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Уровни участия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r>
                        <a:rPr lang="en-US" sz="2000">
                          <a:effectLst/>
                        </a:rPr>
                        <a:t>/</a:t>
                      </a:r>
                      <a:r>
                        <a:rPr lang="ru-RU" sz="2000">
                          <a:effectLst/>
                        </a:rPr>
                        <a:t>2018 уч.год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2018</a:t>
                      </a:r>
                      <a:r>
                        <a:rPr lang="en-US" sz="2000">
                          <a:effectLst/>
                        </a:rPr>
                        <a:t>/</a:t>
                      </a:r>
                      <a:r>
                        <a:rPr lang="ru-RU" sz="2000">
                          <a:effectLst/>
                        </a:rPr>
                        <a:t>2019 уч.год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2019</a:t>
                      </a:r>
                      <a:r>
                        <a:rPr lang="en-US" sz="2000">
                          <a:effectLst/>
                        </a:rPr>
                        <a:t>/</a:t>
                      </a:r>
                      <a:r>
                        <a:rPr lang="ru-RU" sz="2000">
                          <a:effectLst/>
                        </a:rPr>
                        <a:t>2020 уч.год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xmlns="" val="280728963"/>
                  </a:ext>
                </a:extLst>
              </a:tr>
              <a:tr h="10844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Победители/призёры на уровне образовательного учреждения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человек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dirty="0">
                          <a:effectLst/>
                        </a:rPr>
                        <a:t>III</a:t>
                      </a:r>
                      <a:r>
                        <a:rPr lang="ru-RU" sz="2000" dirty="0">
                          <a:effectLst/>
                        </a:rPr>
                        <a:t>  место)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 человек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I</a:t>
                      </a:r>
                      <a:r>
                        <a:rPr lang="ru-RU" sz="2000">
                          <a:effectLst/>
                        </a:rPr>
                        <a:t>,</a:t>
                      </a:r>
                      <a:r>
                        <a:rPr lang="en-US" sz="2000">
                          <a:effectLst/>
                        </a:rPr>
                        <a:t>II</a:t>
                      </a:r>
                      <a:r>
                        <a:rPr lang="ru-RU" sz="2000">
                          <a:effectLst/>
                        </a:rPr>
                        <a:t>, </a:t>
                      </a:r>
                      <a:r>
                        <a:rPr lang="en-US" sz="2000">
                          <a:effectLst/>
                        </a:rPr>
                        <a:t>III</a:t>
                      </a:r>
                      <a:r>
                        <a:rPr lang="ru-RU" sz="2000">
                          <a:effectLst/>
                        </a:rPr>
                        <a:t>  место)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 человек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I</a:t>
                      </a:r>
                      <a:r>
                        <a:rPr lang="ru-RU" sz="2000">
                          <a:effectLst/>
                        </a:rPr>
                        <a:t>,</a:t>
                      </a:r>
                      <a:r>
                        <a:rPr lang="en-US" sz="2000">
                          <a:effectLst/>
                        </a:rPr>
                        <a:t>II</a:t>
                      </a:r>
                      <a:r>
                        <a:rPr lang="ru-RU" sz="2000">
                          <a:effectLst/>
                        </a:rPr>
                        <a:t>, </a:t>
                      </a:r>
                      <a:r>
                        <a:rPr lang="en-US" sz="2000">
                          <a:effectLst/>
                        </a:rPr>
                        <a:t>III</a:t>
                      </a:r>
                      <a:r>
                        <a:rPr lang="ru-RU" sz="2000">
                          <a:effectLst/>
                        </a:rPr>
                        <a:t>  место)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xmlns="" val="1057126634"/>
                  </a:ext>
                </a:extLst>
              </a:tr>
              <a:tr h="135559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Победители/призёры на уровне муниципального образования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человека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(I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dirty="0">
                          <a:effectLst/>
                        </a:rPr>
                        <a:t>II </a:t>
                      </a:r>
                      <a:r>
                        <a:rPr lang="ru-RU" sz="2000" dirty="0">
                          <a:effectLst/>
                        </a:rPr>
                        <a:t>место)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человека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dirty="0">
                          <a:effectLst/>
                        </a:rPr>
                        <a:t>III</a:t>
                      </a:r>
                      <a:r>
                        <a:rPr lang="ru-RU" sz="2000" dirty="0">
                          <a:effectLst/>
                        </a:rPr>
                        <a:t>  место)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человека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I</a:t>
                      </a:r>
                      <a:r>
                        <a:rPr lang="ru-RU" sz="2000">
                          <a:effectLst/>
                        </a:rPr>
                        <a:t>,</a:t>
                      </a:r>
                      <a:r>
                        <a:rPr lang="en-US" sz="2000">
                          <a:effectLst/>
                        </a:rPr>
                        <a:t>II</a:t>
                      </a:r>
                      <a:r>
                        <a:rPr lang="ru-RU" sz="2000">
                          <a:effectLst/>
                        </a:rPr>
                        <a:t>, </a:t>
                      </a:r>
                      <a:r>
                        <a:rPr lang="en-US" sz="2000">
                          <a:effectLst/>
                        </a:rPr>
                        <a:t>III</a:t>
                      </a:r>
                      <a:r>
                        <a:rPr lang="ru-RU" sz="2000">
                          <a:effectLst/>
                        </a:rPr>
                        <a:t>  место)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xmlns="" val="3979029147"/>
                  </a:ext>
                </a:extLst>
              </a:tr>
              <a:tr h="135559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Победители/призёры на региональном уровне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человек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</a:t>
                      </a:r>
                      <a:r>
                        <a:rPr lang="en-US" sz="2000">
                          <a:effectLst/>
                        </a:rPr>
                        <a:t>II</a:t>
                      </a:r>
                      <a:r>
                        <a:rPr lang="ru-RU" sz="2000">
                          <a:effectLst/>
                        </a:rPr>
                        <a:t> место)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человек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 место)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человека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(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, </a:t>
                      </a:r>
                      <a:r>
                        <a:rPr lang="en-US" sz="2000" dirty="0">
                          <a:effectLst/>
                        </a:rPr>
                        <a:t>III</a:t>
                      </a:r>
                      <a:r>
                        <a:rPr lang="ru-RU" sz="2000" dirty="0">
                          <a:effectLst/>
                        </a:rPr>
                        <a:t> место)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xmlns="" val="40309155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0"/>
            <a:ext cx="1028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участия в соревнованиях разного уровня несовершеннолетних воспитанников: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2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5308600"/>
            <a:ext cx="7128933" cy="12361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pic>
        <p:nvPicPr>
          <p:cNvPr id="3074" name="Picture 2" descr="F:\конкурс заготовка\теннис\20200216_1649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3" b="37183"/>
          <a:stretch/>
        </p:blipFill>
        <p:spPr bwMode="auto">
          <a:xfrm>
            <a:off x="1814533" y="257208"/>
            <a:ext cx="8201533" cy="50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2" y="7281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Программа дополнительного образования</a:t>
            </a:r>
            <a:br>
              <a:rPr lang="ru-RU" sz="4800" b="1" dirty="0" smtClean="0"/>
            </a:br>
            <a:r>
              <a:rPr lang="ru-RU" sz="4800" b="1" dirty="0" smtClean="0"/>
              <a:t>«Настольный теннис»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59" y="3243262"/>
            <a:ext cx="5422107" cy="3614738"/>
          </a:xfrm>
        </p:spPr>
      </p:pic>
    </p:spTree>
    <p:extLst>
      <p:ext uri="{BB962C8B-B14F-4D97-AF65-F5344CB8AC3E}">
        <p14:creationId xmlns:p14="http://schemas.microsoft.com/office/powerpoint/2010/main" val="285699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12" y="499532"/>
            <a:ext cx="8534400" cy="2357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массового привлечения детей и подростков к занятиям настольным теннисом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0" y="3111500"/>
            <a:ext cx="5419460" cy="3614738"/>
          </a:xfrm>
        </p:spPr>
      </p:pic>
    </p:spTree>
    <p:extLst>
      <p:ext uri="{BB962C8B-B14F-4D97-AF65-F5344CB8AC3E}">
        <p14:creationId xmlns:p14="http://schemas.microsoft.com/office/powerpoint/2010/main" val="343049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" y="1714500"/>
            <a:ext cx="11576957" cy="4834468"/>
          </a:xfrm>
        </p:spPr>
        <p:txBody>
          <a:bodyPr>
            <a:normAutofit/>
          </a:bodyPr>
          <a:lstStyle/>
          <a:p>
            <a:r>
              <a:rPr lang="ru-RU" sz="2800" dirty="0"/>
              <a:t>1. Отбор способных к занятиям настольным теннисом детей.</a:t>
            </a:r>
            <a:br>
              <a:rPr lang="ru-RU" sz="2800" dirty="0"/>
            </a:br>
            <a:r>
              <a:rPr lang="ru-RU" sz="2800" dirty="0"/>
              <a:t>2. Формирование стойкого интереса к занятиям.</a:t>
            </a:r>
            <a:br>
              <a:rPr lang="ru-RU" sz="2800" dirty="0"/>
            </a:br>
            <a:r>
              <a:rPr lang="ru-RU" sz="2800" dirty="0"/>
              <a:t>3. Всестороннее гармоническое развитие физических способностей, укрепление здоровья, закаливание организма.</a:t>
            </a:r>
            <a:br>
              <a:rPr lang="ru-RU" sz="2800" dirty="0"/>
            </a:br>
            <a:r>
              <a:rPr lang="ru-RU" sz="2800" dirty="0"/>
              <a:t>4. Воспитание специальных способностей </a:t>
            </a:r>
            <a:r>
              <a:rPr lang="ru-RU" sz="2800" dirty="0" smtClean="0"/>
              <a:t>для </a:t>
            </a:r>
            <a:r>
              <a:rPr lang="ru-RU" sz="2800" dirty="0"/>
              <a:t>успешного овладения навыками игры.</a:t>
            </a:r>
            <a:br>
              <a:rPr lang="ru-RU" sz="2800" dirty="0"/>
            </a:br>
            <a:r>
              <a:rPr lang="ru-RU" sz="2800" dirty="0"/>
              <a:t>5. Обучение основным приёмам техники игры и тактическим действиям.</a:t>
            </a:r>
            <a:br>
              <a:rPr lang="ru-RU" sz="2800" dirty="0"/>
            </a:br>
            <a:r>
              <a:rPr lang="ru-RU" sz="2800" dirty="0"/>
              <a:t>6. Привитие навыков соревновательной деятельности.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9412" y="901700"/>
            <a:ext cx="8535988" cy="812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1600" b="1" dirty="0" smtClean="0"/>
              <a:t>Задачи программы</a:t>
            </a:r>
            <a:r>
              <a:rPr lang="ru-RU" sz="21600" b="1" dirty="0" smtClean="0"/>
              <a:t>:</a:t>
            </a:r>
            <a:r>
              <a:rPr lang="ru-RU" sz="21600" dirty="0" smtClean="0"/>
              <a:t/>
            </a:r>
            <a:br>
              <a:rPr lang="ru-RU" sz="21600" dirty="0" smtClean="0"/>
            </a:br>
            <a:r>
              <a:rPr lang="ru-RU" sz="21600" dirty="0" smtClean="0"/>
              <a:t/>
            </a:r>
            <a:br>
              <a:rPr lang="ru-RU" sz="2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53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12" y="2654300"/>
            <a:ext cx="10415588" cy="3894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Общая физическая подготовка</a:t>
            </a:r>
            <a:br>
              <a:rPr lang="ru-RU" dirty="0" smtClean="0"/>
            </a:br>
            <a:r>
              <a:rPr lang="ru-RU" dirty="0" smtClean="0"/>
              <a:t>2. Специальная физическая подготовка</a:t>
            </a:r>
            <a:br>
              <a:rPr lang="ru-RU" dirty="0" smtClean="0"/>
            </a:br>
            <a:r>
              <a:rPr lang="ru-RU" dirty="0" smtClean="0"/>
              <a:t>3. техническая подготовка</a:t>
            </a:r>
            <a:br>
              <a:rPr lang="ru-RU" dirty="0" smtClean="0"/>
            </a:br>
            <a:r>
              <a:rPr lang="ru-RU" dirty="0" smtClean="0"/>
              <a:t>4. тактическая подготовка</a:t>
            </a:r>
            <a:br>
              <a:rPr lang="ru-RU" dirty="0" smtClean="0"/>
            </a:br>
            <a:r>
              <a:rPr lang="ru-RU" dirty="0" smtClean="0"/>
              <a:t>5. игровая подготовка</a:t>
            </a:r>
            <a:br>
              <a:rPr lang="ru-RU" dirty="0" smtClean="0"/>
            </a:br>
            <a:r>
              <a:rPr lang="ru-RU" dirty="0" smtClean="0"/>
              <a:t>6. Контрольно-переводные испытания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9412" y="901700"/>
            <a:ext cx="8535988" cy="812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1600" b="1" dirty="0" smtClean="0"/>
              <a:t>Разделы программы:</a:t>
            </a:r>
            <a:r>
              <a:rPr lang="ru-RU" sz="21600" dirty="0" smtClean="0"/>
              <a:t/>
            </a:r>
            <a:br>
              <a:rPr lang="ru-RU" sz="21600" dirty="0" smtClean="0"/>
            </a:br>
            <a:r>
              <a:rPr lang="ru-RU" sz="21600" dirty="0" smtClean="0"/>
              <a:t/>
            </a:r>
            <a:br>
              <a:rPr lang="ru-RU" sz="2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53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201" y="47032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Результат реализации программы «Настольный теннис»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1" y="472281"/>
            <a:ext cx="2711053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8006970" y="565150"/>
            <a:ext cx="3991735" cy="3429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"/>
          <a:stretch/>
        </p:blipFill>
        <p:spPr>
          <a:xfrm>
            <a:off x="3341117" y="152400"/>
            <a:ext cx="4419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66" y="220436"/>
            <a:ext cx="11144248" cy="1363436"/>
          </a:xfrm>
        </p:spPr>
        <p:txBody>
          <a:bodyPr>
            <a:normAutofit/>
          </a:bodyPr>
          <a:lstStyle/>
          <a:p>
            <a:r>
              <a:rPr lang="ru-RU" dirty="0" smtClean="0"/>
              <a:t>Мною применяются различные 													формы и методы работы:</a:t>
            </a:r>
            <a:endParaRPr lang="ru-RU" dirty="0"/>
          </a:p>
        </p:txBody>
      </p:sp>
      <p:pic>
        <p:nvPicPr>
          <p:cNvPr id="1026" name="Picture 2" descr="F:\конкурс заготовка\теннис\IMG-20200205-WA00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4"/>
          <a:stretch/>
        </p:blipFill>
        <p:spPr bwMode="auto">
          <a:xfrm>
            <a:off x="161470" y="1873855"/>
            <a:ext cx="7390494" cy="49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5249" y="2024743"/>
            <a:ext cx="4476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Групповой;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Фронтальный;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Поточный;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Игровой;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Посменный;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/>
              <a:t>Индивидуальный;</a:t>
            </a:r>
          </a:p>
          <a:p>
            <a:r>
              <a:rPr lang="ru-RU" sz="3200" dirty="0" smtClean="0"/>
              <a:t>И многие другие…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688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83" y="2375807"/>
            <a:ext cx="5749246" cy="1567543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Внеклассная работа</a:t>
            </a:r>
            <a:br>
              <a:rPr lang="ru-RU" dirty="0" smtClean="0"/>
            </a:br>
            <a:r>
              <a:rPr lang="ru-RU" dirty="0" smtClean="0"/>
              <a:t> тоже важна для нас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конкурс заготовка\баскетболо\20200210_09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8" y="389777"/>
            <a:ext cx="6049735" cy="5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0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52046"/>
              </p:ext>
            </p:extLst>
          </p:nvPr>
        </p:nvGraphicFramePr>
        <p:xfrm>
          <a:off x="698500" y="2781301"/>
          <a:ext cx="10261600" cy="3210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4494">
                  <a:extLst>
                    <a:ext uri="{9D8B030D-6E8A-4147-A177-3AD203B41FA5}">
                      <a16:colId xmlns:a16="http://schemas.microsoft.com/office/drawing/2014/main" xmlns="" val="815258280"/>
                    </a:ext>
                  </a:extLst>
                </a:gridCol>
                <a:gridCol w="3486865">
                  <a:extLst>
                    <a:ext uri="{9D8B030D-6E8A-4147-A177-3AD203B41FA5}">
                      <a16:colId xmlns:a16="http://schemas.microsoft.com/office/drawing/2014/main" xmlns="" val="3779205436"/>
                    </a:ext>
                  </a:extLst>
                </a:gridCol>
                <a:gridCol w="3130241">
                  <a:extLst>
                    <a:ext uri="{9D8B030D-6E8A-4147-A177-3AD203B41FA5}">
                      <a16:colId xmlns:a16="http://schemas.microsoft.com/office/drawing/2014/main" xmlns="" val="426943527"/>
                    </a:ext>
                  </a:extLst>
                </a:gridCol>
              </a:tblGrid>
              <a:tr h="10658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2017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ru-RU" sz="2800" dirty="0">
                          <a:effectLst/>
                        </a:rPr>
                        <a:t>2018 </a:t>
                      </a:r>
                      <a:r>
                        <a:rPr lang="ru-RU" sz="2800" dirty="0" err="1">
                          <a:effectLst/>
                        </a:rPr>
                        <a:t>уч.год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2018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ru-RU" sz="2800" dirty="0">
                          <a:effectLst/>
                        </a:rPr>
                        <a:t>2019 </a:t>
                      </a:r>
                      <a:r>
                        <a:rPr lang="ru-RU" sz="2800" dirty="0" err="1">
                          <a:effectLst/>
                        </a:rPr>
                        <a:t>уч.год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</a:rPr>
                        <a:t>2019</a:t>
                      </a:r>
                      <a:r>
                        <a:rPr lang="en-US" sz="2800">
                          <a:effectLst/>
                        </a:rPr>
                        <a:t>/</a:t>
                      </a:r>
                      <a:r>
                        <a:rPr lang="ru-RU" sz="2800">
                          <a:effectLst/>
                        </a:rPr>
                        <a:t>2020 уч.год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6275097"/>
                  </a:ext>
                </a:extLst>
              </a:tr>
              <a:tr h="21450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97% от общего числа учащихся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1663" algn="l"/>
                        </a:tabLst>
                      </a:pPr>
                      <a:r>
                        <a:rPr lang="ru-RU" sz="2800" dirty="0">
                          <a:effectLst/>
                        </a:rPr>
                        <a:t>99% от общего числа 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99% от общего числа учащихся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863243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6900" y="68352"/>
            <a:ext cx="113035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учебно-воспитательной работы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Успешное выполнение тренировочных программ: доля учащихся, успешно сдавших контрольно-переводные нормативы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464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271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Представление педагогического опыта педагога дополнительного образования МБОУ ЕСШ №7 им.О.Н.Мамченкова Роговченко Ивана Аркадьевича</vt:lpstr>
      <vt:lpstr>Программа дополнительного образования «Настольный теннис»</vt:lpstr>
      <vt:lpstr>Цель программы: создание условий для массового привлечения детей и подростков к занятиям настольным теннисом</vt:lpstr>
      <vt:lpstr>1. Отбор способных к занятиям настольным теннисом детей. 2. Формирование стойкого интереса к занятиям. 3. Всестороннее гармоническое развитие физических способностей, укрепление здоровья, закаливание организма. 4. Воспитание специальных способностей для успешного овладения навыками игры. 5. Обучение основным приёмам техники игры и тактическим действиям. 6. Привитие навыков соревновательной деятельности.</vt:lpstr>
      <vt:lpstr>1. Общая физическая подготовка 2. Специальная физическая подготовка 3. техническая подготовка 4. тактическая подготовка 5. игровая подготовка 6. Контрольно-переводные испытания    </vt:lpstr>
      <vt:lpstr>Результат реализации программы «Настольный теннис»</vt:lpstr>
      <vt:lpstr>Мною применяются различные              формы и методы работы:</vt:lpstr>
      <vt:lpstr>Внеклассная работа  тоже важна для нас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педагогического опыта педагога дополнительного образования МБОУ ЕСШ №7 им.О.Н.Мамченкова Роговченко Ивана Аркадьевича</dc:title>
  <dc:creator>Светлана</dc:creator>
  <cp:lastModifiedBy>RePack by Diakov</cp:lastModifiedBy>
  <cp:revision>10</cp:revision>
  <dcterms:created xsi:type="dcterms:W3CDTF">2020-02-29T10:32:01Z</dcterms:created>
  <dcterms:modified xsi:type="dcterms:W3CDTF">2020-03-01T03:40:39Z</dcterms:modified>
</cp:coreProperties>
</file>