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webp" ContentType="image/pn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</p:sldMasterIdLst>
  <p:sldIdLst>
    <p:sldId id="259" r:id="rId2"/>
    <p:sldId id="256" r:id="rId3"/>
    <p:sldId id="257" r:id="rId4"/>
    <p:sldId id="258" r:id="rId5"/>
    <p:sldId id="263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4" Type="http://schemas.openxmlformats.org/officeDocument/2006/relationships/image" Target="../media/image3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0FE1F-3E47-46B0-BBD6-97A7D029A7A9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416DD-97E1-4274-A0F9-042EC894E0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2871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0FE1F-3E47-46B0-BBD6-97A7D029A7A9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416DD-97E1-4274-A0F9-042EC894E0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153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0FE1F-3E47-46B0-BBD6-97A7D029A7A9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416DD-97E1-4274-A0F9-042EC894E0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1474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0FE1F-3E47-46B0-BBD6-97A7D029A7A9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416DD-97E1-4274-A0F9-042EC894E085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12485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0FE1F-3E47-46B0-BBD6-97A7D029A7A9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416DD-97E1-4274-A0F9-042EC894E0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146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0FE1F-3E47-46B0-BBD6-97A7D029A7A9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416DD-97E1-4274-A0F9-042EC894E0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1300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0FE1F-3E47-46B0-BBD6-97A7D029A7A9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416DD-97E1-4274-A0F9-042EC894E0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5411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0FE1F-3E47-46B0-BBD6-97A7D029A7A9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416DD-97E1-4274-A0F9-042EC894E0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7035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0FE1F-3E47-46B0-BBD6-97A7D029A7A9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416DD-97E1-4274-A0F9-042EC894E0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562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0FE1F-3E47-46B0-BBD6-97A7D029A7A9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416DD-97E1-4274-A0F9-042EC894E0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21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0FE1F-3E47-46B0-BBD6-97A7D029A7A9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416DD-97E1-4274-A0F9-042EC894E0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901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0FE1F-3E47-46B0-BBD6-97A7D029A7A9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416DD-97E1-4274-A0F9-042EC894E0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733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0FE1F-3E47-46B0-BBD6-97A7D029A7A9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416DD-97E1-4274-A0F9-042EC894E0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190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0FE1F-3E47-46B0-BBD6-97A7D029A7A9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416DD-97E1-4274-A0F9-042EC894E0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886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0FE1F-3E47-46B0-BBD6-97A7D029A7A9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416DD-97E1-4274-A0F9-042EC894E0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345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0FE1F-3E47-46B0-BBD6-97A7D029A7A9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416DD-97E1-4274-A0F9-042EC894E0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624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0FE1F-3E47-46B0-BBD6-97A7D029A7A9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416DD-97E1-4274-A0F9-042EC894E0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562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A20FE1F-3E47-46B0-BBD6-97A7D029A7A9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B416DD-97E1-4274-A0F9-042EC894E0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040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web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image" Target="../media/image36.jp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3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7.jpg"/><Relationship Id="rId11" Type="http://schemas.openxmlformats.org/officeDocument/2006/relationships/oleObject" Target="../embeddings/oleObject4.bin"/><Relationship Id="rId5" Type="http://schemas.openxmlformats.org/officeDocument/2006/relationships/image" Target="../media/image32.wmf"/><Relationship Id="rId10" Type="http://schemas.openxmlformats.org/officeDocument/2006/relationships/image" Target="../media/image34.wm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61257"/>
            <a:ext cx="10515600" cy="109728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8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Собаки-герои</a:t>
            </a:r>
            <a:endParaRPr lang="ru-RU" sz="8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6172200" y="1358538"/>
            <a:ext cx="5832566" cy="4818425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ru-RU" sz="6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Вспомни о нас! </a:t>
            </a:r>
          </a:p>
          <a:p>
            <a:pPr marL="0" indent="0" algn="r">
              <a:buNone/>
            </a:pPr>
            <a:r>
              <a:rPr lang="ru-RU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Об овчарках и лайках, деревенских шариках и простых </a:t>
            </a:r>
          </a:p>
          <a:p>
            <a:pPr marL="0" indent="0" algn="r">
              <a:buNone/>
            </a:pP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дворнягах-забытых героях</a:t>
            </a:r>
          </a:p>
          <a:p>
            <a:pPr marL="0" indent="0" algn="r">
              <a:buNone/>
            </a:pP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Великой Отечественной.</a:t>
            </a:r>
            <a:r>
              <a:rPr lang="ru-RU" dirty="0"/>
              <a:t> </a:t>
            </a:r>
            <a:r>
              <a:rPr lang="ru-RU" sz="3800" dirty="0"/>
              <a:t>Собаки-герои на фронтах Великой Отечественной войны </a:t>
            </a:r>
            <a:r>
              <a:rPr lang="ru-RU" sz="3800" dirty="0" smtClean="0"/>
              <a:t> </a:t>
            </a:r>
            <a:r>
              <a:rPr lang="ru-RU" sz="3800" dirty="0"/>
              <a:t>бок о бок боролись рядом с человеком, вывозили раненых, бросались под танки и взрывали вражеские поезда. Они голодали, мерзли и мокли в окопах вместе с нашими воинами-героями и помогали им сохранять душевные силы и здравый рассудок в те страшные и кровавые дни испытаний. </a:t>
            </a:r>
            <a:r>
              <a:rPr lang="ru-RU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ctr">
              <a:buNone/>
            </a:pPr>
            <a:r>
              <a:rPr lang="ru-RU" sz="33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 подвиг забыт, наши имена стерты из памяти, но нам не нужны награды, просто вспомните о нас!!!!!</a:t>
            </a:r>
            <a:endParaRPr lang="ru-RU" sz="33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11" y="2273205"/>
            <a:ext cx="4763589" cy="3526972"/>
          </a:xfrm>
          <a:prstGeom prst="rect">
            <a:avLst/>
          </a:prstGeom>
        </p:spPr>
      </p:pic>
      <p:pic>
        <p:nvPicPr>
          <p:cNvPr id="3" name="Песни Военных Лет - От героев былых времён(минус) (www.hotplayer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6037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803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7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92075"/>
            <a:ext cx="10991707" cy="1740391"/>
          </a:xfrm>
        </p:spPr>
        <p:txBody>
          <a:bodyPr/>
          <a:lstStyle/>
          <a:p>
            <a:r>
              <a:rPr lang="ru-RU" sz="2400" u="sng" dirty="0">
                <a:solidFill>
                  <a:srgbClr val="FF0000"/>
                </a:solidFill>
              </a:rPr>
              <a:t>Собаки-истребители танков </a:t>
            </a:r>
            <a:r>
              <a:rPr lang="ru-RU" sz="2000" dirty="0"/>
              <a:t>Про этих четвероногих самоотверженных героев писать особенно больно. Собака, оснащенная седлом со взрывчаткой, быстрым броском с короткого расстояния проникала под днище танка, приводился в действие механизм сброса, активирующий взрыватель, и танк поражался в наиболее слабое место – днище Собаки-истребители погибали </a:t>
            </a:r>
            <a:r>
              <a:rPr lang="ru-RU" sz="2000" dirty="0" smtClean="0"/>
              <a:t> вместе с танком врага. 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31" y="2369127"/>
            <a:ext cx="4613431" cy="4253346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236" y="2369127"/>
            <a:ext cx="6733309" cy="425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59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817" y="130629"/>
            <a:ext cx="11704320" cy="1722619"/>
          </a:xfrm>
        </p:spPr>
        <p:txBody>
          <a:bodyPr/>
          <a:lstStyle/>
          <a:p>
            <a:r>
              <a:rPr lang="ru-RU" sz="2400" u="sng" dirty="0">
                <a:solidFill>
                  <a:srgbClr val="FF0000"/>
                </a:solidFill>
              </a:rPr>
              <a:t>Собаки разведывательной службы </a:t>
            </a:r>
            <a:r>
              <a:rPr lang="ru-RU" sz="2000" dirty="0"/>
              <a:t>Собаки-разведчики проходили специальную подготовку и никогда не лаяли. О том, что обнаружен отряд вражеских сил, собака сообщала хозяину только специфическими движениями тела. Легендарный пес-разведчик по кличке Туман умел бесшумно сбить с ног часового на посту и сделать смертельную хватку в затылок, после чего разведчики могли безопасно действовать в тылу противника. 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17" y="2261643"/>
            <a:ext cx="5449041" cy="419576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227" y="2261643"/>
            <a:ext cx="5881910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4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u="sng" dirty="0">
                <a:solidFill>
                  <a:srgbClr val="FF0000"/>
                </a:solidFill>
              </a:rPr>
              <a:t>Сторожевые собаки </a:t>
            </a:r>
            <a:r>
              <a:rPr lang="ru-RU" sz="2000" dirty="0"/>
              <a:t>Сторожевые собаки работали в боевом охранении, в засадах для обнаружения врага, ночью и в ненастную погоду. Эти необыкновенно умные животные только натяжением поводка и поворотом туловища указывали бойцам направление грозящей опасности. Сторожевая овчарка </a:t>
            </a:r>
            <a:r>
              <a:rPr lang="ru-RU" sz="2000" dirty="0" err="1"/>
              <a:t>Агай</a:t>
            </a:r>
            <a:r>
              <a:rPr lang="ru-RU" sz="2000" dirty="0"/>
              <a:t>, находясь в боевом охранении, 12 раз обнаруживала гитлеровских солдат, которые пытались скрытно подобраться к позициям наших войск.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2777835"/>
            <a:ext cx="6437264" cy="386235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977" y="2369039"/>
            <a:ext cx="3676349" cy="427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90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069" y="117566"/>
            <a:ext cx="11834948" cy="1735682"/>
          </a:xfrm>
        </p:spPr>
        <p:txBody>
          <a:bodyPr/>
          <a:lstStyle/>
          <a:p>
            <a:r>
              <a:rPr lang="ru-RU" sz="2400" dirty="0"/>
              <a:t>В</a:t>
            </a:r>
            <a:r>
              <a:rPr lang="ru-RU" sz="2400" dirty="0" smtClean="0"/>
              <a:t>озле </a:t>
            </a:r>
            <a:r>
              <a:rPr lang="ru-RU" sz="2400" dirty="0" err="1"/>
              <a:t>Терлецких</a:t>
            </a:r>
            <a:r>
              <a:rPr lang="ru-RU" sz="2400" dirty="0"/>
              <a:t> прудов, в районе </a:t>
            </a:r>
            <a:r>
              <a:rPr lang="ru-RU" sz="2400" dirty="0" smtClean="0"/>
              <a:t>Новогиреево, установлен памятник </a:t>
            </a:r>
            <a:r>
              <a:rPr lang="ru-RU" sz="2400" dirty="0"/>
              <a:t>сотрудникам и собакам Центральной военно-технической школы дрессировщиков Красной Армии</a:t>
            </a:r>
            <a:r>
              <a:rPr lang="ru-RU" sz="2400" dirty="0" smtClean="0"/>
              <a:t>!</a:t>
            </a:r>
            <a:r>
              <a:rPr lang="ru-RU" sz="2400" dirty="0"/>
              <a:t> В годы Великой Отечественной войны на территории </a:t>
            </a:r>
            <a:r>
              <a:rPr lang="ru-RU" sz="2400" dirty="0" err="1"/>
              <a:t>Терлецкого</a:t>
            </a:r>
            <a:r>
              <a:rPr lang="ru-RU" sz="2400" dirty="0"/>
              <a:t> парка работала единственная в Москве школа дрессировщиков Красной Армии, где готовили к военной службе четвероногих бойцов.</a:t>
            </a:r>
            <a:r>
              <a:rPr lang="ru-RU" dirty="0"/>
              <a:t/>
            </a:r>
            <a:br>
              <a:rPr lang="ru-RU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dirty="0"/>
              <a:t/>
            </a:r>
            <a:br>
              <a:rPr lang="ru-RU" dirty="0"/>
            </a:br>
            <a:r>
              <a:rPr lang="ru-RU" sz="2400" dirty="0" smtClean="0"/>
              <a:t>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04" y="2390503"/>
            <a:ext cx="4069369" cy="436299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942" y="2037806"/>
            <a:ext cx="5973664" cy="448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57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Собаки выполняли на войне самые разные задачи: были сторожевые и конвойные собаки, собаки-связные, собаки- миноискатели, санитарные собаки и даже собаки-взрывники, которые, будучи увешанные взрывчаткой, бросались под вражеские танки. Всех их готовили здесь, в Центральной военной школе дрессировщиков.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25" y="2651760"/>
            <a:ext cx="6051603" cy="3727267"/>
          </a:xfrm>
        </p:spPr>
      </p:pic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4485318"/>
              </p:ext>
            </p:extLst>
          </p:nvPr>
        </p:nvGraphicFramePr>
        <p:xfrm>
          <a:off x="92075" y="92075"/>
          <a:ext cx="698500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" name="Объект упаковщика для оболочки" showAsIcon="1" r:id="rId4" imgW="698040" imgH="488520" progId="Package">
                  <p:embed/>
                </p:oleObj>
              </mc:Choice>
              <mc:Fallback>
                <p:oleObj name="Объект упаковщика для оболочки" showAsIcon="1" r:id="rId4" imgW="698040" imgH="4885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698500" cy="488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869" y="2651760"/>
            <a:ext cx="5389152" cy="3727267"/>
          </a:xfrm>
          <a:prstGeom prst="rect">
            <a:avLst/>
          </a:prstGeom>
        </p:spPr>
      </p:pic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2677935"/>
              </p:ext>
            </p:extLst>
          </p:nvPr>
        </p:nvGraphicFramePr>
        <p:xfrm>
          <a:off x="92075" y="92075"/>
          <a:ext cx="698500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Объект упаковщика для оболочки" showAsIcon="1" r:id="rId7" imgW="698040" imgH="488520" progId="Package">
                  <p:embed/>
                </p:oleObj>
              </mc:Choice>
              <mc:Fallback>
                <p:oleObj name="Объект упаковщика для оболочки" showAsIcon="1" r:id="rId7" imgW="698040" imgH="4885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698500" cy="488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0509579"/>
              </p:ext>
            </p:extLst>
          </p:nvPr>
        </p:nvGraphicFramePr>
        <p:xfrm>
          <a:off x="92075" y="92075"/>
          <a:ext cx="698500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" name="Объект упаковщика для оболочки" showAsIcon="1" r:id="rId9" imgW="698040" imgH="488520" progId="Package">
                  <p:embed/>
                </p:oleObj>
              </mc:Choice>
              <mc:Fallback>
                <p:oleObj name="Объект упаковщика для оболочки" showAsIcon="1" r:id="rId9" imgW="698040" imgH="4885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698500" cy="488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978837"/>
              </p:ext>
            </p:extLst>
          </p:nvPr>
        </p:nvGraphicFramePr>
        <p:xfrm>
          <a:off x="92075" y="92075"/>
          <a:ext cx="698500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Объект упаковщика для оболочки" showAsIcon="1" r:id="rId11" imgW="698040" imgH="488520" progId="Package">
                  <p:embed/>
                </p:oleObj>
              </mc:Choice>
              <mc:Fallback>
                <p:oleObj name="Объект упаковщика для оболочки" showAsIcon="1" r:id="rId11" imgW="698040" imgH="4885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698500" cy="488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3838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86" y="487316"/>
            <a:ext cx="4750031" cy="561254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651" y="487316"/>
            <a:ext cx="6496594" cy="571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5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0983" y="953588"/>
            <a:ext cx="3819851" cy="899659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5" y="452717"/>
            <a:ext cx="5172894" cy="553007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406" y="452717"/>
            <a:ext cx="6289765" cy="553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81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9954" y="470262"/>
            <a:ext cx="4990012" cy="158060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18" y="143691"/>
            <a:ext cx="7968342" cy="6544492"/>
          </a:xfrm>
        </p:spPr>
      </p:pic>
    </p:spTree>
    <p:extLst>
      <p:ext uri="{BB962C8B-B14F-4D97-AF65-F5344CB8AC3E}">
        <p14:creationId xmlns:p14="http://schemas.microsoft.com/office/powerpoint/2010/main" val="221552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72520" y="326572"/>
            <a:ext cx="8825658" cy="2338252"/>
          </a:xfrm>
        </p:spPr>
        <p:txBody>
          <a:bodyPr/>
          <a:lstStyle/>
          <a:p>
            <a:r>
              <a:rPr lang="ru-RU" sz="3200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Ездовые и санитарные </a:t>
            </a:r>
            <a:r>
              <a:rPr lang="ru-RU" sz="3200" u="sng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собаки</a:t>
            </a:r>
            <a:r>
              <a:rPr lang="ru-RU" sz="2800" u="sng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Зимой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нартах, а летом на специальных тележках, под огнем и разрывами снарядов, вывезли с поля боя около 700 тысяч тяжелораненых бойцов и подвезли к боевым частям 3500 тонн боеприпасов. 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61" y="2664825"/>
            <a:ext cx="4714242" cy="38666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834" y="2220686"/>
            <a:ext cx="5699100" cy="431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08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156753"/>
            <a:ext cx="9404723" cy="1896165"/>
          </a:xfrm>
        </p:spPr>
        <p:txBody>
          <a:bodyPr/>
          <a:lstStyle/>
          <a:p>
            <a:r>
              <a:rPr lang="ru-RU" sz="2000" dirty="0"/>
              <a:t>Из воспоминаний участника Великой Отечественной войны </a:t>
            </a:r>
            <a:r>
              <a:rPr lang="ru-RU" sz="2000" dirty="0" smtClean="0"/>
              <a:t>Сергея </a:t>
            </a:r>
            <a:r>
              <a:rPr lang="ru-RU" sz="2000" dirty="0"/>
              <a:t>Соловьева: «Из-за плотного огня мы, санитары, не могли пробраться к тяжело раненым однополчанам. Раненым нужна была срочная медицинская помощь, многие из них истекали кровью. На помощь приходили собаки. Они по-пластунски подползали к раненому и подставляли ему бок с медицинской сумкой. Терпеливо ждали, когда он перевяжет рану. Только потом отправлялись к другому.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65" y="2560457"/>
            <a:ext cx="5179063" cy="398403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22" y="2560457"/>
            <a:ext cx="6177507" cy="384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6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143691"/>
            <a:ext cx="9404723" cy="2129246"/>
          </a:xfrm>
        </p:spPr>
        <p:txBody>
          <a:bodyPr/>
          <a:lstStyle/>
          <a:p>
            <a:r>
              <a:rPr lang="ru-RU" sz="2000" dirty="0" smtClean="0"/>
              <a:t>Раненному бойцу ,без сознания четвероногий </a:t>
            </a:r>
            <a:r>
              <a:rPr lang="ru-RU" sz="2000" dirty="0"/>
              <a:t>санитар лизал лицо до тех пор, пока он не придет в </a:t>
            </a:r>
            <a:r>
              <a:rPr lang="ru-RU" sz="2000" dirty="0" smtClean="0"/>
              <a:t>себя .Суровой зимой, </a:t>
            </a:r>
            <a:r>
              <a:rPr lang="ru-RU" sz="2000" dirty="0"/>
              <a:t>не раз от лютых морозов раненых спасали собаки – они грели их своим дыханием. Вы </a:t>
            </a:r>
            <a:r>
              <a:rPr lang="ru-RU" sz="2000" dirty="0" smtClean="0"/>
              <a:t>можете </a:t>
            </a:r>
            <a:r>
              <a:rPr lang="ru-RU" sz="2000" dirty="0"/>
              <a:t>не верить, но собаки плакали над умершими</a:t>
            </a:r>
            <a:r>
              <a:rPr lang="ru-RU" sz="2000" dirty="0" smtClean="0"/>
              <a:t>…» Санитару </a:t>
            </a:r>
            <a:r>
              <a:rPr lang="ru-RU" sz="2000" dirty="0"/>
              <a:t>за 80 человек, вынесенных с поля боя, присваивали звание Героя Советского Союза, а героические собаки довольствовались миской похлебки и похвалой.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8" y="2418398"/>
            <a:ext cx="5034914" cy="41957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062" y="2418399"/>
            <a:ext cx="5856831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2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053" y="-91825"/>
            <a:ext cx="9404723" cy="3814354"/>
          </a:xfrm>
        </p:spPr>
        <p:txBody>
          <a:bodyPr/>
          <a:lstStyle/>
          <a:p>
            <a:r>
              <a:rPr lang="ru-RU" sz="2400" u="sng" dirty="0">
                <a:solidFill>
                  <a:srgbClr val="FF0000"/>
                </a:solidFill>
              </a:rPr>
              <a:t>Собаки-миноискатели</a:t>
            </a:r>
            <a:r>
              <a:rPr lang="ru-RU" sz="2000" dirty="0"/>
              <a:t> На собак легло самое ответственное задание — разминирование территорий. Тонкое чутье собак позволяло отыскивать </a:t>
            </a:r>
            <a:r>
              <a:rPr lang="ru-RU" sz="2000" dirty="0" smtClean="0"/>
              <a:t>мины, которые </a:t>
            </a:r>
            <a:r>
              <a:rPr lang="ru-RU" sz="2000" dirty="0"/>
              <a:t>не способен </a:t>
            </a:r>
            <a:r>
              <a:rPr lang="ru-RU" sz="2000" dirty="0" smtClean="0"/>
              <a:t>обнаружить миноискатель</a:t>
            </a:r>
            <a:r>
              <a:rPr lang="ru-RU" sz="2000" dirty="0"/>
              <a:t>.</a:t>
            </a:r>
            <a:r>
              <a:rPr lang="ru-RU" sz="2000" dirty="0" smtClean="0"/>
              <a:t> </a:t>
            </a:r>
            <a:r>
              <a:rPr lang="ru-RU" sz="2000" dirty="0"/>
              <a:t>Ленинградский колли Дик стал настоящей знаменитостью. В личном деле пса-миноискателя записано: «Призван на службу из Ленинграда и обучен минно-розыскному делу. За годы войны Дик обнаружил более 12.000 вражеских </a:t>
            </a:r>
            <a:r>
              <a:rPr lang="ru-RU" sz="2000" dirty="0" smtClean="0"/>
              <a:t>мин. После </a:t>
            </a:r>
            <a:r>
              <a:rPr lang="ru-RU" sz="2000" dirty="0"/>
              <a:t>Великой Победы легендарный пес Дик, несмотря на множественные ранения, дожил до глубокой старости и был похоронен с воинскими почестями, как и подобает герою.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1" y="3461272"/>
            <a:ext cx="5982788" cy="327916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841" y="3343705"/>
            <a:ext cx="4758207" cy="339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37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117566"/>
            <a:ext cx="9404723" cy="1735682"/>
          </a:xfrm>
        </p:spPr>
        <p:txBody>
          <a:bodyPr/>
          <a:lstStyle/>
          <a:p>
            <a:r>
              <a:rPr lang="ru-RU" sz="2400" dirty="0"/>
              <a:t>А легендарный пес-миноискатель </a:t>
            </a:r>
            <a:r>
              <a:rPr lang="ru-RU" sz="2400" dirty="0" err="1"/>
              <a:t>Джульбарс</a:t>
            </a:r>
            <a:r>
              <a:rPr lang="ru-RU" sz="2400" dirty="0"/>
              <a:t> занял особое место в военной истории. Он был обычной дворнягой, но благодаря уникальному природному чутью и высокопрофессиональным тренировкам, </a:t>
            </a:r>
            <a:r>
              <a:rPr lang="ru-RU" sz="2400" dirty="0" err="1"/>
              <a:t>Джульбарс</a:t>
            </a:r>
            <a:r>
              <a:rPr lang="ru-RU" sz="2400" dirty="0"/>
              <a:t> стал настоящим асом в минно-розыскной службе.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22" y="2338251"/>
            <a:ext cx="4624252" cy="395804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153" y="1998618"/>
            <a:ext cx="5264333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40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257" y="117566"/>
            <a:ext cx="11403874" cy="2037805"/>
          </a:xfrm>
        </p:spPr>
        <p:txBody>
          <a:bodyPr/>
          <a:lstStyle/>
          <a:p>
            <a:r>
              <a:rPr lang="ru-RU" sz="2000" dirty="0"/>
              <a:t>На историческом Параде Победы </a:t>
            </a:r>
            <a:r>
              <a:rPr lang="ru-RU" sz="2000" dirty="0" smtClean="0"/>
              <a:t>1945 </a:t>
            </a:r>
            <a:r>
              <a:rPr lang="ru-RU" sz="2000" dirty="0"/>
              <a:t>года были представлены все фронты Великой Отечественной </a:t>
            </a:r>
            <a:r>
              <a:rPr lang="ru-RU" sz="2000" dirty="0" smtClean="0"/>
              <a:t>войны и </a:t>
            </a:r>
            <a:r>
              <a:rPr lang="ru-RU" sz="2000" dirty="0"/>
              <a:t>все роды войск. Вслед за </a:t>
            </a:r>
            <a:r>
              <a:rPr lang="ru-RU" sz="2000" dirty="0" smtClean="0"/>
              <a:t>полками </a:t>
            </a:r>
            <a:r>
              <a:rPr lang="ru-RU" sz="2000" dirty="0"/>
              <a:t>фронтов, </a:t>
            </a:r>
            <a:r>
              <a:rPr lang="ru-RU" sz="2000" dirty="0" smtClean="0"/>
              <a:t>по </a:t>
            </a:r>
            <a:r>
              <a:rPr lang="ru-RU" sz="2000" dirty="0"/>
              <a:t>Красной площади прошли </a:t>
            </a:r>
            <a:r>
              <a:rPr lang="ru-RU" sz="2000" dirty="0" smtClean="0"/>
              <a:t>героические </a:t>
            </a:r>
            <a:r>
              <a:rPr lang="ru-RU" sz="2000" dirty="0"/>
              <a:t>собаки со своими проводниками.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Ко </a:t>
            </a:r>
            <a:r>
              <a:rPr lang="ru-RU" sz="2000" dirty="0"/>
              <a:t>дню исторического парада </a:t>
            </a:r>
            <a:r>
              <a:rPr lang="ru-RU" sz="2000" dirty="0" err="1"/>
              <a:t>Джульбарс</a:t>
            </a:r>
            <a:r>
              <a:rPr lang="ru-RU" sz="2000" dirty="0"/>
              <a:t> еще не оправился после тяжелого </a:t>
            </a:r>
            <a:r>
              <a:rPr lang="ru-RU" sz="2000" dirty="0" smtClean="0"/>
              <a:t>ранения</a:t>
            </a:r>
            <a:r>
              <a:rPr lang="en-US" sz="2000" dirty="0" smtClean="0"/>
              <a:t> </a:t>
            </a:r>
            <a:r>
              <a:rPr lang="ru-RU" sz="2000" dirty="0" smtClean="0"/>
              <a:t> и </a:t>
            </a:r>
            <a:r>
              <a:rPr lang="ru-RU" sz="2000" dirty="0"/>
              <a:t>г</a:t>
            </a:r>
            <a:r>
              <a:rPr lang="ru-RU" sz="2000" dirty="0" smtClean="0"/>
              <a:t>ероического </a:t>
            </a:r>
            <a:r>
              <a:rPr lang="ru-RU" sz="2000" dirty="0"/>
              <a:t>пса с перебинтованными лапами и гордо поднятой головой, пронесли по Красной </a:t>
            </a:r>
            <a:r>
              <a:rPr lang="ru-RU" sz="2000" dirty="0" smtClean="0"/>
              <a:t>площади на кителе генералиссимуса Сталина, </a:t>
            </a:r>
            <a:r>
              <a:rPr lang="ru-RU" sz="2000" dirty="0"/>
              <a:t>в знак его особых заслуг перед </a:t>
            </a:r>
            <a:r>
              <a:rPr lang="ru-RU" sz="2000" dirty="0" smtClean="0"/>
              <a:t>страной. </a:t>
            </a:r>
            <a:r>
              <a:rPr lang="ru-RU" sz="2000" dirty="0" err="1" smtClean="0"/>
              <a:t>Джульбарс</a:t>
            </a:r>
            <a:r>
              <a:rPr lang="ru-RU" sz="2000" dirty="0" smtClean="0"/>
              <a:t> </a:t>
            </a:r>
            <a:r>
              <a:rPr lang="ru-RU" sz="2000" dirty="0"/>
              <a:t>обнаружил более 7468 мин и 150 снарядов, за что был представлен к боевой награде — медали «За боевые заслуги».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" y="1136468"/>
            <a:ext cx="5760720" cy="370985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0" y="1136468"/>
            <a:ext cx="4702629" cy="370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27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u="sng" dirty="0">
                <a:solidFill>
                  <a:srgbClr val="FF0000"/>
                </a:solidFill>
              </a:rPr>
              <a:t>Собаки </a:t>
            </a:r>
            <a:r>
              <a:rPr lang="ru-RU" sz="2400" u="sng" dirty="0" smtClean="0">
                <a:solidFill>
                  <a:srgbClr val="FF0000"/>
                </a:solidFill>
              </a:rPr>
              <a:t>связисты. </a:t>
            </a:r>
            <a:r>
              <a:rPr lang="ru-RU" sz="2000" dirty="0"/>
              <a:t>Эта специальность была очень </a:t>
            </a:r>
            <a:r>
              <a:rPr lang="ru-RU" sz="2000" dirty="0" smtClean="0"/>
              <a:t>востребована. В </a:t>
            </a:r>
            <a:r>
              <a:rPr lang="ru-RU" sz="2000" dirty="0"/>
              <a:t>сложной боевой обстановке, а порой в непроходимых для человека местах — по глухим лесным зарослям и болотам, обученные собаки-связисты доставили боевые донесения, они проложили 8.000 </a:t>
            </a:r>
            <a:r>
              <a:rPr lang="ru-RU" sz="2000" dirty="0" smtClean="0"/>
              <a:t>км. </a:t>
            </a:r>
            <a:r>
              <a:rPr lang="ru-RU" sz="2000" dirty="0"/>
              <a:t>телефонного провода для установления связи между военными </a:t>
            </a:r>
            <a:r>
              <a:rPr lang="ru-RU" sz="2000" dirty="0" smtClean="0"/>
              <a:t>подразделениями.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3" y="2442754"/>
            <a:ext cx="5072743" cy="412786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472" y="2442754"/>
            <a:ext cx="5950899" cy="412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82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567" y="156753"/>
            <a:ext cx="11665130" cy="2142309"/>
          </a:xfrm>
        </p:spPr>
        <p:txBody>
          <a:bodyPr/>
          <a:lstStyle/>
          <a:p>
            <a:r>
              <a:rPr lang="ru-RU" sz="2000" dirty="0" smtClean="0"/>
              <a:t>Пес-связист </a:t>
            </a:r>
            <a:r>
              <a:rPr lang="ru-RU" sz="2000" dirty="0"/>
              <a:t>Рекс доставил 1649 донесений. Во время боя связь между полком на одном берегу и батальоном на другом прервалась. Связь между подразделениями осуществлял пес </a:t>
            </a:r>
            <a:r>
              <a:rPr lang="ru-RU" sz="2000" dirty="0" smtClean="0"/>
              <a:t>Рекс, </a:t>
            </a:r>
            <a:r>
              <a:rPr lang="ru-RU" sz="2000" dirty="0"/>
              <a:t>который три раза в течении дня переплывал Днепр с донесениями. Днепр в этой части был особенно широким, а февральская вода ледяная, кроме того, сильное течение уносило пса. Но Рекс героически три раза доставлял важнейшие документы под ураганным артиллерийским и пулеметным огнем. Он был несколько раз </a:t>
            </a:r>
            <a:r>
              <a:rPr lang="ru-RU" sz="2000" dirty="0" smtClean="0"/>
              <a:t>ранен.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7" y="2470650"/>
            <a:ext cx="7459132" cy="419576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837" y="2470650"/>
            <a:ext cx="4461164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1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253</TotalTime>
  <Words>829</Words>
  <Application>Microsoft Office PowerPoint</Application>
  <PresentationFormat>Широкоэкранный</PresentationFormat>
  <Paragraphs>19</Paragraphs>
  <Slides>17</Slides>
  <Notes>0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Century Gothic</vt:lpstr>
      <vt:lpstr>Times New Roman</vt:lpstr>
      <vt:lpstr>Wingdings 3</vt:lpstr>
      <vt:lpstr>Ион</vt:lpstr>
      <vt:lpstr>Объект упаковщика для оболочки</vt:lpstr>
      <vt:lpstr>Собаки-герои</vt:lpstr>
      <vt:lpstr>Ездовые и санитарные собаки. Зимой на нартах, а летом на специальных тележках, под огнем и разрывами снарядов, вывезли с поля боя около 700 тысяч тяжелораненых бойцов и подвезли к боевым частям 3500 тонн боеприпасов. </vt:lpstr>
      <vt:lpstr>Из воспоминаний участника Великой Отечественной войны Сергея Соловьева: «Из-за плотного огня мы, санитары, не могли пробраться к тяжело раненым однополчанам. Раненым нужна была срочная медицинская помощь, многие из них истекали кровью. На помощь приходили собаки. Они по-пластунски подползали к раненому и подставляли ему бок с медицинской сумкой. Терпеливо ждали, когда он перевяжет рану. Только потом отправлялись к другому. </vt:lpstr>
      <vt:lpstr>Раненному бойцу ,без сознания четвероногий санитар лизал лицо до тех пор, пока он не придет в себя .Суровой зимой, не раз от лютых морозов раненых спасали собаки – они грели их своим дыханием. Вы можете не верить, но собаки плакали над умершими…» Санитару за 80 человек, вынесенных с поля боя, присваивали звание Героя Советского Союза, а героические собаки довольствовались миской похлебки и похвалой. </vt:lpstr>
      <vt:lpstr>Собаки-миноискатели На собак легло самое ответственное задание — разминирование территорий. Тонкое чутье собак позволяло отыскивать мины, которые не способен обнаружить миноискатель. Ленинградский колли Дик стал настоящей знаменитостью. В личном деле пса-миноискателя записано: «Призван на службу из Ленинграда и обучен минно-розыскному делу. За годы войны Дик обнаружил более 12.000 вражеских мин. После Великой Победы легендарный пес Дик, несмотря на множественные ранения, дожил до глубокой старости и был похоронен с воинскими почестями, как и подобает герою. </vt:lpstr>
      <vt:lpstr>А легендарный пес-миноискатель Джульбарс занял особое место в военной истории. Он был обычной дворнягой, но благодаря уникальному природному чутью и высокопрофессиональным тренировкам, Джульбарс стал настоящим асом в минно-розыскной службе.</vt:lpstr>
      <vt:lpstr>На историческом Параде Победы 1945 года были представлены все фронты Великой Отечественной войны и все роды войск. Вслед за полками фронтов, по Красной площади прошли героические собаки со своими проводниками.               Ко дню исторического парада Джульбарс еще не оправился после тяжелого ранения  и героического пса с перебинтованными лапами и гордо поднятой головой, пронесли по Красной площади на кителе генералиссимуса Сталина, в знак его особых заслуг перед страной. Джульбарс обнаружил более 7468 мин и 150 снарядов, за что был представлен к боевой награде — медали «За боевые заслуги».  </vt:lpstr>
      <vt:lpstr>Собаки связисты. Эта специальность была очень востребована. В сложной боевой обстановке, а порой в непроходимых для человека местах — по глухим лесным зарослям и болотам, обученные собаки-связисты доставили боевые донесения, они проложили 8.000 км. телефонного провода для установления связи между военными подразделениями. </vt:lpstr>
      <vt:lpstr>Пес-связист Рекс доставил 1649 донесений. Во время боя связь между полком на одном берегу и батальоном на другом прервалась. Связь между подразделениями осуществлял пес Рекс, который три раза в течении дня переплывал Днепр с донесениями. Днепр в этой части был особенно широким, а февральская вода ледяная, кроме того, сильное течение уносило пса. Но Рекс героически три раза доставлял важнейшие документы под ураганным артиллерийским и пулеметным огнем. Он был несколько раз ранен.</vt:lpstr>
      <vt:lpstr>Собаки-истребители танков Про этих четвероногих самоотверженных героев писать особенно больно. Собака, оснащенная седлом со взрывчаткой, быстрым броском с короткого расстояния проникала под днище танка, приводился в действие механизм сброса, активирующий взрыватель, и танк поражался в наиболее слабое место – днище Собаки-истребители погибали  вместе с танком врага. </vt:lpstr>
      <vt:lpstr>Собаки разведывательной службы Собаки-разведчики проходили специальную подготовку и никогда не лаяли. О том, что обнаружен отряд вражеских сил, собака сообщала хозяину только специфическими движениями тела. Легендарный пес-разведчик по кличке Туман умел бесшумно сбить с ног часового на посту и сделать смертельную хватку в затылок, после чего разведчики могли безопасно действовать в тылу противника.  </vt:lpstr>
      <vt:lpstr>Сторожевые собаки Сторожевые собаки работали в боевом охранении, в засадах для обнаружения врага, ночью и в ненастную погоду. Эти необыкновенно умные животные только натяжением поводка и поворотом туловища указывали бойцам направление грозящей опасности. Сторожевая овчарка Агай, находясь в боевом охранении, 12 раз обнаруживала гитлеровских солдат, которые пытались скрытно подобраться к позициям наших войск. </vt:lpstr>
      <vt:lpstr>Возле Терлецких прудов, в районе Новогиреево, установлен памятник сотрудникам и собакам Центральной военно-технической школы дрессировщиков Красной Армии! В годы Великой Отечественной войны на территории Терлецкого парка работала единственная в Москве школа дрессировщиков Красной Армии, где готовили к военной службе четвероногих бойцов.   .  </vt:lpstr>
      <vt:lpstr>Собаки выполняли на войне самые разные задачи: были сторожевые и конвойные собаки, собаки-связные, собаки- миноискатели, санитарные собаки и даже собаки-взрывники, которые, будучи увешанные взрывчаткой, бросались под вражеские танки. Всех их готовили здесь, в Центральной военной школе дрессировщиков.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Марго</dc:creator>
  <cp:lastModifiedBy>Admin</cp:lastModifiedBy>
  <cp:revision>26</cp:revision>
  <dcterms:created xsi:type="dcterms:W3CDTF">2020-03-20T16:47:10Z</dcterms:created>
  <dcterms:modified xsi:type="dcterms:W3CDTF">2020-03-25T18:10:20Z</dcterms:modified>
</cp:coreProperties>
</file>