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2" r:id="rId3"/>
    <p:sldId id="257" r:id="rId4"/>
    <p:sldId id="270" r:id="rId5"/>
    <p:sldId id="259" r:id="rId6"/>
    <p:sldId id="260" r:id="rId7"/>
    <p:sldId id="258" r:id="rId8"/>
    <p:sldId id="262" r:id="rId9"/>
    <p:sldId id="271" r:id="rId10"/>
    <p:sldId id="26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lshoyvopros.ru/profile368381/" TargetMode="External"/><Relationship Id="rId2" Type="http://schemas.openxmlformats.org/officeDocument/2006/relationships/hyperlink" Target="http://www.bolshoyvopros.ru/profile331704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2398" y="1799735"/>
            <a:ext cx="6815669" cy="3178664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2398" y="2133600"/>
            <a:ext cx="6815669" cy="28447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5bphdvuzmp4_Enwh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8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Подведём итоги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   </a:t>
            </a:r>
            <a:r>
              <a:rPr lang="ru-RU" sz="3200" b="1" dirty="0" smtClean="0"/>
              <a:t>16-14 баллов- «5»;</a:t>
            </a:r>
          </a:p>
          <a:p>
            <a:pPr marL="0" indent="0" algn="ctr">
              <a:buNone/>
            </a:pPr>
            <a:r>
              <a:rPr lang="ru-RU" sz="3200" b="1" dirty="0" smtClean="0"/>
              <a:t>13-11 баллов- «4»;</a:t>
            </a:r>
          </a:p>
          <a:p>
            <a:pPr marL="0" indent="0" algn="ctr">
              <a:buNone/>
            </a:pPr>
            <a:r>
              <a:rPr lang="ru-RU" sz="3200" b="1" dirty="0" smtClean="0"/>
              <a:t>10-8 баллов- «3».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36357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2" y="982132"/>
            <a:ext cx="9601196" cy="5171533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Форум</a:t>
            </a:r>
            <a:endParaRPr lang="ru-RU" sz="4300" dirty="0"/>
          </a:p>
          <a:p>
            <a:pPr marL="0" lvl="0" indent="0">
              <a:buNone/>
            </a:pPr>
            <a:r>
              <a:rPr lang="ru-RU" sz="5600" b="1" i="1" dirty="0" smtClean="0"/>
              <a:t>1</a:t>
            </a:r>
            <a:r>
              <a:rPr lang="ru-RU" sz="5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Что</a:t>
            </a:r>
            <a:r>
              <a:rPr lang="ru-RU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 мнению авторов постов, является причиной популярности приложения «</a:t>
            </a:r>
            <a:r>
              <a:rPr lang="ru-RU" sz="5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Gradient</a:t>
            </a:r>
            <a:r>
              <a:rPr lang="ru-RU" sz="5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»? Сформулируйте и запишите ответ.</a:t>
            </a:r>
            <a:endParaRPr lang="ru-RU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5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Кто </a:t>
            </a:r>
            <a:r>
              <a:rPr lang="ru-RU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авторов сомневается в длительном интересе к этому приложению? Выпишите номер правильного ответа. </a:t>
            </a:r>
            <a:endParaRPr lang="ru-RU" sz="5600" dirty="0"/>
          </a:p>
          <a:p>
            <a:pPr marL="0" lvl="0" indent="0">
              <a:buNone/>
            </a:pPr>
            <a:r>
              <a:rPr lang="ru-RU" sz="6400" b="1" i="1" u="sng" dirty="0" smtClean="0">
                <a:solidFill>
                  <a:schemeClr val="tx1"/>
                </a:solidFill>
                <a:hlinkClick r:id="rId2"/>
              </a:rPr>
              <a:t>1. </a:t>
            </a:r>
            <a:r>
              <a:rPr lang="ru-RU" sz="6400" b="1" i="1" u="sng" dirty="0" err="1" smtClean="0">
                <a:solidFill>
                  <a:schemeClr val="tx1"/>
                </a:solidFill>
                <a:hlinkClick r:id="rId2"/>
              </a:rPr>
              <a:t>Илта</a:t>
            </a:r>
            <a:r>
              <a:rPr lang="ru-RU" sz="6400" b="1" i="1" u="sng" dirty="0">
                <a:solidFill>
                  <a:schemeClr val="tx1"/>
                </a:solidFill>
                <a:hlinkClick r:id="rId2"/>
              </a:rPr>
              <a:t> </a:t>
            </a:r>
            <a:endParaRPr lang="ru-RU" sz="6400" b="1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5600" b="1" i="1" dirty="0"/>
              <a:t>Приложение, под названием "</a:t>
            </a:r>
            <a:r>
              <a:rPr lang="ru-RU" sz="5600" b="1" i="1" dirty="0" err="1"/>
              <a:t>Gradient</a:t>
            </a:r>
            <a:r>
              <a:rPr lang="ru-RU" sz="5600" b="1" i="1" dirty="0"/>
              <a:t> </a:t>
            </a:r>
            <a:r>
              <a:rPr lang="ru-RU" sz="5600" b="1" i="1" dirty="0" err="1"/>
              <a:t>Photo</a:t>
            </a:r>
            <a:r>
              <a:rPr lang="ru-RU" sz="5600" b="1" i="1" dirty="0"/>
              <a:t>", недавнее, но резко стало популярным. Скачиваний больше миллиона, и думаю, что это не предел. Приложение бесплатное, но вот некоторые функции там уже за плату. Двойников подбирают из знаменитостей. Игрушка захватила, рада результатам, и даже выложила фото новые в </a:t>
            </a:r>
            <a:r>
              <a:rPr lang="ru-RU" sz="5600" b="1" i="1" dirty="0" err="1"/>
              <a:t>инстаграм</a:t>
            </a:r>
            <a:r>
              <a:rPr lang="ru-RU" sz="5600" b="1" i="1" dirty="0"/>
              <a:t>.</a:t>
            </a:r>
          </a:p>
          <a:p>
            <a:pPr marL="0" lvl="0" indent="0">
              <a:buNone/>
            </a:pPr>
            <a:r>
              <a:rPr lang="ru-RU" sz="6400" b="1" u="sng" dirty="0">
                <a:solidFill>
                  <a:schemeClr val="accent5">
                    <a:lumMod val="75000"/>
                  </a:schemeClr>
                </a:solidFill>
              </a:rPr>
              <a:t>2. </a:t>
            </a:r>
            <a:r>
              <a:rPr lang="ru-RU" sz="6400" b="1" u="sng" dirty="0" err="1">
                <a:solidFill>
                  <a:schemeClr val="accent5">
                    <a:lumMod val="75000"/>
                  </a:schemeClr>
                </a:solidFill>
              </a:rPr>
              <a:t>Муроч­ка</a:t>
            </a:r>
            <a:r>
              <a:rPr lang="ru-RU" sz="6400" b="1" u="sng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ru-RU" sz="5600" b="1" i="1" dirty="0"/>
              <a:t>Приложение </a:t>
            </a:r>
            <a:r>
              <a:rPr lang="ru-RU" sz="5600" b="1" i="1" dirty="0" err="1"/>
              <a:t>Gradient</a:t>
            </a:r>
            <a:r>
              <a:rPr lang="ru-RU" sz="5600" b="1" i="1" dirty="0"/>
              <a:t> </a:t>
            </a:r>
            <a:r>
              <a:rPr lang="ru-RU" sz="5600" b="1" i="1" dirty="0" err="1"/>
              <a:t>Photo</a:t>
            </a:r>
            <a:r>
              <a:rPr lang="ru-RU" sz="5600" b="1" i="1" dirty="0"/>
              <a:t> сейчас в тренде. Фишка этого приложения: оно покажет вам снимок знаменитости, на которую вы чем-то похожи. Также в приложении есть и другие интересные фишки, например, вы можете изменить на фото свой цвет волос или глаз. Отзывы о приложении в большей степени положительные, это такая игрушка, с которой можно скоротать время, но приложением долго пользоваться вряд ли кто будет.</a:t>
            </a:r>
          </a:p>
          <a:p>
            <a:pPr marL="0" indent="0">
              <a:buNone/>
            </a:pPr>
            <a:r>
              <a:rPr lang="ru-RU" sz="6400" b="1" u="sng" dirty="0">
                <a:solidFill>
                  <a:schemeClr val="accent5">
                    <a:lumMod val="75000"/>
                  </a:schemeClr>
                </a:solidFill>
              </a:rPr>
              <a:t>3. </a:t>
            </a:r>
            <a:r>
              <a:rPr lang="ru-RU" sz="6400" b="1" u="sng" dirty="0" err="1">
                <a:solidFill>
                  <a:schemeClr val="accent5">
                    <a:lumMod val="75000"/>
                  </a:schemeClr>
                </a:solidFill>
              </a:rPr>
              <a:t>Driad</a:t>
            </a:r>
            <a:r>
              <a:rPr lang="ru-RU" sz="6400" b="1" u="sng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ru-RU" sz="5600" b="1" i="1" dirty="0" err="1"/>
              <a:t>Gradient</a:t>
            </a:r>
            <a:r>
              <a:rPr lang="ru-RU" sz="5600" b="1" i="1" dirty="0"/>
              <a:t> - очередной фоторедактор с дополнительной функцией. Он может попытаться найти фото знаменитости, которое будет похоже на ваше фото. По сути - просто забавная игрушка, иногда результаты бывают достаточно интересными, а иногда совсем не рядом. Меня не особо впечатлило, но для разнообразия - сойдет.</a:t>
            </a:r>
          </a:p>
          <a:p>
            <a:pPr marL="0" lvl="0" indent="0">
              <a:buNone/>
            </a:pPr>
            <a:r>
              <a:rPr lang="ru-RU" sz="6400" b="1" u="sng" dirty="0" smtClean="0">
                <a:solidFill>
                  <a:schemeClr val="accent5">
                    <a:lumMod val="75000"/>
                  </a:schemeClr>
                </a:solidFill>
                <a:hlinkClick r:id="rId3"/>
              </a:rPr>
              <a:t>4. Бекки </a:t>
            </a:r>
            <a:r>
              <a:rPr lang="ru-RU" sz="6400" b="1" u="sng" dirty="0">
                <a:solidFill>
                  <a:schemeClr val="accent5">
                    <a:lumMod val="75000"/>
                  </a:schemeClr>
                </a:solidFill>
                <a:hlinkClick r:id="rId3"/>
              </a:rPr>
              <a:t>Шарп </a:t>
            </a:r>
            <a:endParaRPr lang="ru-RU" sz="6400" b="1" u="sng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5600" b="1" i="1" dirty="0"/>
              <a:t>Это новое приложение, фоторедактор, который мы так любим. Основной интересной опцией является подбор двойника к фото. Но не просто двойника, а звезды-двойника. </a:t>
            </a:r>
            <a:endParaRPr lang="ru-RU" sz="5600" dirty="0"/>
          </a:p>
          <a:p>
            <a:pPr marL="0" indent="0">
              <a:buNone/>
            </a:pPr>
            <a:r>
              <a:rPr lang="ru-RU" sz="4300" b="1" i="1" dirty="0"/>
              <a:t> </a:t>
            </a:r>
            <a:endParaRPr lang="ru-RU" sz="4300" dirty="0"/>
          </a:p>
          <a:p>
            <a:endParaRPr lang="ru-RU" sz="4300" dirty="0"/>
          </a:p>
        </p:txBody>
      </p:sp>
    </p:spTree>
    <p:extLst>
      <p:ext uri="{BB962C8B-B14F-4D97-AF65-F5344CB8AC3E}">
        <p14:creationId xmlns:p14="http://schemas.microsoft.com/office/powerpoint/2010/main" val="370317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572" y="1468414"/>
            <a:ext cx="9601196" cy="33189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i="1" dirty="0" smtClean="0"/>
              <a:t>Описание внешности человека</a:t>
            </a:r>
          </a:p>
          <a:p>
            <a:pPr marL="0" indent="0" algn="ctr">
              <a:buNone/>
            </a:pPr>
            <a:endParaRPr lang="ru-RU" sz="5400" b="1" i="1" dirty="0"/>
          </a:p>
        </p:txBody>
      </p:sp>
      <p:pic>
        <p:nvPicPr>
          <p:cNvPr id="4" name="Рисунок 3" descr="C:\Users\vaskelei\AppData\Local\Microsoft\Windows\INetCache\Content.Word\MAHN833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357" y="2719654"/>
            <a:ext cx="4291914" cy="2067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282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Домашнее задание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i="1" dirty="0" smtClean="0"/>
              <a:t>Описать внешность человека, которого я люблю</a:t>
            </a:r>
            <a:endParaRPr lang="ru-RU" sz="4400" b="1" i="1" dirty="0"/>
          </a:p>
        </p:txBody>
      </p:sp>
    </p:spTree>
    <p:extLst>
      <p:ext uri="{BB962C8B-B14F-4D97-AF65-F5344CB8AC3E}">
        <p14:creationId xmlns:p14="http://schemas.microsoft.com/office/powerpoint/2010/main" val="376443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4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9588110"/>
              </p:ext>
            </p:extLst>
          </p:nvPr>
        </p:nvGraphicFramePr>
        <p:xfrm>
          <a:off x="1295402" y="982132"/>
          <a:ext cx="9601197" cy="39118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3203"/>
                <a:gridCol w="2160349"/>
                <a:gridCol w="3001377"/>
                <a:gridCol w="2006268"/>
              </a:tblGrid>
              <a:tr h="10357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Детали портрета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Характеристика человека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ИВС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Авторское отношение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761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u="sng" dirty="0">
                          <a:effectLst/>
                        </a:rPr>
                        <a:t>Глаза, взгляд</a:t>
                      </a:r>
                      <a:endParaRPr lang="ru-RU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>
                          <a:effectLst/>
                        </a:rPr>
                        <a:t>(Печорин из романа М.Ю Лермонтова «Герой нашего времени»)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>
                          <a:effectLst/>
                        </a:rPr>
                        <a:t>Холодный, рассудительный, равнодушный, противоречивый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>
                          <a:effectLst/>
                        </a:rPr>
                        <a:t>Антитеза (глаза «не смеялись, когда он смеялся»), сравнение (блеск глаз, «подобный блеску гладкой стали»), эпитеты (взгляд «проницательный и тяжелый»)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>
                          <a:effectLst/>
                        </a:rPr>
                        <a:t>Автору герой интересен своей необычностью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540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799070"/>
            <a:ext cx="9601196" cy="1486929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/>
              <a:t/>
            </a:r>
            <a:br>
              <a:rPr lang="ru-RU" sz="4000" b="1" i="1" dirty="0" smtClean="0"/>
            </a:br>
            <a:r>
              <a:rPr lang="ru-RU" sz="4000" b="1" i="1" dirty="0"/>
              <a:t/>
            </a:r>
            <a:br>
              <a:rPr lang="ru-RU" sz="4000" b="1" i="1" dirty="0"/>
            </a:br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929338"/>
              </p:ext>
            </p:extLst>
          </p:nvPr>
        </p:nvGraphicFramePr>
        <p:xfrm>
          <a:off x="1295402" y="799069"/>
          <a:ext cx="9693875" cy="45308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6689"/>
                <a:gridCol w="2181203"/>
                <a:gridCol w="3030349"/>
                <a:gridCol w="2025634"/>
              </a:tblGrid>
              <a:tr h="6882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Детали портрета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Характеристика человека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ИВС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>
                          <a:effectLst/>
                        </a:rPr>
                        <a:t>Авторское отношение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21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u="sng" dirty="0">
                          <a:effectLst/>
                        </a:rPr>
                        <a:t>Глаза, взгляд</a:t>
                      </a:r>
                      <a:endParaRPr lang="ru-RU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>
                          <a:effectLst/>
                        </a:rPr>
                        <a:t>(Печорин из романа М.Ю Лермонтова «Герой нашего времени»)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>
                          <a:effectLst/>
                        </a:rPr>
                        <a:t>Холодный, рассудительный, равнодушный, противоречивый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>
                          <a:effectLst/>
                        </a:rPr>
                        <a:t>Антитеза (глаза «не смеялись, когда он смеялся»), сравнение (блеск глаз, «подобный блеску гладкой стали»), эпитеты (взгляд «проницательный и тяжелый»)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>
                          <a:effectLst/>
                        </a:rPr>
                        <a:t>Автору герой интересен своей необычностью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21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u="sng">
                          <a:effectLst/>
                        </a:rPr>
                        <a:t>Улыбка</a:t>
                      </a:r>
                      <a:endParaRPr lang="ru-RU" sz="1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>
                          <a:effectLst/>
                        </a:rPr>
                        <a:t>(Матрёна из рассказа А.И. Солженицына «Матрёнин двор»)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>
                          <a:effectLst/>
                        </a:rPr>
                        <a:t>Добрая, простодушная, совестливая праведница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>
                          <a:effectLst/>
                        </a:rPr>
                        <a:t>эпитет (улыбка «лучезарная»),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>
                          <a:effectLst/>
                        </a:rPr>
                        <a:t>метафоры («в ладах с совестью», «холодный глаз объектива»)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>
                          <a:effectLst/>
                        </a:rPr>
                        <a:t>Автор относится к герою с любовью и симпатией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070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82479"/>
              </p:ext>
            </p:extLst>
          </p:nvPr>
        </p:nvGraphicFramePr>
        <p:xfrm>
          <a:off x="1039091" y="982133"/>
          <a:ext cx="9857506" cy="48904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1215"/>
                <a:gridCol w="2209327"/>
                <a:gridCol w="3085926"/>
                <a:gridCol w="2061038"/>
              </a:tblGrid>
              <a:tr h="5656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100" dirty="0">
                          <a:effectLst/>
                        </a:rPr>
                        <a:t>Детали портрета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9" marR="625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100">
                          <a:effectLst/>
                        </a:rPr>
                        <a:t>Характеристика человека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9" marR="625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100">
                          <a:effectLst/>
                        </a:rPr>
                        <a:t>ИВС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9" marR="625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100">
                          <a:effectLst/>
                        </a:rPr>
                        <a:t>Авторское отношение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9" marR="62569" marT="0" marB="0"/>
                </a:tc>
              </a:tr>
              <a:tr h="1308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u="sng" dirty="0">
                          <a:effectLst/>
                        </a:rPr>
                        <a:t>Глаза, взгляд</a:t>
                      </a:r>
                      <a:endParaRPr lang="ru-RU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>
                          <a:effectLst/>
                        </a:rPr>
                        <a:t>(Печорин из романа М.Ю Лермонтова «Герой нашего времени»)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9" marR="62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>
                          <a:effectLst/>
                        </a:rPr>
                        <a:t>Холодный, рассудительный, равнодушный, противоречивый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9" marR="62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>
                          <a:effectLst/>
                        </a:rPr>
                        <a:t>Антитеза (глаза «не смеялись, когда он смеялся»), сравнение (блеск глаз, «подобный блеску гладкой стали»), эпитеты (взгляд «проницательный и тяжелый»)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9" marR="62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>
                          <a:effectLst/>
                        </a:rPr>
                        <a:t>Автору герой интересен своей необычностью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9" marR="62569" marT="0" marB="0"/>
                </a:tc>
              </a:tr>
              <a:tr h="11312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u="sng" dirty="0">
                          <a:effectLst/>
                        </a:rPr>
                        <a:t>Улыбка</a:t>
                      </a:r>
                      <a:endParaRPr lang="ru-RU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>
                          <a:effectLst/>
                        </a:rPr>
                        <a:t>(Матрёна из рассказа А.И. Солженицына «Матрёнин двор»)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9" marR="62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>
                          <a:effectLst/>
                        </a:rPr>
                        <a:t>Добрая, простодушная, совестливая праведница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9" marR="62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>
                          <a:effectLst/>
                        </a:rPr>
                        <a:t>эпитет (улыбка «лучезарная»),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>
                          <a:effectLst/>
                        </a:rPr>
                        <a:t>метафоры («в ладах с совестью», «холодный глаз объектива»)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9" marR="62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>
                          <a:effectLst/>
                        </a:rPr>
                        <a:t>Автор относится к герою с любовью и симпатией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9" marR="62569" marT="0" marB="0"/>
                </a:tc>
              </a:tr>
              <a:tr h="18854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u="sng" dirty="0">
                          <a:effectLst/>
                        </a:rPr>
                        <a:t>Мимика, жесты, поза</a:t>
                      </a:r>
                      <a:endParaRPr lang="ru-RU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>
                          <a:effectLst/>
                        </a:rPr>
                        <a:t>(Варька из рассказа А.П. Чехова «Спать хочется»)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9" marR="62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>
                          <a:effectLst/>
                        </a:rPr>
                        <a:t>Девочке очень хочется спать, она вынуждена работать, чтобы выжить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9" marR="62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>
                          <a:effectLst/>
                        </a:rPr>
                        <a:t>сравнение («голова стала маленькой, как булавочная головка»), антитеза («музыку, которую так сладко слушать»- «музыка только раздражает и гнетет»), метафоры («мурлычет», «что лицо ее высохло и одеревенело»)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9" marR="625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>
                          <a:effectLst/>
                        </a:rPr>
                        <a:t>Автор сочувствует девочке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9" marR="6256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946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Групповая работа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/>
              <a:t>Критерии </a:t>
            </a:r>
            <a:r>
              <a:rPr lang="ru-RU" b="1" dirty="0" smtClean="0"/>
              <a:t>оценивания:</a:t>
            </a:r>
            <a:endParaRPr lang="ru-RU" sz="2000" dirty="0" smtClean="0"/>
          </a:p>
          <a:p>
            <a:pPr marL="457200" lvl="1" indent="0" fontAlgn="base">
              <a:buNone/>
            </a:pPr>
            <a:r>
              <a:rPr lang="ru-RU" sz="2400" dirty="0" smtClean="0"/>
              <a:t>1) глубина</a:t>
            </a:r>
            <a:r>
              <a:rPr lang="ru-RU" sz="2400" dirty="0"/>
              <a:t>, полнота ответа - 2 балла (0-1-2);</a:t>
            </a:r>
          </a:p>
          <a:p>
            <a:pPr marL="457200" lvl="1" indent="0" fontAlgn="base">
              <a:buNone/>
            </a:pPr>
            <a:r>
              <a:rPr lang="ru-RU" sz="2400" dirty="0" smtClean="0"/>
              <a:t>2) аргументированность </a:t>
            </a:r>
            <a:r>
              <a:rPr lang="ru-RU" sz="2400" dirty="0"/>
              <a:t>ответа</a:t>
            </a:r>
            <a:r>
              <a:rPr lang="ru-RU" dirty="0"/>
              <a:t>:</a:t>
            </a:r>
            <a:endParaRPr lang="ru-RU" sz="1800" dirty="0"/>
          </a:p>
          <a:p>
            <a:pPr lvl="0" fontAlgn="base"/>
            <a:r>
              <a:rPr lang="ru-RU" dirty="0" smtClean="0"/>
              <a:t> приведено 3 детали портрета- </a:t>
            </a:r>
            <a:r>
              <a:rPr lang="ru-RU" dirty="0"/>
              <a:t>2</a:t>
            </a:r>
            <a:r>
              <a:rPr lang="ru-RU" dirty="0" smtClean="0"/>
              <a:t> балла;</a:t>
            </a:r>
            <a:endParaRPr lang="ru-RU" sz="2000" dirty="0"/>
          </a:p>
          <a:p>
            <a:pPr lvl="0" fontAlgn="base"/>
            <a:r>
              <a:rPr lang="ru-RU" dirty="0"/>
              <a:t> </a:t>
            </a:r>
            <a:r>
              <a:rPr lang="ru-RU" dirty="0" smtClean="0"/>
              <a:t> приведено </a:t>
            </a:r>
            <a:r>
              <a:rPr lang="ru-RU" dirty="0"/>
              <a:t>2</a:t>
            </a:r>
            <a:r>
              <a:rPr lang="ru-RU" dirty="0" smtClean="0"/>
              <a:t> детали портрета </a:t>
            </a:r>
            <a:r>
              <a:rPr lang="ru-RU" dirty="0"/>
              <a:t>- </a:t>
            </a:r>
            <a:r>
              <a:rPr lang="ru-RU" dirty="0" smtClean="0"/>
              <a:t>1 балл;</a:t>
            </a:r>
          </a:p>
          <a:p>
            <a:pPr lvl="0" fontAlgn="base"/>
            <a:r>
              <a:rPr lang="ru-RU" sz="2000" dirty="0"/>
              <a:t> </a:t>
            </a:r>
            <a:r>
              <a:rPr lang="ru-RU" sz="2000" dirty="0" smtClean="0"/>
              <a:t> </a:t>
            </a:r>
            <a:r>
              <a:rPr lang="ru-RU" dirty="0"/>
              <a:t>приведена </a:t>
            </a:r>
            <a:r>
              <a:rPr lang="ru-RU" dirty="0" smtClean="0"/>
              <a:t>1 деталь портрета- </a:t>
            </a:r>
            <a:r>
              <a:rPr lang="ru-RU" smtClean="0"/>
              <a:t>0 баллов: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3</a:t>
            </a:r>
            <a:r>
              <a:rPr lang="ru-RU" dirty="0"/>
              <a:t>) </a:t>
            </a:r>
            <a:r>
              <a:rPr lang="ru-RU" dirty="0" smtClean="0"/>
              <a:t>речь  </a:t>
            </a:r>
            <a:r>
              <a:rPr lang="ru-RU" dirty="0"/>
              <a:t>(языковое оформление ответа) - 2 балла (0-1-2).</a:t>
            </a:r>
            <a:endParaRPr lang="ru-RU" sz="2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95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s://bytheonionsea.files.wordpress.com/2019/06/war-and-peace-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725" y="2685535"/>
            <a:ext cx="3237471" cy="295093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Рисунок 5" descr="https://24smi.org/public/media/resize/800x-/person/2017/12/22/nn3qxgaxqypb-irina-skobtseva-v-roli-elen-kuraginoi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2" y="2420980"/>
            <a:ext cx="2889420" cy="321548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323" y="982132"/>
            <a:ext cx="2455486" cy="2756283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17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294</TotalTime>
  <Words>480</Words>
  <Application>Microsoft Office PowerPoint</Application>
  <PresentationFormat>Широкоэкранный</PresentationFormat>
  <Paragraphs>74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Garamond</vt:lpstr>
      <vt:lpstr>Times New Roman</vt:lpstr>
      <vt:lpstr>Натуральные материалы</vt:lpstr>
      <vt:lpstr>     </vt:lpstr>
      <vt:lpstr>Презентация PowerPoint</vt:lpstr>
      <vt:lpstr> </vt:lpstr>
      <vt:lpstr>Домашнее задание</vt:lpstr>
      <vt:lpstr>Презентация PowerPoint</vt:lpstr>
      <vt:lpstr>    </vt:lpstr>
      <vt:lpstr>Презентация PowerPoint</vt:lpstr>
      <vt:lpstr>Групповая работа </vt:lpstr>
      <vt:lpstr>Презентация PowerPoint</vt:lpstr>
      <vt:lpstr>Подведём итоги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</dc:title>
  <dc:creator>Васькова Елена Ивановна</dc:creator>
  <cp:lastModifiedBy>Васькова Елена Ивановна</cp:lastModifiedBy>
  <cp:revision>31</cp:revision>
  <dcterms:created xsi:type="dcterms:W3CDTF">2019-09-17T04:49:06Z</dcterms:created>
  <dcterms:modified xsi:type="dcterms:W3CDTF">2019-10-15T14:10:43Z</dcterms:modified>
</cp:coreProperties>
</file>