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75" r:id="rId2"/>
    <p:sldId id="266" r:id="rId3"/>
    <p:sldId id="260" r:id="rId4"/>
    <p:sldId id="264" r:id="rId5"/>
    <p:sldId id="283" r:id="rId6"/>
    <p:sldId id="265" r:id="rId7"/>
    <p:sldId id="286" r:id="rId8"/>
    <p:sldId id="262" r:id="rId9"/>
    <p:sldId id="289" r:id="rId10"/>
    <p:sldId id="256" r:id="rId11"/>
    <p:sldId id="290" r:id="rId12"/>
    <p:sldId id="279" r:id="rId13"/>
    <p:sldId id="287" r:id="rId14"/>
    <p:sldId id="292" r:id="rId15"/>
    <p:sldId id="280" r:id="rId16"/>
    <p:sldId id="268" r:id="rId17"/>
    <p:sldId id="263" r:id="rId18"/>
    <p:sldId id="28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523"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01EC93D-D425-49E8-A5DD-F4F6377BCB7A}" type="datetimeFigureOut">
              <a:rPr lang="ru-RU" smtClean="0"/>
              <a:t>13.03.2020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F4EFF55-F1CA-4517-BB8D-323355E5CF1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1EC93D-D425-49E8-A5DD-F4F6377BCB7A}" type="datetimeFigureOut">
              <a:rPr lang="ru-RU" smtClean="0"/>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4EFF55-F1CA-4517-BB8D-323355E5CF1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1EC93D-D425-49E8-A5DD-F4F6377BCB7A}" type="datetimeFigureOut">
              <a:rPr lang="ru-RU" smtClean="0"/>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4EFF55-F1CA-4517-BB8D-323355E5CF13}"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1EC93D-D425-49E8-A5DD-F4F6377BCB7A}" type="datetimeFigureOut">
              <a:rPr lang="ru-RU" smtClean="0"/>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4EFF55-F1CA-4517-BB8D-323355E5CF1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01EC93D-D425-49E8-A5DD-F4F6377BCB7A}" type="datetimeFigureOut">
              <a:rPr lang="ru-RU" smtClean="0"/>
              <a:t>13.03.2020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F4EFF55-F1CA-4517-BB8D-323355E5CF1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01EC93D-D425-49E8-A5DD-F4F6377BCB7A}" type="datetimeFigureOut">
              <a:rPr lang="ru-RU" smtClean="0"/>
              <a:t>13.03.2020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F4EFF55-F1CA-4517-BB8D-323355E5CF13}"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01EC93D-D425-49E8-A5DD-F4F6377BCB7A}" type="datetimeFigureOut">
              <a:rPr lang="ru-RU" smtClean="0"/>
              <a:t>13.03.2020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F4EFF55-F1CA-4517-BB8D-323355E5CF1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01EC93D-D425-49E8-A5DD-F4F6377BCB7A}" type="datetimeFigureOut">
              <a:rPr lang="ru-RU" smtClean="0"/>
              <a:t>13.03.2020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F4EFF55-F1CA-4517-BB8D-323355E5CF13}"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01EC93D-D425-49E8-A5DD-F4F6377BCB7A}" type="datetimeFigureOut">
              <a:rPr lang="ru-RU" smtClean="0"/>
              <a:t>13.03.2020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4EFF55-F1CA-4517-BB8D-323355E5CF1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01EC93D-D425-49E8-A5DD-F4F6377BCB7A}" type="datetimeFigureOut">
              <a:rPr lang="ru-RU" smtClean="0"/>
              <a:t>13.03.2020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4EFF55-F1CA-4517-BB8D-323355E5CF1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01EC93D-D425-49E8-A5DD-F4F6377BCB7A}" type="datetimeFigureOut">
              <a:rPr lang="ru-RU" smtClean="0"/>
              <a:t>13.03.2020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4EFF55-F1CA-4517-BB8D-323355E5CF1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01EC93D-D425-49E8-A5DD-F4F6377BCB7A}" type="datetimeFigureOut">
              <a:rPr lang="ru-RU" smtClean="0"/>
              <a:t>13.03.2020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F4EFF55-F1CA-4517-BB8D-323355E5CF13}"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01EC93D-D425-49E8-A5DD-F4F6377BCB7A}" type="datetimeFigureOut">
              <a:rPr lang="ru-RU" smtClean="0"/>
              <a:t>13.03.2020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F4EFF55-F1CA-4517-BB8D-323355E5CF13}"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656183"/>
          </a:xfrm>
        </p:spPr>
        <p:txBody>
          <a:bodyPr/>
          <a:lstStyle/>
          <a:p>
            <a:r>
              <a:rPr lang="ru-RU" sz="4000" b="1" smtClean="0">
                <a:solidFill>
                  <a:srgbClr val="00B0F0"/>
                </a:solidFill>
              </a:rPr>
              <a:t>Охраняемые птицы </a:t>
            </a:r>
            <a:r>
              <a:rPr lang="ru-RU" sz="4000" b="1" dirty="0">
                <a:solidFill>
                  <a:srgbClr val="00B0F0"/>
                </a:solidFill>
              </a:rPr>
              <a:t>Северной Осетии</a:t>
            </a:r>
            <a:endParaRPr lang="ru-RU" dirty="0">
              <a:solidFill>
                <a:srgbClr val="00B0F0"/>
              </a:solidFill>
            </a:endParaRPr>
          </a:p>
        </p:txBody>
      </p:sp>
      <p:sp>
        <p:nvSpPr>
          <p:cNvPr id="3" name="Подзаголовок 2"/>
          <p:cNvSpPr>
            <a:spLocks noGrp="1"/>
          </p:cNvSpPr>
          <p:nvPr>
            <p:ph type="subTitle" idx="1"/>
          </p:nvPr>
        </p:nvSpPr>
        <p:spPr>
          <a:xfrm>
            <a:off x="395536" y="1844824"/>
            <a:ext cx="8424936" cy="4536504"/>
          </a:xfrm>
        </p:spPr>
        <p:txBody>
          <a:bodyPr>
            <a:noAutofit/>
          </a:bodyPr>
          <a:lstStyle/>
          <a:p>
            <a:pPr lvl="0" algn="l">
              <a:spcBef>
                <a:spcPts val="0"/>
              </a:spcBef>
            </a:pPr>
            <a:r>
              <a:rPr lang="ru-RU" b="1" dirty="0">
                <a:solidFill>
                  <a:prstClr val="black"/>
                </a:solidFill>
              </a:rPr>
              <a:t>Буковые леса Северной Осетии богаты птицей</a:t>
            </a:r>
          </a:p>
          <a:p>
            <a:pPr lvl="0" algn="l">
              <a:spcBef>
                <a:spcPts val="0"/>
              </a:spcBef>
            </a:pPr>
            <a:r>
              <a:rPr lang="ru-RU" dirty="0">
                <a:solidFill>
                  <a:prstClr val="black"/>
                </a:solidFill>
              </a:rPr>
              <a:t>В буковых лесах можно встретить следующих птиц Северной Осетии: сову и филина, фазана и куропатку, кукушку и дятла. А на высокогорье обитают горная индейка и кавказский тетерев.</a:t>
            </a:r>
          </a:p>
        </p:txBody>
      </p:sp>
    </p:spTree>
    <p:extLst>
      <p:ext uri="{BB962C8B-B14F-4D97-AF65-F5344CB8AC3E}">
        <p14:creationId xmlns:p14="http://schemas.microsoft.com/office/powerpoint/2010/main" val="46982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Считается, что орлы, чувствуя приближение смерти, взмывают в небо и умирают во время полёта.</a:t>
            </a:r>
            <a:br>
              <a:rPr lang="ru-RU" dirty="0"/>
            </a:br>
            <a:r>
              <a:rPr lang="ru-RU" dirty="0"/>
              <a:t>На Кавказе встречаются два вида орлов, ассоциирующихся у жителей с легендами</a:t>
            </a:r>
          </a:p>
        </p:txBody>
      </p:sp>
      <p:sp>
        <p:nvSpPr>
          <p:cNvPr id="3" name="Подзаголовок 2"/>
          <p:cNvSpPr>
            <a:spLocks noGrp="1"/>
          </p:cNvSpPr>
          <p:nvPr>
            <p:ph type="subTitle" idx="1"/>
          </p:nvPr>
        </p:nvSpPr>
        <p:spPr>
          <a:xfrm>
            <a:off x="1547664" y="4797152"/>
            <a:ext cx="6400800" cy="2055587"/>
          </a:xfrm>
        </p:spPr>
        <p:txBody>
          <a:bodyPr>
            <a:normAutofit/>
          </a:bodyPr>
          <a:lstStyle/>
          <a:p>
            <a:pPr algn="just"/>
            <a:r>
              <a:rPr lang="ru-RU" b="0" i="0" dirty="0" smtClean="0">
                <a:solidFill>
                  <a:srgbClr val="FFFFFF"/>
                </a:solidFill>
                <a:effectLst/>
                <a:latin typeface="PT Sans"/>
              </a:rPr>
              <a:t>Считается, что орлы, чувствуя приближение.</a:t>
            </a:r>
          </a:p>
          <a:p>
            <a:pPr algn="just"/>
            <a:r>
              <a:rPr lang="ru-RU" b="0" i="0" dirty="0" smtClean="0">
                <a:solidFill>
                  <a:srgbClr val="FFFFFF"/>
                </a:solidFill>
                <a:effectLst/>
                <a:latin typeface="PT Sans"/>
              </a:rPr>
              <a:t>На Кавказе встречаются два вида орлов, ассоциирующихся у жителей с легендами</a:t>
            </a:r>
          </a:p>
          <a:p>
            <a:endParaRPr lang="ru-RU" dirty="0"/>
          </a:p>
        </p:txBody>
      </p:sp>
    </p:spTree>
    <p:extLst>
      <p:ext uri="{BB962C8B-B14F-4D97-AF65-F5344CB8AC3E}">
        <p14:creationId xmlns:p14="http://schemas.microsoft.com/office/powerpoint/2010/main" val="74229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Белоголовый сип</a:t>
            </a:r>
            <a:endParaRPr lang="ru-RU" dirty="0"/>
          </a:p>
        </p:txBody>
      </p:sp>
      <p:sp>
        <p:nvSpPr>
          <p:cNvPr id="3" name="Объект 2"/>
          <p:cNvSpPr>
            <a:spLocks noGrp="1"/>
          </p:cNvSpPr>
          <p:nvPr>
            <p:ph idx="1"/>
          </p:nvPr>
        </p:nvSpPr>
        <p:spPr/>
        <p:txBody>
          <a:bodyPr/>
          <a:lstStyle/>
          <a:p>
            <a:endParaRPr lang="ru-R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1369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53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40960" cy="6401753"/>
          </a:xfrm>
          <a:prstGeom prst="rect">
            <a:avLst/>
          </a:prstGeom>
        </p:spPr>
        <p:txBody>
          <a:bodyPr wrap="square">
            <a:spAutoFit/>
          </a:bodyPr>
          <a:lstStyle/>
          <a:p>
            <a:r>
              <a:rPr lang="ru-RU" sz="2800" dirty="0"/>
              <a:t>Очень крупный гриф с длинными широкими крыльями и широким хвостом. Длина тела 93—110 см, размах крыльев 234—269 </a:t>
            </a:r>
            <a:r>
              <a:rPr lang="ru-RU" sz="2800" dirty="0" smtClean="0"/>
              <a:t>см. Облик </a:t>
            </a:r>
            <a:r>
              <a:rPr lang="ru-RU" sz="2800" dirty="0"/>
              <a:t>характерный для грифов — непропорционально маленькая, покрытая белым пухом голова, вытянутый крючковатый клюв, длинная шея с воротником удлинённых перьев, короткий округлый хвост. Общий окрас туловища бурый, несколько более светлый с рыжеватым оттенком снизу. Маховые и рулевые тёмно-бурые, почти чёрные. Радужина желтовато-коричневая, </a:t>
            </a:r>
            <a:r>
              <a:rPr lang="ru-RU" sz="2800" dirty="0" err="1"/>
              <a:t>восковица</a:t>
            </a:r>
            <a:r>
              <a:rPr lang="ru-RU" sz="2800" dirty="0"/>
              <a:t> сероватая, ноги тёмно-серые. В окрасе самцы и самки друг от друга не отличаются. Оперение молодых птиц более бледное и монотонное рыжевато-бурое</a:t>
            </a:r>
            <a:r>
              <a:rPr lang="ru-RU" sz="2800" dirty="0" smtClean="0"/>
              <a:t>.</a:t>
            </a:r>
            <a:endParaRPr lang="ru-RU" sz="2800" dirty="0"/>
          </a:p>
          <a:p>
            <a:endParaRPr lang="ru-RU" sz="2800" dirty="0"/>
          </a:p>
          <a:p>
            <a:endParaRPr lang="ru-RU" dirty="0"/>
          </a:p>
        </p:txBody>
      </p:sp>
    </p:spTree>
    <p:extLst>
      <p:ext uri="{BB962C8B-B14F-4D97-AF65-F5344CB8AC3E}">
        <p14:creationId xmlns:p14="http://schemas.microsoft.com/office/powerpoint/2010/main" val="17428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8640"/>
            <a:ext cx="8208912" cy="6494085"/>
          </a:xfrm>
          <a:prstGeom prst="rect">
            <a:avLst/>
          </a:prstGeom>
        </p:spPr>
        <p:txBody>
          <a:bodyPr wrap="square">
            <a:spAutoFit/>
          </a:bodyPr>
          <a:lstStyle/>
          <a:p>
            <a:pPr lvl="0"/>
            <a:r>
              <a:rPr lang="ru-RU" sz="3200" dirty="0">
                <a:solidFill>
                  <a:prstClr val="black"/>
                </a:solidFill>
              </a:rPr>
              <a:t>Парящая птица, с ровной поверхности с трудом поднимающаяся в </a:t>
            </a:r>
            <a:r>
              <a:rPr lang="ru-RU" sz="3200" dirty="0" smtClean="0">
                <a:solidFill>
                  <a:prstClr val="black"/>
                </a:solidFill>
              </a:rPr>
              <a:t>воздух</a:t>
            </a:r>
            <a:r>
              <a:rPr lang="ru-RU" sz="3200" dirty="0">
                <a:solidFill>
                  <a:prstClr val="black"/>
                </a:solidFill>
              </a:rPr>
              <a:t>. В воздухе втягивает в себя шею, опускает голову и широко расставляет первостепенные маховые (выглядят как «пальцы веером»). Взмахи крыльями редкие, медленные и глубокие. Кричит достаточно редко, хотя сравнению с другими грифами считается более разговорчивой. Голос — разнообразные шипящие и хриплые каркающие звуки, издаваемые главным образом при обнаружении добычи либо на отдыхе. Обычно встречается группами</a:t>
            </a:r>
            <a:r>
              <a:rPr lang="ru-RU" dirty="0">
                <a:solidFill>
                  <a:prstClr val="black"/>
                </a:solidFill>
              </a:rPr>
              <a:t>.</a:t>
            </a:r>
          </a:p>
        </p:txBody>
      </p:sp>
    </p:spTree>
    <p:extLst>
      <p:ext uri="{BB962C8B-B14F-4D97-AF65-F5344CB8AC3E}">
        <p14:creationId xmlns:p14="http://schemas.microsoft.com/office/powerpoint/2010/main" val="179211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 y="332656"/>
            <a:ext cx="8229600" cy="1656184"/>
          </a:xfrm>
        </p:spPr>
        <p:txBody>
          <a:bodyPr/>
          <a:lstStyle/>
          <a:p>
            <a:r>
              <a:rPr lang="ru-RU" dirty="0" smtClean="0"/>
              <a:t>Сапсан</a:t>
            </a:r>
            <a:endParaRPr lang="ru-RU"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06489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05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316" y="764704"/>
            <a:ext cx="8892480" cy="5693866"/>
          </a:xfrm>
          <a:prstGeom prst="rect">
            <a:avLst/>
          </a:prstGeom>
        </p:spPr>
        <p:txBody>
          <a:bodyPr wrap="square">
            <a:spAutoFit/>
          </a:bodyPr>
          <a:lstStyle/>
          <a:p>
            <a:r>
              <a:rPr lang="ru-RU" sz="2800" dirty="0"/>
              <a:t>Сапсан — крупный сокол: его длина составляет 34-50 см, размах крыльев 80-120 </a:t>
            </a:r>
            <a:r>
              <a:rPr lang="ru-RU" sz="2800" dirty="0" smtClean="0"/>
              <a:t>см </a:t>
            </a:r>
            <a:r>
              <a:rPr lang="ru-RU" sz="2800" dirty="0"/>
              <a:t>Как и у большинства других хищных птиц, самки сапсанов заметно крупнее самцов: они весят в пределах 910—1500 г, тогда как самцы примерно на треть меньше и их вес составляет 440—750 </a:t>
            </a:r>
            <a:r>
              <a:rPr lang="ru-RU" sz="2800" dirty="0" smtClean="0"/>
              <a:t>г. </a:t>
            </a:r>
            <a:r>
              <a:rPr lang="ru-RU" sz="2800" dirty="0"/>
              <a:t>В окрасе половой диморфизм не выражен </a:t>
            </a:r>
            <a:r>
              <a:rPr lang="ru-RU" sz="2800" dirty="0" smtClean="0"/>
              <a:t>, </a:t>
            </a:r>
            <a:r>
              <a:rPr lang="ru-RU" sz="2800" dirty="0"/>
              <a:t>— самцы и самки выглядят одинаково.</a:t>
            </a:r>
          </a:p>
          <a:p>
            <a:endParaRPr lang="ru-RU" sz="2800" dirty="0"/>
          </a:p>
          <a:p>
            <a:r>
              <a:rPr lang="ru-RU" sz="2800" dirty="0"/>
              <a:t>Общее телосложение крепкое, характерное для активных хищных птиц — широкая грудь с твёрдыми и выпуклыми мышцами, сильные пальцы с острыми и круто согнутыми когтями, и короткий, серпообразно загнутый </a:t>
            </a:r>
            <a:r>
              <a:rPr lang="ru-RU" sz="2800" dirty="0" smtClean="0"/>
              <a:t>клюв.</a:t>
            </a:r>
            <a:endParaRPr lang="ru-RU" sz="2800" dirty="0"/>
          </a:p>
        </p:txBody>
      </p:sp>
    </p:spTree>
    <p:extLst>
      <p:ext uri="{BB962C8B-B14F-4D97-AF65-F5344CB8AC3E}">
        <p14:creationId xmlns:p14="http://schemas.microsoft.com/office/powerpoint/2010/main" val="104658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БЕРКУТ</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31382" cy="488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808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0"/>
            <a:ext cx="7704856" cy="5262979"/>
          </a:xfrm>
          <a:prstGeom prst="rect">
            <a:avLst/>
          </a:prstGeom>
        </p:spPr>
        <p:txBody>
          <a:bodyPr wrap="square">
            <a:spAutoFit/>
          </a:bodyPr>
          <a:lstStyle/>
          <a:p>
            <a:r>
              <a:rPr lang="ru-RU" sz="2400" b="1" dirty="0"/>
              <a:t>Беркут</a:t>
            </a:r>
          </a:p>
          <a:p>
            <a:r>
              <a:rPr lang="ru-RU" sz="2400" dirty="0"/>
              <a:t>Наиболее известный вид среди орлов, крупнейший представитель </a:t>
            </a:r>
            <a:r>
              <a:rPr lang="ru-RU" sz="2400" dirty="0" err="1"/>
              <a:t>Aquila</a:t>
            </a:r>
            <a:r>
              <a:rPr lang="ru-RU" sz="2400" dirty="0"/>
              <a:t>. Обитает в высокогорьях и обладает самыми мощными среди орлов когтями (до 7 см, практически как у медведя!) и необычайно сильной хваткой. Истории известен случай, когда в конце XIX века охотничий беркут по ошибке убил человека. Привлекла птицу лисья шапка, надетая на голову местного жителя. Спикировав, беркут вцепился в шапку, пронзив задним когтем затылок человека – тот скончался на месте.</a:t>
            </a:r>
          </a:p>
          <a:p>
            <a:r>
              <a:rPr lang="ru-RU" sz="2400" dirty="0"/>
              <a:t>По латыни беркут называется </a:t>
            </a:r>
            <a:r>
              <a:rPr lang="ru-RU" sz="2400" dirty="0" err="1"/>
              <a:t>Aquilachrysaetus</a:t>
            </a:r>
            <a:r>
              <a:rPr lang="ru-RU" sz="2400" dirty="0"/>
              <a:t>, что в переводе означает «золотой орёл». Размах крыльев достигает 4 метров, а вес иногда превышает 6 килограммов.</a:t>
            </a:r>
          </a:p>
        </p:txBody>
      </p:sp>
    </p:spTree>
    <p:extLst>
      <p:ext uri="{BB962C8B-B14F-4D97-AF65-F5344CB8AC3E}">
        <p14:creationId xmlns:p14="http://schemas.microsoft.com/office/powerpoint/2010/main" val="2963913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2060848"/>
            <a:ext cx="7772400" cy="1500187"/>
          </a:xfrm>
        </p:spPr>
        <p:txBody>
          <a:bodyPr>
            <a:normAutofit fontScale="85000" lnSpcReduction="20000"/>
          </a:bodyPr>
          <a:lstStyle/>
          <a:p>
            <a:r>
              <a:rPr lang="ru-RU" sz="4000" dirty="0" smtClean="0">
                <a:solidFill>
                  <a:schemeClr val="tx1"/>
                </a:solidFill>
              </a:rPr>
              <a:t>Работа ученика 7 класса МКОУ СОШ с Новый Урух  </a:t>
            </a:r>
            <a:r>
              <a:rPr lang="ru-RU" sz="4000" dirty="0" err="1" smtClean="0">
                <a:solidFill>
                  <a:schemeClr val="tx1"/>
                </a:solidFill>
              </a:rPr>
              <a:t>Майрансаева</a:t>
            </a:r>
            <a:r>
              <a:rPr lang="ru-RU" sz="4000" dirty="0" smtClean="0">
                <a:solidFill>
                  <a:schemeClr val="tx1"/>
                </a:solidFill>
              </a:rPr>
              <a:t> </a:t>
            </a:r>
            <a:r>
              <a:rPr lang="ru-RU" sz="4000" dirty="0" err="1" smtClean="0">
                <a:solidFill>
                  <a:schemeClr val="tx1"/>
                </a:solidFill>
              </a:rPr>
              <a:t>Батраза</a:t>
            </a:r>
            <a:r>
              <a:rPr lang="ru-RU" sz="4000" dirty="0" smtClean="0">
                <a:solidFill>
                  <a:schemeClr val="tx1"/>
                </a:solidFill>
              </a:rPr>
              <a:t> </a:t>
            </a:r>
          </a:p>
          <a:p>
            <a:r>
              <a:rPr lang="ru-RU" sz="4000" dirty="0"/>
              <a:t> </a:t>
            </a:r>
            <a:r>
              <a:rPr lang="ru-RU" sz="4000" dirty="0" smtClean="0"/>
              <a:t>                      </a:t>
            </a:r>
            <a:r>
              <a:rPr lang="ru-RU" sz="4000" dirty="0" smtClean="0">
                <a:solidFill>
                  <a:schemeClr val="tx1"/>
                </a:solidFill>
              </a:rPr>
              <a:t>2019 год                </a:t>
            </a:r>
            <a:endParaRPr lang="ru-RU" sz="4000" dirty="0">
              <a:solidFill>
                <a:schemeClr val="tx1"/>
              </a:solidFill>
            </a:endParaRPr>
          </a:p>
        </p:txBody>
      </p:sp>
      <p:sp>
        <p:nvSpPr>
          <p:cNvPr id="2" name="Заголовок 1"/>
          <p:cNvSpPr>
            <a:spLocks noGrp="1"/>
          </p:cNvSpPr>
          <p:nvPr>
            <p:ph type="title"/>
          </p:nvPr>
        </p:nvSpPr>
        <p:spPr>
          <a:xfrm>
            <a:off x="722313" y="4725144"/>
            <a:ext cx="7772400" cy="1043831"/>
          </a:xfrm>
        </p:spPr>
        <p:txBody>
          <a:bodyPr>
            <a:noAutofit/>
          </a:bodyPr>
          <a:lstStyle/>
          <a:p>
            <a:pPr algn="ctr"/>
            <a:r>
              <a:rPr lang="ru-RU" sz="2400" b="0" dirty="0" smtClean="0"/>
              <a:t>Руководитель учитель высшей категории </a:t>
            </a:r>
            <a:r>
              <a:rPr lang="ru-RU" sz="2400" b="0" dirty="0" err="1" smtClean="0"/>
              <a:t>Гоконаева</a:t>
            </a:r>
            <a:r>
              <a:rPr lang="ru-RU" sz="2400" b="0" dirty="0" smtClean="0"/>
              <a:t> Лара </a:t>
            </a:r>
            <a:r>
              <a:rPr lang="ru-RU" sz="2400" b="0" dirty="0" err="1" smtClean="0"/>
              <a:t>Хадзиретовна</a:t>
            </a:r>
            <a:endParaRPr lang="ru-RU" sz="2400" b="0" dirty="0"/>
          </a:p>
        </p:txBody>
      </p:sp>
    </p:spTree>
    <p:extLst>
      <p:ext uri="{BB962C8B-B14F-4D97-AF65-F5344CB8AC3E}">
        <p14:creationId xmlns:p14="http://schemas.microsoft.com/office/powerpoint/2010/main" val="41477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908720"/>
            <a:ext cx="7848872" cy="5386090"/>
          </a:xfrm>
          <a:prstGeom prst="rect">
            <a:avLst/>
          </a:prstGeom>
        </p:spPr>
        <p:txBody>
          <a:bodyPr wrap="square">
            <a:spAutoFit/>
          </a:bodyPr>
          <a:lstStyle/>
          <a:p>
            <a:r>
              <a:rPr lang="ru-RU" sz="2800" dirty="0"/>
              <a:t>В 1999 г. в   Северной Осетии была издана Красная книга, учрежденная постановлением Правительства Республики №34 от 14 февраля 1997 г., которым утвержден список редких и находящихся под угрозой исчезновения видов растений, животных и грибов. В  нее было включено </a:t>
            </a:r>
            <a:r>
              <a:rPr lang="ru-RU" sz="2800" dirty="0">
                <a:solidFill>
                  <a:schemeClr val="accent2">
                    <a:lumMod val="75000"/>
                  </a:schemeClr>
                </a:solidFill>
              </a:rPr>
              <a:t>12 видов грибов, 6 видов лишайников, 4 вида голосеменных и 101 вид покрытосеменных растений, 15 видов млекопитающих</a:t>
            </a:r>
            <a:r>
              <a:rPr lang="ru-RU" sz="2800" dirty="0"/>
              <a:t>, </a:t>
            </a:r>
            <a:r>
              <a:rPr lang="ru-RU" sz="3600" b="1" i="1" u="sng" dirty="0"/>
              <a:t>51 вид птиц</a:t>
            </a:r>
            <a:r>
              <a:rPr lang="ru-RU" sz="3600" b="1" dirty="0"/>
              <a:t>,</a:t>
            </a:r>
            <a:r>
              <a:rPr lang="ru-RU" sz="2800" dirty="0"/>
              <a:t> </a:t>
            </a:r>
            <a:r>
              <a:rPr lang="ru-RU" sz="2800" dirty="0">
                <a:solidFill>
                  <a:schemeClr val="accent2">
                    <a:lumMod val="75000"/>
                  </a:schemeClr>
                </a:solidFill>
              </a:rPr>
              <a:t>11 видов земноводных, 4 вида круглоротых рыб и 46 видов насекомых.</a:t>
            </a:r>
          </a:p>
        </p:txBody>
      </p:sp>
    </p:spTree>
    <p:extLst>
      <p:ext uri="{BB962C8B-B14F-4D97-AF65-F5344CB8AC3E}">
        <p14:creationId xmlns:p14="http://schemas.microsoft.com/office/powerpoint/2010/main" val="263518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97527"/>
            <a:ext cx="8280920" cy="4893647"/>
          </a:xfrm>
          <a:prstGeom prst="rect">
            <a:avLst/>
          </a:prstGeom>
        </p:spPr>
        <p:txBody>
          <a:bodyPr wrap="square">
            <a:spAutoFit/>
          </a:bodyPr>
          <a:lstStyle/>
          <a:p>
            <a:pPr algn="ctr"/>
            <a:r>
              <a:rPr lang="ru-RU" sz="4400" dirty="0" smtClean="0">
                <a:solidFill>
                  <a:srgbClr val="0070C0"/>
                </a:solidFill>
              </a:rPr>
              <a:t>Кавказ – это не только горы, </a:t>
            </a:r>
          </a:p>
          <a:p>
            <a:pPr algn="ctr"/>
            <a:r>
              <a:rPr lang="ru-RU" sz="4400" dirty="0" smtClean="0">
                <a:solidFill>
                  <a:srgbClr val="0070C0"/>
                </a:solidFill>
              </a:rPr>
              <a:t>но и многообразие птиц</a:t>
            </a:r>
          </a:p>
          <a:p>
            <a:r>
              <a:rPr lang="ru-RU" sz="3200" dirty="0" smtClean="0"/>
              <a:t>Тысячелетиями человек восторгался птицами. Не имея природной возможности летать самостоятельно, люди испокон веков слагали легенды, притчи и сказки о птицах. Кавказ – настоящий рай не только для профессиональных орнитологов, но и для простых любителей птиц.</a:t>
            </a:r>
            <a:endParaRPr lang="ru-RU" sz="3200" dirty="0"/>
          </a:p>
        </p:txBody>
      </p:sp>
    </p:spTree>
    <p:extLst>
      <p:ext uri="{BB962C8B-B14F-4D97-AF65-F5344CB8AC3E}">
        <p14:creationId xmlns:p14="http://schemas.microsoft.com/office/powerpoint/2010/main" val="21643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88840"/>
            <a:ext cx="7200800" cy="3539430"/>
          </a:xfrm>
          <a:prstGeom prst="rect">
            <a:avLst/>
          </a:prstGeom>
        </p:spPr>
        <p:txBody>
          <a:bodyPr wrap="square">
            <a:spAutoFit/>
          </a:bodyPr>
          <a:lstStyle/>
          <a:p>
            <a:r>
              <a:rPr lang="ru-RU" sz="2800" dirty="0" smtClean="0">
                <a:solidFill>
                  <a:srgbClr val="C00000"/>
                </a:solidFill>
              </a:rPr>
              <a:t>Эндемичный </a:t>
            </a:r>
            <a:r>
              <a:rPr lang="ru-RU" sz="2800" dirty="0">
                <a:solidFill>
                  <a:srgbClr val="C00000"/>
                </a:solidFill>
              </a:rPr>
              <a:t>кавказский тетерев </a:t>
            </a:r>
            <a:r>
              <a:rPr lang="ru-RU" sz="2800" dirty="0"/>
              <a:t>встречается в зарослях рододендрона и черники. Характерными являются белозобый дрозд, обыкновенная чечевица и серая славка.  Занесенные в Красную книгу РСО-Алания и России </a:t>
            </a:r>
            <a:r>
              <a:rPr lang="ru-RU" sz="2800" dirty="0">
                <a:solidFill>
                  <a:srgbClr val="C00000"/>
                </a:solidFill>
              </a:rPr>
              <a:t>бородач, беркут, сапсан </a:t>
            </a:r>
            <a:r>
              <a:rPr lang="ru-RU" sz="2800" dirty="0"/>
              <a:t>стали  редкими. Более обычен белоголовый сип. </a:t>
            </a:r>
          </a:p>
        </p:txBody>
      </p:sp>
    </p:spTree>
    <p:extLst>
      <p:ext uri="{BB962C8B-B14F-4D97-AF65-F5344CB8AC3E}">
        <p14:creationId xmlns:p14="http://schemas.microsoft.com/office/powerpoint/2010/main" val="12549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Кавказский тетерев</a:t>
            </a:r>
            <a:endParaRPr lang="ru-RU" dirty="0"/>
          </a:p>
        </p:txBody>
      </p:sp>
      <p:sp>
        <p:nvSpPr>
          <p:cNvPr id="3" name="Объект 2"/>
          <p:cNvSpPr>
            <a:spLocks noGrp="1"/>
          </p:cNvSpPr>
          <p:nvPr>
            <p:ph idx="1"/>
          </p:nvPr>
        </p:nvSpPr>
        <p:spPr/>
        <p:txBody>
          <a:bodyPr/>
          <a:lstStyle/>
          <a:p>
            <a:endParaRPr lang="ru-RU"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124744"/>
            <a:ext cx="8572500" cy="559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69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5"/>
            <a:ext cx="7704856" cy="4154984"/>
          </a:xfrm>
          <a:prstGeom prst="rect">
            <a:avLst/>
          </a:prstGeom>
        </p:spPr>
        <p:txBody>
          <a:bodyPr wrap="square">
            <a:spAutoFit/>
          </a:bodyPr>
          <a:lstStyle/>
          <a:p>
            <a:r>
              <a:rPr lang="ru-RU" sz="2400" dirty="0"/>
              <a:t>Орнитофауна представлена большим пестрым и зеленым дятлом, зеленой пеночкой, зябликом, крапивником, лесной завирушкой, вяхирем, клинтухом, сойкой, кукушкой и др. ястреб тетеревятник и перепелятник также обитатели лесов. Ксерофитные ландшафты населены грызунами (общественная полевка, лесная мышь, заяц), хищниками (каменная куница, лисица, ласка) птицами (полевой жаворонок, </a:t>
            </a:r>
            <a:r>
              <a:rPr lang="ru-RU" sz="2400" dirty="0" err="1"/>
              <a:t>кеклик</a:t>
            </a:r>
            <a:r>
              <a:rPr lang="ru-RU" sz="2400" dirty="0"/>
              <a:t>, скальный голубь, поползень, щурок и др.). Обилие грызунов привлекает сюда хищных птиц – луней, канюков, черного коршуна.</a:t>
            </a:r>
          </a:p>
        </p:txBody>
      </p:sp>
    </p:spTree>
    <p:extLst>
      <p:ext uri="{BB962C8B-B14F-4D97-AF65-F5344CB8AC3E}">
        <p14:creationId xmlns:p14="http://schemas.microsoft.com/office/powerpoint/2010/main" val="300625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692696"/>
            <a:ext cx="7416824" cy="5016758"/>
          </a:xfrm>
          <a:prstGeom prst="rect">
            <a:avLst/>
          </a:prstGeom>
        </p:spPr>
        <p:txBody>
          <a:bodyPr wrap="square">
            <a:spAutoFit/>
          </a:bodyPr>
          <a:lstStyle/>
          <a:p>
            <a:r>
              <a:rPr lang="ru-RU" sz="3200" b="1" dirty="0"/>
              <a:t>Символическая птица Кавказа</a:t>
            </a:r>
          </a:p>
          <a:p>
            <a:r>
              <a:rPr lang="ru-RU" sz="2400" dirty="0"/>
              <a:t>В песнях и легендах народов Кавказа немало птиц: вороны и филины, коршуны и грифы, голуби и совы, галки и ласточки, чайки. Но особенное, первостепенное место, несомненно, занимает </a:t>
            </a:r>
            <a:r>
              <a:rPr lang="ru-RU" sz="2400" dirty="0">
                <a:solidFill>
                  <a:srgbClr val="C00000"/>
                </a:solidFill>
              </a:rPr>
              <a:t>орёл.</a:t>
            </a:r>
          </a:p>
          <a:p>
            <a:r>
              <a:rPr lang="ru-RU" sz="2400" dirty="0">
                <a:solidFill>
                  <a:srgbClr val="C00000"/>
                </a:solidFill>
              </a:rPr>
              <a:t>Орлы Кавказа часто приходят на помощь героям в различных трудных ситуациях, выносят их из подземелий и дают мудрые своевременные советы</a:t>
            </a:r>
            <a:r>
              <a:rPr lang="ru-RU" sz="2400" dirty="0">
                <a:solidFill>
                  <a:schemeClr val="tx2">
                    <a:lumMod val="60000"/>
                    <a:lumOff val="40000"/>
                  </a:schemeClr>
                </a:solidFill>
              </a:rPr>
              <a:t>. </a:t>
            </a:r>
            <a:r>
              <a:rPr lang="ru-RU" sz="2400" dirty="0"/>
              <a:t>Эта могучая, смелая и свободолюбивая птица почитается всеми кавказскими народами, а некоторые части тела орла – клюв, кости, перья – наделяются сверхъестественной силой в поверьях и часто выступают в роли талисманов.</a:t>
            </a:r>
          </a:p>
        </p:txBody>
      </p:sp>
    </p:spTree>
    <p:extLst>
      <p:ext uri="{BB962C8B-B14F-4D97-AF65-F5344CB8AC3E}">
        <p14:creationId xmlns:p14="http://schemas.microsoft.com/office/powerpoint/2010/main" val="209804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20840"/>
            <a:ext cx="7560840" cy="4832092"/>
          </a:xfrm>
          <a:prstGeom prst="rect">
            <a:avLst/>
          </a:prstGeom>
        </p:spPr>
        <p:txBody>
          <a:bodyPr wrap="square">
            <a:spAutoFit/>
          </a:bodyPr>
          <a:lstStyle/>
          <a:p>
            <a:pPr algn="ctr"/>
            <a:r>
              <a:rPr lang="ru-RU" sz="2800" b="1" dirty="0">
                <a:solidFill>
                  <a:srgbClr val="C00000"/>
                </a:solidFill>
              </a:rPr>
              <a:t>Степной орёл</a:t>
            </a:r>
          </a:p>
          <a:p>
            <a:r>
              <a:rPr lang="ru-RU" sz="2800" dirty="0"/>
              <a:t>Представитель рода настоящих орлов </a:t>
            </a:r>
            <a:r>
              <a:rPr lang="ru-RU" sz="2800" dirty="0" err="1"/>
              <a:t>Aquila</a:t>
            </a:r>
            <a:r>
              <a:rPr lang="ru-RU" sz="2800" dirty="0"/>
              <a:t>. Практически на всех языках народов, знающих эту птицу, её название именно «степной орёл». Единственный вид орлов, который гнездится на земле. Молодые орлы имеют чётко выраженные полосы на нижней части крыльев. Размах крыльев – 179-210 см, вес птицы – 2,7- 4,9 кг. Занесён в Красную книгу </a:t>
            </a:r>
            <a:r>
              <a:rPr lang="ru-RU" sz="2800" dirty="0" smtClean="0"/>
              <a:t>России и Северной Осетии. </a:t>
            </a:r>
            <a:r>
              <a:rPr lang="ru-RU" sz="2800" dirty="0"/>
              <a:t>На Кавказе крайне редко, но </a:t>
            </a:r>
            <a:r>
              <a:rPr lang="ru-RU" sz="2800" dirty="0" smtClean="0"/>
              <a:t>встречается</a:t>
            </a:r>
            <a:endParaRPr lang="ru-RU" sz="2800" dirty="0"/>
          </a:p>
        </p:txBody>
      </p:sp>
    </p:spTree>
    <p:extLst>
      <p:ext uri="{BB962C8B-B14F-4D97-AF65-F5344CB8AC3E}">
        <p14:creationId xmlns:p14="http://schemas.microsoft.com/office/powerpoint/2010/main" val="43286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Степной орел</a:t>
            </a:r>
            <a:endParaRPr lang="ru-RU" dirty="0"/>
          </a:p>
        </p:txBody>
      </p:sp>
      <p:sp>
        <p:nvSpPr>
          <p:cNvPr id="3" name="Объект 2"/>
          <p:cNvSpPr>
            <a:spLocks noGrp="1"/>
          </p:cNvSpPr>
          <p:nvPr>
            <p:ph idx="1"/>
          </p:nvPr>
        </p:nvSpPr>
        <p:spPr/>
        <p:txBody>
          <a:bodyPr/>
          <a:lstStyle/>
          <a:p>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352928" cy="492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7927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52</TotalTime>
  <Words>830</Words>
  <Application>Microsoft Office PowerPoint</Application>
  <PresentationFormat>Экран (4:3)</PresentationFormat>
  <Paragraphs>33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Охраняемые птицы Северной Осетии</vt:lpstr>
      <vt:lpstr>Презентация PowerPoint</vt:lpstr>
      <vt:lpstr>Презентация PowerPoint</vt:lpstr>
      <vt:lpstr>Презентация PowerPoint</vt:lpstr>
      <vt:lpstr>Кавказский тетерев</vt:lpstr>
      <vt:lpstr>Презентация PowerPoint</vt:lpstr>
      <vt:lpstr>Презентация PowerPoint</vt:lpstr>
      <vt:lpstr>Презентация PowerPoint</vt:lpstr>
      <vt:lpstr>Степной орел</vt:lpstr>
      <vt:lpstr>Считается, что орлы, чувствуя приближение смерти, взмывают в небо и умирают во время полёта. На Кавказе встречаются два вида орлов, ассоциирующихся у жителей с легендами</vt:lpstr>
      <vt:lpstr>Белоголовый сип</vt:lpstr>
      <vt:lpstr>Презентация PowerPoint</vt:lpstr>
      <vt:lpstr>Презентация PowerPoint</vt:lpstr>
      <vt:lpstr>Сапсан</vt:lpstr>
      <vt:lpstr>Презентация PowerPoint</vt:lpstr>
      <vt:lpstr>БЕРКУТ</vt:lpstr>
      <vt:lpstr>Презентация PowerPoint</vt:lpstr>
      <vt:lpstr>Руководитель учитель высшей категории Гоконаева Лара Хадзиретовна</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Птицы Северной Осетии</dc:title>
  <dc:creator>Лара</dc:creator>
  <cp:lastModifiedBy>Лариса</cp:lastModifiedBy>
  <cp:revision>12</cp:revision>
  <dcterms:modified xsi:type="dcterms:W3CDTF">2020-03-13T09:43:25Z</dcterms:modified>
</cp:coreProperties>
</file>