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BB5A-F506-4EE3-A9DE-6145545EA848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900A-1100-4A2E-BEC1-70F2B3DBA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45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BB5A-F506-4EE3-A9DE-6145545EA848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900A-1100-4A2E-BEC1-70F2B3DBA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60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BB5A-F506-4EE3-A9DE-6145545EA848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900A-1100-4A2E-BEC1-70F2B3DBA7A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4154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BB5A-F506-4EE3-A9DE-6145545EA848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900A-1100-4A2E-BEC1-70F2B3DBA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031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BB5A-F506-4EE3-A9DE-6145545EA848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900A-1100-4A2E-BEC1-70F2B3DBA7A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3049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BB5A-F506-4EE3-A9DE-6145545EA848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900A-1100-4A2E-BEC1-70F2B3DBA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83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BB5A-F506-4EE3-A9DE-6145545EA848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900A-1100-4A2E-BEC1-70F2B3DBA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32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BB5A-F506-4EE3-A9DE-6145545EA848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900A-1100-4A2E-BEC1-70F2B3DBA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61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BB5A-F506-4EE3-A9DE-6145545EA848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900A-1100-4A2E-BEC1-70F2B3DBA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65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BB5A-F506-4EE3-A9DE-6145545EA848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900A-1100-4A2E-BEC1-70F2B3DBA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0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BB5A-F506-4EE3-A9DE-6145545EA848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900A-1100-4A2E-BEC1-70F2B3DBA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26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BB5A-F506-4EE3-A9DE-6145545EA848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900A-1100-4A2E-BEC1-70F2B3DBA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69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BB5A-F506-4EE3-A9DE-6145545EA848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900A-1100-4A2E-BEC1-70F2B3DBA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16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BB5A-F506-4EE3-A9DE-6145545EA848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900A-1100-4A2E-BEC1-70F2B3DBA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8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BB5A-F506-4EE3-A9DE-6145545EA848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900A-1100-4A2E-BEC1-70F2B3DBA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52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BB5A-F506-4EE3-A9DE-6145545EA848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900A-1100-4A2E-BEC1-70F2B3DBA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37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8BB5A-F506-4EE3-A9DE-6145545EA848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75C900A-1100-4A2E-BEC1-70F2B3DBA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64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b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творческих способностей учащихся на уроках биологии с применением элементов ТРИЗ»</a:t>
            </a:r>
            <a:br>
              <a:rPr lang="ru-RU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 indent="449263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Будущее ближе к нам, чем мы думаем. </a:t>
            </a:r>
            <a:endParaRPr lang="ru-RU" sz="1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263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 рядом – плачет, смеется, радуется. </a:t>
            </a:r>
          </a:p>
          <a:p>
            <a:pPr lvl="0" indent="449263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будущее - наши дети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indent="449263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263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16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Кинзбурская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Васильевна</a:t>
            </a:r>
          </a:p>
          <a:p>
            <a:pPr lvl="0" indent="449263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 МБОУ Сосновской СОШ№1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223" y="3008447"/>
            <a:ext cx="3206045" cy="384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556" y="293512"/>
            <a:ext cx="8596668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07911"/>
            <a:ext cx="8596668" cy="48334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работы: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название текста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Основные идеи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Факты, аргументы и опыты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идей.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Противоречия.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Проблемы (недостаток или отсутствие информации о чем-либо).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Пути решения проблемы.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5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" y="154869"/>
            <a:ext cx="12101689" cy="65146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рыба-луна – самая большая из ныне существующих рыб.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Еѐ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размеры </a:t>
            </a:r>
            <a:b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достигать 3 м, а вес – 2 тонн! У рыбы-луны нет хвостового плавника, </a:t>
            </a:r>
            <a:b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делает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еѐ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очень медлительной. Несмотря на такие внушительные </a:t>
            </a:r>
            <a:b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и малую подвижность, эта рыба не является промысловым видом, и </a:t>
            </a:r>
            <a:b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неѐ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почти нет естественных врагов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12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экспертиза – оценка объекта или процесса с выбранным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теоретическим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эталоном.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 Сравнение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предложенной информации с теорией.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Задания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сравнение закономерностей и построение 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истемы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Экспертиза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исследовательских операций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Составление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Экспертиза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исследования.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06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Разбор причинно-следственных связей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(Шуточная задача)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к Чарльзу Дарвину обратились фермеры с вопросом, как увеличить надои молока. </a:t>
            </a:r>
          </a:p>
          <a:p>
            <a:pPr marL="0" indent="0" algn="just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 естествоиспытатель ответил: «Разводите как можно больше кошек!» </a:t>
            </a:r>
          </a:p>
          <a:p>
            <a:pPr marL="0" indent="0" algn="just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Причем здесь кошки?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872" y="3442448"/>
            <a:ext cx="3218329" cy="321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0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64444" y="812799"/>
            <a:ext cx="1524000" cy="9256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кошки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altLang="ru-RU" dirty="0" smtClean="0"/>
              <a:t> </a:t>
            </a:r>
            <a:endParaRPr lang="ru-RU" alt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75177" y="2517422"/>
            <a:ext cx="1444978" cy="914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мыши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57688" y="4022804"/>
            <a:ext cx="1433689" cy="925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шмели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67198" y="5539475"/>
            <a:ext cx="1501423" cy="101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клевер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460088" y="5539475"/>
            <a:ext cx="159737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молоко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74932" y="5539475"/>
            <a:ext cx="147884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коровы</a:t>
            </a:r>
            <a:endParaRPr lang="ru-RU" dirty="0"/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1478844" y="1828800"/>
            <a:ext cx="519289" cy="68862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2396065" y="3522134"/>
            <a:ext cx="519289" cy="68862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3581398" y="5091290"/>
            <a:ext cx="519289" cy="68862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5658780" y="4704080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>
            <a:off x="8353777" y="4704080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322" y="16055"/>
            <a:ext cx="5208319" cy="419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97" y="4117820"/>
            <a:ext cx="2140646" cy="264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1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поучиться составлять и решать задачи с использованием теории решения изобретательских задач.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задачах может быть не описано противоречие,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оно должно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присутствовать в неявной форме в условии задачи. Правило формулирования противоречий: данная часть системы должна обладать свойством «А», чтобы выполнить нужную функцию, и свойством «не А», чтобы удовлетворить требованиям задачи.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53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на противоречие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-52"/>
              </a:rPr>
              <a:t>Большинство растений имеют корни, выполняющие функцию укрепления растения в почве и всасывания воды с минеральными веществами. Однако, встречаются растения , которые корней совсем не имеют. Как же они существуют? 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481" y="4100975"/>
            <a:ext cx="6114519" cy="264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Противоречие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-52"/>
              </a:rPr>
              <a:t>Корни должны быть, так как они выполняют важные функции.  НО … (по условию) КОРНЕЙ НЕТ!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898" y="3348317"/>
            <a:ext cx="4130726" cy="309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Один из вариантов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200" dirty="0">
                <a:latin typeface="Times New Roman" pitchFamily="18" charset="-52"/>
              </a:rPr>
              <a:t>Все высшие растения (почти) имеют корни, т. е. одна часть системы обладает свойством «А».</a:t>
            </a:r>
          </a:p>
          <a:p>
            <a:pPr>
              <a:defRPr/>
            </a:pPr>
            <a:r>
              <a:rPr lang="ru-RU" sz="3200" dirty="0">
                <a:latin typeface="Times New Roman" pitchFamily="18" charset="-52"/>
              </a:rPr>
              <a:t>А вот низшие растения, водоросли – обитатели воды, в корне не нуждаются, так всасывают воду всем телом и не прикрепляются к субстрату, т.е. другая  часть системы обладает свойством «не А».</a:t>
            </a:r>
          </a:p>
          <a:p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879" y="112714"/>
            <a:ext cx="27336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4" y="1815902"/>
            <a:ext cx="5957886" cy="4468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3745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49867"/>
            <a:ext cx="8596668" cy="4991495"/>
          </a:xfrm>
        </p:spPr>
        <p:txBody>
          <a:bodyPr>
            <a:normAutofit/>
          </a:bodyPr>
          <a:lstStyle/>
          <a:p>
            <a:pPr indent="228600">
              <a:lnSpc>
                <a:spcPct val="200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Творчество - это психический процесс, который включает четыре фазы:</a:t>
            </a:r>
          </a:p>
          <a:p>
            <a:pPr indent="228600">
              <a:lnSpc>
                <a:spcPct val="200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подготовка - сознательная работа;</a:t>
            </a:r>
          </a:p>
          <a:p>
            <a:pPr indent="228600">
              <a:lnSpc>
                <a:spcPct val="200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созревание - бессознательная работа; </a:t>
            </a:r>
          </a:p>
          <a:p>
            <a:pPr indent="228600">
              <a:lnSpc>
                <a:spcPct val="200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вдохновение - переход от бессознательной к сознательной работе; </a:t>
            </a:r>
          </a:p>
          <a:p>
            <a:pPr indent="228600">
              <a:lnSpc>
                <a:spcPct val="200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идеи - проверка истинности, окончательное оформление - сознательная работа.</a:t>
            </a:r>
            <a:endParaRPr lang="ru-RU" sz="20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7597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39589"/>
            <a:ext cx="8596668" cy="53017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Применение творческих задач на уроках биологии помогает учителю: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использовать полученные учащимися знания для решения различных практических, исследовательских и учебных задач (закрепление знаний); </a:t>
            </a:r>
          </a:p>
          <a:p>
            <a:pPr eaLnBrk="0" hangingPunc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демонстрировать учащимся красоту научной мысли, достижения ученых в области естественных наук: творческие задачи и их контрольные ответы представляют собой красивые, изящные и яркие примеры работы творческой мысли;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869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39589"/>
            <a:ext cx="8596668" cy="530177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основе всей работы лежит принцип успешности обучения, означающий направленность на собственный успех школьника,  на использование сил лидирующего поощрения его активной работы с помощью оценочной и отметочной системы на уроке и дома. </a:t>
            </a: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4383740" y="3096457"/>
            <a:ext cx="4746812" cy="2944906"/>
          </a:xfrm>
          <a:prstGeom prst="flowChartPunchedTap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457200">
              <a:buClr>
                <a:srgbClr val="90C226"/>
              </a:buClr>
              <a:buSzPct val="80000"/>
              <a:defRPr/>
            </a:pP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Формулу успеха знают многие, дело за малым - познать сам успех. </a:t>
            </a:r>
            <a:b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В.И.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Лизинский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05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740892"/>
            <a:ext cx="6535271" cy="4901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531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развития творческого начала личности лежат следующие требования: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1.Выделение необходимых и достаточных условий для решения проблемы;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Развитие способности отбрасывать прошлый опыт, полученный при решении подобных задач;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Способность видеть многофункциональность вещи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Способность соединять противоположные вещи из различных областей знаний для решения проблемы;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Способность осознавать полярные идеи в данной области освобождаться от их влияния при решении конкретной проблемы.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8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образовательного процесса может быть значительно повышена путем применения творческих задач.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ТРИЗ — теория решения изобретательских задач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основанная Генрихом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Сауловичем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Альштуллером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его коллегами в 1946 году, и впервые опубликованная в 1956 году — это технология творчества, основанная на идее о том, что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«изобретательское творчество связано с изменением техники, развивающейся по определенным законам»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что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новых средств труда должно, независимо от субъективного к этому отношения, подчиняться объективным закономерностям».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57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445" y="986545"/>
            <a:ext cx="8596668" cy="3880773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технологии ТРИЗ  создают условия для формирования и проявления специальных познавательных способностей учащихся, развивают их творческий потенциал, формируют основы исследовательских умений ТРИЗ – Теория Решения Изобретательских задач – дает возможность управлять своим воображением и развивать мышление. ТРИЗ носит интегрированный характер: осуществляется постоянная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связь на примере развития систем из истории, географии, физики, математики, МХК. В процессе обучения ТРИЗ учащиеся знакомятся с законами развития систем: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всеобщими или универсальными законами, характерными для любой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развивиающейся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независимо от ее природы – законами диалектики;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законами, общими для достаточно многочисленных групп систем, например для всех развивающихся технических систем;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частными законами, характерными для определенного вида систем.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06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43379"/>
            <a:ext cx="8596668" cy="4697984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2000" dirty="0" smtClean="0">
                <a:solidFill>
                  <a:srgbClr val="4A45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Иерархия понятий ТРИЗ включает в себя </a:t>
            </a:r>
            <a:r>
              <a:rPr lang="ru-RU" sz="2000" b="1" u="sng" dirty="0" smtClean="0">
                <a:solidFill>
                  <a:srgbClr val="4A45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закономерности, законы, теории. </a:t>
            </a:r>
          </a:p>
          <a:p>
            <a:pPr indent="449263"/>
            <a:r>
              <a:rPr lang="ru-RU" sz="2000" i="1" dirty="0" smtClean="0">
                <a:solidFill>
                  <a:srgbClr val="4A45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Закономерности</a:t>
            </a:r>
            <a:r>
              <a:rPr lang="ru-RU" sz="2000" dirty="0" smtClean="0">
                <a:solidFill>
                  <a:srgbClr val="4A45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это общие правила структурной организации и (или) функционирования отдельных групп живых организмов. Например, закономерности строения и жизнедеятельности растений. </a:t>
            </a:r>
          </a:p>
          <a:p>
            <a:pPr indent="449263"/>
            <a:r>
              <a:rPr lang="ru-RU" sz="2000" i="1" dirty="0" smtClean="0">
                <a:solidFill>
                  <a:srgbClr val="4A45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Законы</a:t>
            </a:r>
            <a:r>
              <a:rPr lang="ru-RU" sz="2000" dirty="0" smtClean="0">
                <a:solidFill>
                  <a:srgbClr val="4A45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это общие правила структуры и (или) функционирования всей живой природы. Законы наследственности и изменчивости, законы экологии, закон Геккеля–Мюллера. </a:t>
            </a:r>
          </a:p>
          <a:p>
            <a:pPr indent="449263"/>
            <a:r>
              <a:rPr lang="ru-RU" sz="2000" i="1" dirty="0" smtClean="0">
                <a:solidFill>
                  <a:srgbClr val="4A45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Теории</a:t>
            </a:r>
            <a:r>
              <a:rPr lang="ru-RU" sz="2000" dirty="0" smtClean="0">
                <a:solidFill>
                  <a:srgbClr val="4A45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это совокупность закономерностей для структуры и (или) функционирования живой природы. Например, клеточная теория, теория эволюции.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65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422" y="-267053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422" y="708025"/>
            <a:ext cx="10515600" cy="5783086"/>
          </a:xfrm>
        </p:spPr>
        <p:txBody>
          <a:bodyPr>
            <a:normAutofit/>
          </a:bodyPr>
          <a:lstStyle/>
          <a:p>
            <a:pPr marL="0" lvl="0" indent="4492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Теоретическое мышление включает в себя совокупность умений, которым нужно последовательно обучать учащихся:</a:t>
            </a:r>
          </a:p>
          <a:p>
            <a:pPr marL="0" lvl="0" indent="4492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умение различать и классифицировать закономерности, законы и теории;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умение составлять примерный план исследования для формулирования закономерностей, законов и теорий (от фактов – к обобщениям, от обобщений через проблемы и гипотезы – к новым закономерностям);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умение определять место факта в системе закономерностей;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 умение находить факты, которые не объясняются ни одной из известных закономерностей;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5) умение сравнивать закономерности и теории одного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фактологического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поля и определять противоречия между ними.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14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творческих задач по биологии и экологии имеет общие механизмы; алгоритм решения исследовательских и изобретательских задач: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734" y="1742900"/>
            <a:ext cx="8596668" cy="388077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.Выявление учащимися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типа задачи.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учащимися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Противоречия.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3.Формулирование учащимися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ИКР идеального конечного результата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(идеального образа решения поставленной задачи).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ИКР: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сама выполняет нужное действие, не допуская при этом нежелательных эффектов.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Поиск учащимися необходимых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должны стремиться использовать то, что уже есть в системе (известно по условию задачи), а не вводить новые элементы в систему.</a:t>
            </a:r>
          </a:p>
        </p:txBody>
      </p:sp>
    </p:spTree>
    <p:extLst>
      <p:ext uri="{BB962C8B-B14F-4D97-AF65-F5344CB8AC3E}">
        <p14:creationId xmlns:p14="http://schemas.microsoft.com/office/powerpoint/2010/main" val="260403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61068"/>
            <a:ext cx="8596668" cy="405010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5.Использование учащимися различных способов и приемов по разрешению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Противоречий. Противоречия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разрешены: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 времени,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структуре, 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воздействиях.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91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205</TotalTime>
  <Words>883</Words>
  <Application>Microsoft Office PowerPoint</Application>
  <PresentationFormat>Широкоэкранный</PresentationFormat>
  <Paragraphs>80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 3</vt:lpstr>
      <vt:lpstr>Грань</vt:lpstr>
      <vt:lpstr>МАСТЕР-КЛАСС «Развитие творческих способностей учащихся на уроках биологии с применением элементов ТРИЗ» </vt:lpstr>
      <vt:lpstr>Презентация PowerPoint</vt:lpstr>
      <vt:lpstr>В основе развития творческого начала личности лежат следующие требования: </vt:lpstr>
      <vt:lpstr> Эффективность образовательного процесса может быть значительно повышена путем применения творческих задач.</vt:lpstr>
      <vt:lpstr>Презентация PowerPoint</vt:lpstr>
      <vt:lpstr>Презентация PowerPoint</vt:lpstr>
      <vt:lpstr>Презентация PowerPoint</vt:lpstr>
      <vt:lpstr>Решение творческих задач по биологии и экологии имеет общие механизмы; алгоритм решения исследовательских и изобретательских задач: </vt:lpstr>
      <vt:lpstr>Презентация PowerPoint</vt:lpstr>
      <vt:lpstr>Работа с текстом</vt:lpstr>
      <vt:lpstr>Например</vt:lpstr>
      <vt:lpstr> Научная экспертиза – оценка объекта или процесса с выбранным теоретическим эталоном.  </vt:lpstr>
      <vt:lpstr>Разбор причинно-следственных связей (Шуточная задача)</vt:lpstr>
      <vt:lpstr>Презентация PowerPoint</vt:lpstr>
      <vt:lpstr>Предлагаю поучиться составлять и решать задачи с использованием теории решения изобретательских задач. </vt:lpstr>
      <vt:lpstr>Задача на противоречие</vt:lpstr>
      <vt:lpstr>Противоречие</vt:lpstr>
      <vt:lpstr>Один из вариантов</vt:lpstr>
      <vt:lpstr>Работа в группах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«Развитие творческих способностей учащихся на уроках биологии с применением элементов ТРИЗ»</dc:title>
  <dc:creator>Татьяна Васильевна</dc:creator>
  <cp:lastModifiedBy>Биология</cp:lastModifiedBy>
  <cp:revision>19</cp:revision>
  <dcterms:created xsi:type="dcterms:W3CDTF">2017-03-13T11:25:35Z</dcterms:created>
  <dcterms:modified xsi:type="dcterms:W3CDTF">2020-03-10T14:23:34Z</dcterms:modified>
</cp:coreProperties>
</file>