
<file path=[Content_Types].xml><?xml version="1.0" encoding="utf-8"?>
<Types xmlns="http://schemas.openxmlformats.org/package/2006/content-types">
  <Default Extension="jfif" ContentType="image/j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2"/>
  </p:notesMasterIdLst>
  <p:sldIdLst>
    <p:sldId id="316" r:id="rId4"/>
    <p:sldId id="333" r:id="rId5"/>
    <p:sldId id="289" r:id="rId6"/>
    <p:sldId id="334" r:id="rId7"/>
    <p:sldId id="335" r:id="rId8"/>
    <p:sldId id="332" r:id="rId9"/>
    <p:sldId id="304" r:id="rId10"/>
    <p:sldId id="328" r:id="rId11"/>
    <p:sldId id="336" r:id="rId12"/>
    <p:sldId id="337" r:id="rId13"/>
    <p:sldId id="338" r:id="rId14"/>
    <p:sldId id="339" r:id="rId15"/>
    <p:sldId id="327" r:id="rId16"/>
    <p:sldId id="340" r:id="rId17"/>
    <p:sldId id="324" r:id="rId18"/>
    <p:sldId id="325" r:id="rId19"/>
    <p:sldId id="326" r:id="rId20"/>
    <p:sldId id="31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-672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0668D7-42CE-472D-877A-9B5A68C29C7C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156D54B-3565-4ADB-839C-A326886555E7}">
      <dgm:prSet phldrT="[Текст]" custT="1"/>
      <dgm:spPr>
        <a:solidFill>
          <a:schemeClr val="accent6">
            <a:lumMod val="20000"/>
            <a:lumOff val="80000"/>
          </a:schemeClr>
        </a:solidFill>
        <a:ln w="76200">
          <a:solidFill>
            <a:schemeClr val="accent5">
              <a:lumMod val="75000"/>
            </a:schemeClr>
          </a:solidFill>
        </a:ln>
      </dgm:spPr>
      <dgm:t>
        <a:bodyPr/>
        <a:lstStyle/>
        <a:p>
          <a:r>
            <a:rPr lang="ru-RU" sz="24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Техническое детское творчество </a:t>
          </a:r>
          <a:endParaRPr lang="ru-RU" sz="2400" b="1" dirty="0">
            <a:solidFill>
              <a:srgbClr val="C00000"/>
            </a:solidFill>
          </a:endParaRPr>
        </a:p>
      </dgm:t>
    </dgm:pt>
    <dgm:pt modelId="{EF3CC6F6-D06B-45B8-857D-79A66B978962}" type="parTrans" cxnId="{BCE3B8F0-E381-48D4-8C8E-A051647A88AB}">
      <dgm:prSet/>
      <dgm:spPr/>
      <dgm:t>
        <a:bodyPr/>
        <a:lstStyle/>
        <a:p>
          <a:endParaRPr lang="ru-RU"/>
        </a:p>
      </dgm:t>
    </dgm:pt>
    <dgm:pt modelId="{0CD3B69C-95D6-4390-9692-989BA274DB4E}" type="sibTrans" cxnId="{BCE3B8F0-E381-48D4-8C8E-A051647A88AB}">
      <dgm:prSet/>
      <dgm:spPr/>
      <dgm:t>
        <a:bodyPr/>
        <a:lstStyle/>
        <a:p>
          <a:endParaRPr lang="ru-RU"/>
        </a:p>
      </dgm:t>
    </dgm:pt>
    <dgm:pt modelId="{7E64FF82-7902-4E73-A253-89170C32EC71}">
      <dgm:prSet phldrT="[Текст]" custT="1"/>
      <dgm:spPr>
        <a:solidFill>
          <a:schemeClr val="accent6">
            <a:lumMod val="20000"/>
            <a:lumOff val="80000"/>
          </a:schemeClr>
        </a:solidFill>
        <a:ln w="57150">
          <a:solidFill>
            <a:schemeClr val="accent5">
              <a:lumMod val="75000"/>
            </a:schemeClr>
          </a:solidFill>
        </a:ln>
      </dgm:spPr>
      <dgm:t>
        <a:bodyPr/>
        <a:lstStyle/>
        <a:p>
          <a:r>
            <a:rPr lang="ru-RU" sz="24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профессиональная ориентации детей</a:t>
          </a:r>
          <a:endParaRPr lang="ru-RU" sz="2400" dirty="0">
            <a:solidFill>
              <a:srgbClr val="C00000"/>
            </a:solidFill>
          </a:endParaRPr>
        </a:p>
      </dgm:t>
    </dgm:pt>
    <dgm:pt modelId="{D8669E43-57D1-4022-A214-AD3593CA3076}" type="parTrans" cxnId="{748BA7E0-87A2-4F48-93EF-5E7A45ECFC6F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ECF49F2E-C97B-4382-B24F-E9C71ACA78EE}" type="sibTrans" cxnId="{748BA7E0-87A2-4F48-93EF-5E7A45ECFC6F}">
      <dgm:prSet/>
      <dgm:spPr/>
      <dgm:t>
        <a:bodyPr/>
        <a:lstStyle/>
        <a:p>
          <a:endParaRPr lang="ru-RU"/>
        </a:p>
      </dgm:t>
    </dgm:pt>
    <dgm:pt modelId="{FB49D5E7-5D54-4B8F-8AA6-FD0EF4DD3D7E}">
      <dgm:prSet phldrT="[Текст]" custT="1"/>
      <dgm:spPr>
        <a:solidFill>
          <a:schemeClr val="accent6">
            <a:lumMod val="20000"/>
            <a:lumOff val="80000"/>
          </a:schemeClr>
        </a:solidFill>
        <a:ln w="57150">
          <a:solidFill>
            <a:schemeClr val="accent5">
              <a:lumMod val="75000"/>
            </a:schemeClr>
          </a:solidFill>
        </a:ln>
      </dgm:spPr>
      <dgm:t>
        <a:bodyPr/>
        <a:lstStyle/>
        <a:p>
          <a:r>
            <a:rPr lang="ru-RU" sz="24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рационализаторские и изобретательские способности</a:t>
          </a:r>
          <a:endParaRPr lang="ru-RU" sz="2400" dirty="0">
            <a:solidFill>
              <a:srgbClr val="C00000"/>
            </a:solidFill>
          </a:endParaRPr>
        </a:p>
      </dgm:t>
    </dgm:pt>
    <dgm:pt modelId="{4D6C69F8-55C6-4573-8290-E3937CB2FF63}" type="parTrans" cxnId="{466D35CB-B58D-426F-A27E-4E8DDCF4B6D4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E230E513-ABC2-4477-A401-DCCDD60849A5}" type="sibTrans" cxnId="{466D35CB-B58D-426F-A27E-4E8DDCF4B6D4}">
      <dgm:prSet/>
      <dgm:spPr/>
      <dgm:t>
        <a:bodyPr/>
        <a:lstStyle/>
        <a:p>
          <a:endParaRPr lang="ru-RU"/>
        </a:p>
      </dgm:t>
    </dgm:pt>
    <dgm:pt modelId="{151B5A3C-7B38-4F61-B4C8-CE977EC8508D}">
      <dgm:prSet phldrT="[Текст]" custT="1"/>
      <dgm:spPr>
        <a:solidFill>
          <a:schemeClr val="accent6">
            <a:lumMod val="20000"/>
            <a:lumOff val="80000"/>
          </a:schemeClr>
        </a:solidFill>
        <a:ln w="57150">
          <a:solidFill>
            <a:schemeClr val="accent5">
              <a:lumMod val="75000"/>
            </a:schemeClr>
          </a:solidFill>
        </a:ln>
      </dgm:spPr>
      <dgm:t>
        <a:bodyPr/>
        <a:lstStyle/>
        <a:p>
          <a:r>
            <a:rPr lang="ru-RU" sz="24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устойчивый интерес к технике и науке</a:t>
          </a:r>
          <a:endParaRPr lang="ru-RU" sz="2400" dirty="0">
            <a:solidFill>
              <a:srgbClr val="C00000"/>
            </a:solidFill>
          </a:endParaRPr>
        </a:p>
      </dgm:t>
    </dgm:pt>
    <dgm:pt modelId="{0D5CC447-F8BC-47BE-A69B-129540629457}" type="sibTrans" cxnId="{598FECE0-77EC-4902-A68B-98C892B416D0}">
      <dgm:prSet/>
      <dgm:spPr/>
      <dgm:t>
        <a:bodyPr/>
        <a:lstStyle/>
        <a:p>
          <a:endParaRPr lang="ru-RU"/>
        </a:p>
      </dgm:t>
    </dgm:pt>
    <dgm:pt modelId="{AE0CC4D8-5C40-4E82-B747-182821F10BCB}" type="parTrans" cxnId="{598FECE0-77EC-4902-A68B-98C892B416D0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161522D5-0199-4FA9-96C7-4126F0A64AFD}">
      <dgm:prSet phldrT="[Текст]" custScaleX="193371" custRadScaleRad="152130" custRadScaleInc="-14795"/>
      <dgm:spPr>
        <a:solidFill>
          <a:schemeClr val="accent6">
            <a:lumMod val="20000"/>
            <a:lumOff val="80000"/>
          </a:schemeClr>
        </a:solidFill>
        <a:ln w="57150"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FCBA151E-69C8-4D8D-9988-D47AF2576F10}" type="parTrans" cxnId="{0767B59E-4B75-4C45-83EB-8095726EA00A}">
      <dgm:prSet custScaleX="139996"/>
      <dgm:spPr/>
      <dgm:t>
        <a:bodyPr/>
        <a:lstStyle/>
        <a:p>
          <a:endParaRPr lang="ru-RU"/>
        </a:p>
      </dgm:t>
    </dgm:pt>
    <dgm:pt modelId="{C2471C53-AB23-456F-BB19-E5F4AE5D51C0}" type="sibTrans" cxnId="{0767B59E-4B75-4C45-83EB-8095726EA00A}">
      <dgm:prSet/>
      <dgm:spPr/>
      <dgm:t>
        <a:bodyPr/>
        <a:lstStyle/>
        <a:p>
          <a:endParaRPr lang="ru-RU"/>
        </a:p>
      </dgm:t>
    </dgm:pt>
    <dgm:pt modelId="{59BAE62D-48DC-4A6A-9606-72A2B2BCEE63}" type="pres">
      <dgm:prSet presAssocID="{8B0668D7-42CE-472D-877A-9B5A68C29C7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491D01A-2482-4C8D-900B-45E2CF184EF0}" type="pres">
      <dgm:prSet presAssocID="{3156D54B-3565-4ADB-839C-A326886555E7}" presName="centerShape" presStyleLbl="node0" presStyleIdx="0" presStyleCnt="1" custScaleX="144678" custScaleY="69494" custLinFactNeighborX="2347" custLinFactNeighborY="-18491"/>
      <dgm:spPr/>
      <dgm:t>
        <a:bodyPr/>
        <a:lstStyle/>
        <a:p>
          <a:endParaRPr lang="ru-RU"/>
        </a:p>
      </dgm:t>
    </dgm:pt>
    <dgm:pt modelId="{182605EA-B16A-47B5-84AF-0489E427C78C}" type="pres">
      <dgm:prSet presAssocID="{D8669E43-57D1-4022-A214-AD3593CA3076}" presName="parTrans" presStyleLbl="sibTrans2D1" presStyleIdx="0" presStyleCnt="3" custAng="21599996" custScaleX="143967" custScaleY="92027" custLinFactNeighborX="-12754" custLinFactNeighborY="-7081"/>
      <dgm:spPr/>
      <dgm:t>
        <a:bodyPr/>
        <a:lstStyle/>
        <a:p>
          <a:endParaRPr lang="ru-RU"/>
        </a:p>
      </dgm:t>
    </dgm:pt>
    <dgm:pt modelId="{4CE2BAFA-6BFF-471E-BF2F-0422C0483D87}" type="pres">
      <dgm:prSet presAssocID="{D8669E43-57D1-4022-A214-AD3593CA3076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05C929F1-B13C-4E32-995F-574E197BEE81}" type="pres">
      <dgm:prSet presAssocID="{7E64FF82-7902-4E73-A253-89170C32EC71}" presName="node" presStyleLbl="node1" presStyleIdx="0" presStyleCnt="3" custScaleX="170890" custScaleY="61357" custRadScaleRad="109035" custRadScaleInc="36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A58495-DD54-490F-B837-B2E7DCB8E384}" type="pres">
      <dgm:prSet presAssocID="{4D6C69F8-55C6-4573-8290-E3937CB2FF63}" presName="parTrans" presStyleLbl="sibTrans2D1" presStyleIdx="1" presStyleCnt="3" custAng="697453" custScaleX="135416" custScaleY="48792" custLinFactNeighborX="10569" custLinFactNeighborY="-6117"/>
      <dgm:spPr/>
      <dgm:t>
        <a:bodyPr/>
        <a:lstStyle/>
        <a:p>
          <a:endParaRPr lang="ru-RU"/>
        </a:p>
      </dgm:t>
    </dgm:pt>
    <dgm:pt modelId="{BE2933CA-1AFC-4B46-A0C7-E0C3E3D93C4C}" type="pres">
      <dgm:prSet presAssocID="{4D6C69F8-55C6-4573-8290-E3937CB2FF63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6FE67651-BDF9-4E71-AEFC-A892D14AFD35}" type="pres">
      <dgm:prSet presAssocID="{FB49D5E7-5D54-4B8F-8AA6-FD0EF4DD3D7E}" presName="node" presStyleLbl="node1" presStyleIdx="1" presStyleCnt="3" custScaleX="188952" custScaleY="89064" custRadScaleRad="152522" custRadScaleInc="-379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EF9B39-4C57-4FD7-A844-7C0BC71B613A}" type="pres">
      <dgm:prSet presAssocID="{AE0CC4D8-5C40-4E82-B747-182821F10BCB}" presName="parTrans" presStyleLbl="sibTrans2D1" presStyleIdx="2" presStyleCnt="3" custAng="20726313" custScaleX="127618" custScaleY="52570"/>
      <dgm:spPr/>
      <dgm:t>
        <a:bodyPr/>
        <a:lstStyle/>
        <a:p>
          <a:endParaRPr lang="ru-RU"/>
        </a:p>
      </dgm:t>
    </dgm:pt>
    <dgm:pt modelId="{5B21D299-D07F-465D-8063-9732ADB2D241}" type="pres">
      <dgm:prSet presAssocID="{AE0CC4D8-5C40-4E82-B747-182821F10BCB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C862E7CA-8BA5-49EC-A579-947A159C52CB}" type="pres">
      <dgm:prSet presAssocID="{151B5A3C-7B38-4F61-B4C8-CE977EC8508D}" presName="node" presStyleLbl="node1" presStyleIdx="2" presStyleCnt="3" custScaleX="171709" custScaleY="87325" custRadScaleRad="134505" custRadScaleInc="364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1AEDFED-8ADC-4118-BF78-4EA894BBB092}" type="presOf" srcId="{AE0CC4D8-5C40-4E82-B747-182821F10BCB}" destId="{10EF9B39-4C57-4FD7-A844-7C0BC71B613A}" srcOrd="0" destOrd="0" presId="urn:microsoft.com/office/officeart/2005/8/layout/radial5"/>
    <dgm:cxn modelId="{BCE3B8F0-E381-48D4-8C8E-A051647A88AB}" srcId="{8B0668D7-42CE-472D-877A-9B5A68C29C7C}" destId="{3156D54B-3565-4ADB-839C-A326886555E7}" srcOrd="0" destOrd="0" parTransId="{EF3CC6F6-D06B-45B8-857D-79A66B978962}" sibTransId="{0CD3B69C-95D6-4390-9692-989BA274DB4E}"/>
    <dgm:cxn modelId="{7F1FEF87-5A94-411A-B334-37F9A3B147CC}" type="presOf" srcId="{AE0CC4D8-5C40-4E82-B747-182821F10BCB}" destId="{5B21D299-D07F-465D-8063-9732ADB2D241}" srcOrd="1" destOrd="0" presId="urn:microsoft.com/office/officeart/2005/8/layout/radial5"/>
    <dgm:cxn modelId="{6BBD7E98-24E4-4A9C-91E0-5C3306F01FD5}" type="presOf" srcId="{8B0668D7-42CE-472D-877A-9B5A68C29C7C}" destId="{59BAE62D-48DC-4A6A-9606-72A2B2BCEE63}" srcOrd="0" destOrd="0" presId="urn:microsoft.com/office/officeart/2005/8/layout/radial5"/>
    <dgm:cxn modelId="{78A64B20-953A-4FC2-9E97-2C1A6D45BC69}" type="presOf" srcId="{D8669E43-57D1-4022-A214-AD3593CA3076}" destId="{182605EA-B16A-47B5-84AF-0489E427C78C}" srcOrd="0" destOrd="0" presId="urn:microsoft.com/office/officeart/2005/8/layout/radial5"/>
    <dgm:cxn modelId="{A226264B-EF54-4464-9A0D-14CFB0287644}" type="presOf" srcId="{7E64FF82-7902-4E73-A253-89170C32EC71}" destId="{05C929F1-B13C-4E32-995F-574E197BEE81}" srcOrd="0" destOrd="0" presId="urn:microsoft.com/office/officeart/2005/8/layout/radial5"/>
    <dgm:cxn modelId="{466D35CB-B58D-426F-A27E-4E8DDCF4B6D4}" srcId="{3156D54B-3565-4ADB-839C-A326886555E7}" destId="{FB49D5E7-5D54-4B8F-8AA6-FD0EF4DD3D7E}" srcOrd="1" destOrd="0" parTransId="{4D6C69F8-55C6-4573-8290-E3937CB2FF63}" sibTransId="{E230E513-ABC2-4477-A401-DCCDD60849A5}"/>
    <dgm:cxn modelId="{C9C20179-FF7B-4FB7-AF81-D0EA8A5729C2}" type="presOf" srcId="{D8669E43-57D1-4022-A214-AD3593CA3076}" destId="{4CE2BAFA-6BFF-471E-BF2F-0422C0483D87}" srcOrd="1" destOrd="0" presId="urn:microsoft.com/office/officeart/2005/8/layout/radial5"/>
    <dgm:cxn modelId="{6AAEEAD4-5D51-4F43-B5C4-1137C1DDA6C4}" type="presOf" srcId="{4D6C69F8-55C6-4573-8290-E3937CB2FF63}" destId="{F9A58495-DD54-490F-B837-B2E7DCB8E384}" srcOrd="0" destOrd="0" presId="urn:microsoft.com/office/officeart/2005/8/layout/radial5"/>
    <dgm:cxn modelId="{69F2887B-6624-4D91-A0C6-D957A274D4FB}" type="presOf" srcId="{3156D54B-3565-4ADB-839C-A326886555E7}" destId="{C491D01A-2482-4C8D-900B-45E2CF184EF0}" srcOrd="0" destOrd="0" presId="urn:microsoft.com/office/officeart/2005/8/layout/radial5"/>
    <dgm:cxn modelId="{3F549006-8186-4B1D-A43C-FF167676FEAA}" type="presOf" srcId="{FB49D5E7-5D54-4B8F-8AA6-FD0EF4DD3D7E}" destId="{6FE67651-BDF9-4E71-AEFC-A892D14AFD35}" srcOrd="0" destOrd="0" presId="urn:microsoft.com/office/officeart/2005/8/layout/radial5"/>
    <dgm:cxn modelId="{0767B59E-4B75-4C45-83EB-8095726EA00A}" srcId="{8B0668D7-42CE-472D-877A-9B5A68C29C7C}" destId="{161522D5-0199-4FA9-96C7-4126F0A64AFD}" srcOrd="1" destOrd="0" parTransId="{FCBA151E-69C8-4D8D-9988-D47AF2576F10}" sibTransId="{C2471C53-AB23-456F-BB19-E5F4AE5D51C0}"/>
    <dgm:cxn modelId="{AA4E6649-FCE5-4522-A407-E4B1D6AF1FE9}" type="presOf" srcId="{151B5A3C-7B38-4F61-B4C8-CE977EC8508D}" destId="{C862E7CA-8BA5-49EC-A579-947A159C52CB}" srcOrd="0" destOrd="0" presId="urn:microsoft.com/office/officeart/2005/8/layout/radial5"/>
    <dgm:cxn modelId="{C6E065E8-2F50-4B90-817F-7EB1B52B86B0}" type="presOf" srcId="{4D6C69F8-55C6-4573-8290-E3937CB2FF63}" destId="{BE2933CA-1AFC-4B46-A0C7-E0C3E3D93C4C}" srcOrd="1" destOrd="0" presId="urn:microsoft.com/office/officeart/2005/8/layout/radial5"/>
    <dgm:cxn modelId="{748BA7E0-87A2-4F48-93EF-5E7A45ECFC6F}" srcId="{3156D54B-3565-4ADB-839C-A326886555E7}" destId="{7E64FF82-7902-4E73-A253-89170C32EC71}" srcOrd="0" destOrd="0" parTransId="{D8669E43-57D1-4022-A214-AD3593CA3076}" sibTransId="{ECF49F2E-C97B-4382-B24F-E9C71ACA78EE}"/>
    <dgm:cxn modelId="{598FECE0-77EC-4902-A68B-98C892B416D0}" srcId="{3156D54B-3565-4ADB-839C-A326886555E7}" destId="{151B5A3C-7B38-4F61-B4C8-CE977EC8508D}" srcOrd="2" destOrd="0" parTransId="{AE0CC4D8-5C40-4E82-B747-182821F10BCB}" sibTransId="{0D5CC447-F8BC-47BE-A69B-129540629457}"/>
    <dgm:cxn modelId="{16B71A70-BADC-4EA3-9EBC-98ECF5A24FA9}" type="presParOf" srcId="{59BAE62D-48DC-4A6A-9606-72A2B2BCEE63}" destId="{C491D01A-2482-4C8D-900B-45E2CF184EF0}" srcOrd="0" destOrd="0" presId="urn:microsoft.com/office/officeart/2005/8/layout/radial5"/>
    <dgm:cxn modelId="{0AE59530-CB21-419D-836D-16AE0EC7262E}" type="presParOf" srcId="{59BAE62D-48DC-4A6A-9606-72A2B2BCEE63}" destId="{182605EA-B16A-47B5-84AF-0489E427C78C}" srcOrd="1" destOrd="0" presId="urn:microsoft.com/office/officeart/2005/8/layout/radial5"/>
    <dgm:cxn modelId="{5C5B39DC-E6D6-45FA-BC79-56E0FE0358E1}" type="presParOf" srcId="{182605EA-B16A-47B5-84AF-0489E427C78C}" destId="{4CE2BAFA-6BFF-471E-BF2F-0422C0483D87}" srcOrd="0" destOrd="0" presId="urn:microsoft.com/office/officeart/2005/8/layout/radial5"/>
    <dgm:cxn modelId="{17D621DE-6C6B-440A-9276-018C1903C4D6}" type="presParOf" srcId="{59BAE62D-48DC-4A6A-9606-72A2B2BCEE63}" destId="{05C929F1-B13C-4E32-995F-574E197BEE81}" srcOrd="2" destOrd="0" presId="urn:microsoft.com/office/officeart/2005/8/layout/radial5"/>
    <dgm:cxn modelId="{33043121-7CE3-44BC-8E2D-85621DCD5431}" type="presParOf" srcId="{59BAE62D-48DC-4A6A-9606-72A2B2BCEE63}" destId="{F9A58495-DD54-490F-B837-B2E7DCB8E384}" srcOrd="3" destOrd="0" presId="urn:microsoft.com/office/officeart/2005/8/layout/radial5"/>
    <dgm:cxn modelId="{B9600FA5-AD69-454A-AB6B-412CC8563A42}" type="presParOf" srcId="{F9A58495-DD54-490F-B837-B2E7DCB8E384}" destId="{BE2933CA-1AFC-4B46-A0C7-E0C3E3D93C4C}" srcOrd="0" destOrd="0" presId="urn:microsoft.com/office/officeart/2005/8/layout/radial5"/>
    <dgm:cxn modelId="{2B3097B7-AE94-4B54-BA0A-E88158E0D332}" type="presParOf" srcId="{59BAE62D-48DC-4A6A-9606-72A2B2BCEE63}" destId="{6FE67651-BDF9-4E71-AEFC-A892D14AFD35}" srcOrd="4" destOrd="0" presId="urn:microsoft.com/office/officeart/2005/8/layout/radial5"/>
    <dgm:cxn modelId="{B8A4CD7E-4D68-4076-973B-AADD2DB106DF}" type="presParOf" srcId="{59BAE62D-48DC-4A6A-9606-72A2B2BCEE63}" destId="{10EF9B39-4C57-4FD7-A844-7C0BC71B613A}" srcOrd="5" destOrd="0" presId="urn:microsoft.com/office/officeart/2005/8/layout/radial5"/>
    <dgm:cxn modelId="{4F7510DD-8A55-4BAA-BEDB-A48AB1C113A1}" type="presParOf" srcId="{10EF9B39-4C57-4FD7-A844-7C0BC71B613A}" destId="{5B21D299-D07F-465D-8063-9732ADB2D241}" srcOrd="0" destOrd="0" presId="urn:microsoft.com/office/officeart/2005/8/layout/radial5"/>
    <dgm:cxn modelId="{232BF4A9-6D4A-47FA-B017-B78C94167D4C}" type="presParOf" srcId="{59BAE62D-48DC-4A6A-9606-72A2B2BCEE63}" destId="{C862E7CA-8BA5-49EC-A579-947A159C52CB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91D01A-2482-4C8D-900B-45E2CF184EF0}">
      <dsp:nvSpPr>
        <dsp:cNvPr id="0" name=""/>
        <dsp:cNvSpPr/>
      </dsp:nvSpPr>
      <dsp:spPr>
        <a:xfrm>
          <a:off x="4698469" y="2056301"/>
          <a:ext cx="2715611" cy="1304405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 w="762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Техническое детское творчество </a:t>
          </a:r>
          <a:endParaRPr lang="ru-RU" sz="2400" b="1" kern="1200" dirty="0">
            <a:solidFill>
              <a:srgbClr val="C00000"/>
            </a:solidFill>
          </a:endParaRPr>
        </a:p>
      </dsp:txBody>
      <dsp:txXfrm>
        <a:off x="5096161" y="2247327"/>
        <a:ext cx="1920227" cy="922353"/>
      </dsp:txXfrm>
    </dsp:sp>
    <dsp:sp modelId="{182605EA-B16A-47B5-84AF-0489E427C78C}">
      <dsp:nvSpPr>
        <dsp:cNvPr id="0" name=""/>
        <dsp:cNvSpPr/>
      </dsp:nvSpPr>
      <dsp:spPr>
        <a:xfrm rot="16172572">
          <a:off x="5692128" y="1300134"/>
          <a:ext cx="604629" cy="6445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 rot="10800000">
        <a:off x="5783546" y="1519734"/>
        <a:ext cx="423240" cy="386724"/>
      </dsp:txXfrm>
    </dsp:sp>
    <dsp:sp modelId="{05C929F1-B13C-4E32-995F-574E197BEE81}">
      <dsp:nvSpPr>
        <dsp:cNvPr id="0" name=""/>
        <dsp:cNvSpPr/>
      </dsp:nvSpPr>
      <dsp:spPr>
        <a:xfrm>
          <a:off x="4279587" y="0"/>
          <a:ext cx="3520244" cy="1263922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 w="5715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профессиональная ориентации детей</a:t>
          </a:r>
          <a:endParaRPr lang="ru-RU" sz="2400" kern="1200" dirty="0">
            <a:solidFill>
              <a:srgbClr val="C00000"/>
            </a:solidFill>
          </a:endParaRPr>
        </a:p>
      </dsp:txBody>
      <dsp:txXfrm>
        <a:off x="4795115" y="185097"/>
        <a:ext cx="2489188" cy="893728"/>
      </dsp:txXfrm>
    </dsp:sp>
    <dsp:sp modelId="{F9A58495-DD54-490F-B837-B2E7DCB8E384}">
      <dsp:nvSpPr>
        <dsp:cNvPr id="0" name=""/>
        <dsp:cNvSpPr/>
      </dsp:nvSpPr>
      <dsp:spPr>
        <a:xfrm rot="2016949">
          <a:off x="7333107" y="3208260"/>
          <a:ext cx="1160800" cy="3417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7341679" y="3248228"/>
        <a:ext cx="1058281" cy="205038"/>
      </dsp:txXfrm>
    </dsp:sp>
    <dsp:sp modelId="{6FE67651-BDF9-4E71-AEFC-A892D14AFD35}">
      <dsp:nvSpPr>
        <dsp:cNvPr id="0" name=""/>
        <dsp:cNvSpPr/>
      </dsp:nvSpPr>
      <dsp:spPr>
        <a:xfrm>
          <a:off x="8126984" y="3413400"/>
          <a:ext cx="3892312" cy="1834671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 w="5715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рационализаторские и изобретательские способности</a:t>
          </a:r>
          <a:endParaRPr lang="ru-RU" sz="2400" kern="1200" dirty="0">
            <a:solidFill>
              <a:srgbClr val="C00000"/>
            </a:solidFill>
          </a:endParaRPr>
        </a:p>
      </dsp:txBody>
      <dsp:txXfrm>
        <a:off x="8697000" y="3682081"/>
        <a:ext cx="2752280" cy="1297309"/>
      </dsp:txXfrm>
    </dsp:sp>
    <dsp:sp modelId="{10EF9B39-4C57-4FD7-A844-7C0BC71B613A}">
      <dsp:nvSpPr>
        <dsp:cNvPr id="0" name=""/>
        <dsp:cNvSpPr/>
      </dsp:nvSpPr>
      <dsp:spPr>
        <a:xfrm rot="8599172">
          <a:off x="3694635" y="3252988"/>
          <a:ext cx="1138138" cy="3681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0800000">
        <a:off x="3794156" y="3293635"/>
        <a:ext cx="1027681" cy="220914"/>
      </dsp:txXfrm>
    </dsp:sp>
    <dsp:sp modelId="{C862E7CA-8BA5-49EC-A579-947A159C52CB}">
      <dsp:nvSpPr>
        <dsp:cNvPr id="0" name=""/>
        <dsp:cNvSpPr/>
      </dsp:nvSpPr>
      <dsp:spPr>
        <a:xfrm>
          <a:off x="310783" y="3425482"/>
          <a:ext cx="3537115" cy="1798849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 w="5715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устойчивый интерес к технике и науке</a:t>
          </a:r>
          <a:endParaRPr lang="ru-RU" sz="2400" kern="1200" dirty="0">
            <a:solidFill>
              <a:srgbClr val="C00000"/>
            </a:solidFill>
          </a:endParaRPr>
        </a:p>
      </dsp:txBody>
      <dsp:txXfrm>
        <a:off x="828781" y="3688917"/>
        <a:ext cx="2501119" cy="12719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1E8A6-2DDC-4B4B-B83C-6F7FD259FB42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1D1537-9DB2-4014-BAE6-D178A2E101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793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1D1537-9DB2-4014-BAE6-D178A2E101A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48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532D84-5C1B-4E44-99C4-128D2F4927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E08EE1C-70EB-4FBF-9DBD-530BAAC69C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F0CC0DF-E7D2-4FA6-AAD9-7CD291CEF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0EE82-7687-4E90-9F30-92690FF5EAD2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5B88F9C-ADBD-4DF8-80D1-0E019BC03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C79DD1A-D5EA-4129-A547-9BE228E80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05728-0764-4F38-A30D-AB2F2D8FA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428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D372AF-A979-412C-92F9-8917F44EF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95A2D2D-0747-4928-AE5E-8A2183EA5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3E36FE7-8488-4332-84B3-9CB3F0B3F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0EE82-7687-4E90-9F30-92690FF5EAD2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EFCDF24-28AD-4539-8E20-C0BD59FCA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A56F6D2-1C78-44E1-813A-134D65BC5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05728-0764-4F38-A30D-AB2F2D8FA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453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59593DE5-5F62-4366-9E99-9FDD657C4E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F8EC68A-5AF3-49C6-9940-51B47E8724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7AC0DED-9FC9-4F4C-A7F3-6499DB73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0EE82-7687-4E90-9F30-92690FF5EAD2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E9DC068-9794-416A-9AF9-43DED9B1D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AD8886D-8E42-4889-B204-12B9F07A8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05728-0764-4F38-A30D-AB2F2D8FA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674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DFD91-4864-4A9F-92F7-C1851143DCDA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ABDD-6241-4F0B-8AC2-F6B46FD93E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588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DFD91-4864-4A9F-92F7-C1851143DCDA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ABDD-6241-4F0B-8AC2-F6B46FD93E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64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DFD91-4864-4A9F-92F7-C1851143DCDA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ABDD-6241-4F0B-8AC2-F6B46FD93E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708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DFD91-4864-4A9F-92F7-C1851143DCDA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ABDD-6241-4F0B-8AC2-F6B46FD93E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059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DFD91-4864-4A9F-92F7-C1851143DCDA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ABDD-6241-4F0B-8AC2-F6B46FD93E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313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DFD91-4864-4A9F-92F7-C1851143DCDA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ABDD-6241-4F0B-8AC2-F6B46FD93E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210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DFD91-4864-4A9F-92F7-C1851143DCDA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ABDD-6241-4F0B-8AC2-F6B46FD93E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9459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DFD91-4864-4A9F-92F7-C1851143DCDA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ABDD-6241-4F0B-8AC2-F6B46FD93E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61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A7E6BF-88B3-4577-A8CB-EA47F7F78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7131038-1225-4EBD-A79E-29B7318A3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91EAE32-431C-4EF2-999E-3B45C3CD9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0EE82-7687-4E90-9F30-92690FF5EAD2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B0009E3-06E8-4E48-A534-768881DDD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6AEF693-CF13-431F-800B-1E613E618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05728-0764-4F38-A30D-AB2F2D8FA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2495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DFD91-4864-4A9F-92F7-C1851143DCDA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ABDD-6241-4F0B-8AC2-F6B46FD93E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869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DFD91-4864-4A9F-92F7-C1851143DCDA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ABDD-6241-4F0B-8AC2-F6B46FD93E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3787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DFD91-4864-4A9F-92F7-C1851143DCDA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ABDD-6241-4F0B-8AC2-F6B46FD93E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6931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DFD91-4864-4A9F-92F7-C1851143DCDA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ABDD-6241-4F0B-8AC2-F6B46FD93E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8927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DFD91-4864-4A9F-92F7-C1851143DCDA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ABDD-6241-4F0B-8AC2-F6B46FD93E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0365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DFD91-4864-4A9F-92F7-C1851143DCDA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ABDD-6241-4F0B-8AC2-F6B46FD93E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4849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DFD91-4864-4A9F-92F7-C1851143DCDA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ABDD-6241-4F0B-8AC2-F6B46FD93E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9856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DFD91-4864-4A9F-92F7-C1851143DCDA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ABDD-6241-4F0B-8AC2-F6B46FD93E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1771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DFD91-4864-4A9F-92F7-C1851143DCDA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ABDD-6241-4F0B-8AC2-F6B46FD93E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2263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DFD91-4864-4A9F-92F7-C1851143DCDA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ABDD-6241-4F0B-8AC2-F6B46FD93E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254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218862-E170-4630-94EF-286E003A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DAD22AB-3EB7-48FA-8B8E-CD9D37F80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43420E3-D87D-4ADC-8F18-6B406F2E7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0EE82-7687-4E90-9F30-92690FF5EAD2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0884E38-C6A6-4A9D-8472-42EBA9638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C42BD6F-1FD7-46A7-8BB9-3829F7B2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05728-0764-4F38-A30D-AB2F2D8FA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0323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DFD91-4864-4A9F-92F7-C1851143DCDA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ABDD-6241-4F0B-8AC2-F6B46FD93E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7099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DFD91-4864-4A9F-92F7-C1851143DCDA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ABDD-6241-4F0B-8AC2-F6B46FD93E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6317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DFD91-4864-4A9F-92F7-C1851143DCDA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ABDD-6241-4F0B-8AC2-F6B46FD93E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7660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DFD91-4864-4A9F-92F7-C1851143DCDA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ABDD-6241-4F0B-8AC2-F6B46FD93E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059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E794A2-CB01-4A47-ADA3-45C43A8F2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C8B9BE4-7980-4E20-8045-BDB52E612D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725B70C-26C7-4675-8DA4-5EF7A57785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FC18C72-02BA-4720-A54C-B5F962BFF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0EE82-7687-4E90-9F30-92690FF5EAD2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340B167-FA48-4539-8341-988CC2BF8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29317A2-636C-447C-B1B4-0A77FE425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05728-0764-4F38-A30D-AB2F2D8FA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527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6EB041-06FD-48BD-AA1E-9325E277D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4E40B0-2065-438B-A43A-E0AB8401DC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50FFC41-10A3-475F-A859-39685D33A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8398B3B-0631-48B5-8035-D0E4689A87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1B2AA35-3BDD-450F-B397-9FBF21CC3E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F886FB29-FF88-4604-B672-03BFFF979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0EE82-7687-4E90-9F30-92690FF5EAD2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CBEC4AB-A58C-46E9-B68E-5EF61A7DD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977242F5-87B1-4DF6-80DE-1C2B19B30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05728-0764-4F38-A30D-AB2F2D8FA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024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E4A6FC-27DA-4DB5-A733-684BB5C10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CEC743D-FD08-44F9-A588-5A8BF1257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0EE82-7687-4E90-9F30-92690FF5EAD2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0C80B85-9589-428E-8F98-94F4CFD2D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37201AF4-7371-47FD-92F5-40965E8F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05728-0764-4F38-A30D-AB2F2D8FA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84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6DF55F7-6E38-471D-9CBF-C21290920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0EE82-7687-4E90-9F30-92690FF5EAD2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8797C0E-69AE-493C-B49A-8789245F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DCF6C19-75CF-45A7-8F34-E9E58420D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05728-0764-4F38-A30D-AB2F2D8FA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332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A8C84D-6DE6-4D7D-8E1D-001B78BF2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20E82B1-2CF7-4691-BA16-B72D189AB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4F8FEF3-C4C3-4FF5-88D0-65E7CFB894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23A272B-D2C6-498E-BD0B-87BBD98F5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0EE82-7687-4E90-9F30-92690FF5EAD2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890DAC1-1DF5-459A-B55E-E0B3A9773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7E9748C-05ED-43C6-8581-8C54129B4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05728-0764-4F38-A30D-AB2F2D8FA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443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7DBE8E-E692-4695-90BC-662E0E099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0DA2CE1B-C50C-4329-9E29-43A04A30A1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31F2EB6-CEDD-447B-8D28-A1500C9A1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0383EEF-996E-4317-A1BC-0B423F755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0EE82-7687-4E90-9F30-92690FF5EAD2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B9DEB8C-C7E6-42CC-A790-1E2A38F6A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5372301-3E21-4C4A-A73B-2E1DA016D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05728-0764-4F38-A30D-AB2F2D8FA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205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f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fi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12382F-21C9-412A-86C5-7E05E7B94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388160F-FAEC-43D2-93D2-E17683596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933E49F-5E55-4A6F-95D9-227126C7C1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0EE82-7687-4E90-9F30-92690FF5EAD2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AEBFF00-8EB4-4872-801E-0D70C34FCC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34C1A24-BD0B-41F8-B807-D7AE792794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05728-0764-4F38-A30D-AB2F2D8FA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150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DFD91-4864-4A9F-92F7-C1851143DCDA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6ABDD-6241-4F0B-8AC2-F6B46FD93E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610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DFD91-4864-4A9F-92F7-C1851143DCDA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6ABDD-6241-4F0B-8AC2-F6B46FD93E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839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pngimg.com/download/37644" TargetMode="Externa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10" Type="http://schemas.openxmlformats.org/officeDocument/2006/relationships/hyperlink" Target="http://www.recreatisse.com/2014/11/22/calendriers-de-lavent/" TargetMode="Externa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5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lego-lego-background-bricks-truck-3625194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5" Type="http://schemas.openxmlformats.org/officeDocument/2006/relationships/hyperlink" Target="http://pngimg.com/download/51479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605AB3F-9C30-4C47-A800-F1C9C8920864}"/>
              </a:ext>
            </a:extLst>
          </p:cNvPr>
          <p:cNvSpPr/>
          <p:nvPr/>
        </p:nvSpPr>
        <p:spPr>
          <a:xfrm>
            <a:off x="2757714" y="1067359"/>
            <a:ext cx="9148017" cy="4702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технического творчества у старших дошкольников </a:t>
            </a:r>
            <a:endParaRPr lang="ru-RU" sz="4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ctr">
              <a:lnSpc>
                <a:spcPct val="107000"/>
              </a:lnSpc>
              <a:spcAft>
                <a:spcPts val="0"/>
              </a:spcAft>
            </a:pPr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через кружковую деятельность</a:t>
            </a:r>
            <a:endParaRPr lang="ru-RU" sz="4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Васильева Алена Игоревна, </a:t>
            </a:r>
          </a:p>
          <a:p>
            <a:pPr algn="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</a:t>
            </a:r>
            <a:r>
              <a:rPr lang="ru-RU" sz="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МАДОУ №12</a:t>
            </a:r>
            <a:endParaRPr lang="ru-RU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391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A6E7242-7030-4703-A655-2F7E743336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6217" y="301397"/>
            <a:ext cx="2751653" cy="31515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61AC813-F167-40F1-A905-637DC7CE4A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4468" y="3288821"/>
            <a:ext cx="2742915" cy="34678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0A746FF-8BE9-42FA-BA1B-74E62FF298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8115" y="384044"/>
            <a:ext cx="2267504" cy="31515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9A2A349-6935-468A-B9B5-C26CBE923F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0599" y="1364566"/>
            <a:ext cx="2844761" cy="53358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3FFE22EC-6E81-4082-ACC4-CF9421E46069}"/>
              </a:ext>
            </a:extLst>
          </p:cNvPr>
          <p:cNvSpPr/>
          <p:nvPr/>
        </p:nvSpPr>
        <p:spPr>
          <a:xfrm>
            <a:off x="4842363" y="3429000"/>
            <a:ext cx="373301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>
                <a:ln/>
                <a:solidFill>
                  <a:srgbClr val="37A76F"/>
                </a:solidFill>
              </a:rPr>
              <a:t>Дом</a:t>
            </a:r>
          </a:p>
          <a:p>
            <a:pPr lvl="0" algn="ctr"/>
            <a:r>
              <a:rPr lang="ru-RU" sz="5400" b="1" dirty="0">
                <a:ln/>
                <a:solidFill>
                  <a:srgbClr val="37A76F"/>
                </a:solidFill>
              </a:rPr>
              <a:t> для друзей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D7ECFEB5-DF82-48E1-A209-E519CDAFE48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5666592" y="4979963"/>
            <a:ext cx="2241688" cy="187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60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099773A-6BBB-41FD-86A5-E93819E870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4124" y="3084266"/>
            <a:ext cx="2712301" cy="35522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A23DD15A-53DF-4045-807B-E6FE8A83C3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088" y="322653"/>
            <a:ext cx="2679602" cy="25110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04B0C98-BE52-419D-8D66-1412396CE6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34"/>
          <a:stretch/>
        </p:blipFill>
        <p:spPr>
          <a:xfrm>
            <a:off x="8945134" y="3084267"/>
            <a:ext cx="3115847" cy="36332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D7E8E802-3F20-4EC6-9D08-9BCBA57C10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6503" y="3084267"/>
            <a:ext cx="2914961" cy="36332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942E8220-2596-4986-A792-CEAE1C751A77}"/>
              </a:ext>
            </a:extLst>
          </p:cNvPr>
          <p:cNvSpPr/>
          <p:nvPr/>
        </p:nvSpPr>
        <p:spPr>
          <a:xfrm>
            <a:off x="4536425" y="322653"/>
            <a:ext cx="36650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/>
                <a:solidFill>
                  <a:srgbClr val="37A76F"/>
                </a:solidFill>
              </a:rPr>
              <a:t>Новый год </a:t>
            </a:r>
          </a:p>
          <a:p>
            <a:pPr lvl="0" algn="ctr"/>
            <a:r>
              <a:rPr lang="ru-RU" sz="5400" b="1" dirty="0">
                <a:ln/>
                <a:solidFill>
                  <a:srgbClr val="37A76F"/>
                </a:solidFill>
              </a:rPr>
              <a:t>у ворот!</a:t>
            </a:r>
          </a:p>
        </p:txBody>
      </p:sp>
    </p:spTree>
    <p:extLst>
      <p:ext uri="{BB962C8B-B14F-4D97-AF65-F5344CB8AC3E}">
        <p14:creationId xmlns:p14="http://schemas.microsoft.com/office/powerpoint/2010/main" val="1083451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B20401E-57FC-48C3-9CB0-3598DC3795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6947" y="3303149"/>
            <a:ext cx="2968284" cy="33383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4DA2A06-DD94-4877-91F0-75A0E0D615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9643" y="168319"/>
            <a:ext cx="1969487" cy="30228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8C65D39-481A-4609-AB92-BEAC6E360F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5050" y="0"/>
            <a:ext cx="4637888" cy="31356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2DD6D67-6FFA-49AA-B181-F7E877D869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4887" y="3366075"/>
            <a:ext cx="2968284" cy="32125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F6E02469-2003-4949-A751-31C6C5FF002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9334191" y="3272161"/>
            <a:ext cx="2776529" cy="352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45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E882753-AE46-42B3-83D4-BCC77AFCA55A}"/>
              </a:ext>
            </a:extLst>
          </p:cNvPr>
          <p:cNvSpPr/>
          <p:nvPr/>
        </p:nvSpPr>
        <p:spPr>
          <a:xfrm>
            <a:off x="2588455" y="285717"/>
            <a:ext cx="94675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u="sng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Второй этап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lvl="0" indent="457200" algn="just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Знакомство с электронными составляющими конструктора: Смарт-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Хаб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мотор, датчики движения и наклона, и соответствующими командами для программирования модели (проекты «Первые шаги»).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CC225C4-6468-4BEA-8BC6-A834B26C0F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0575" y="2013345"/>
            <a:ext cx="3630852" cy="38103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5D15DAF-C09B-4252-ABE3-E8600CA3D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8975" y="3988112"/>
            <a:ext cx="2895109" cy="25841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14C2CA4-688C-4601-9330-26F0C6C172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7917" y="2380500"/>
            <a:ext cx="4316725" cy="41917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084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_20200122_161020">
            <a:hlinkClick r:id="" action="ppaction://media"/>
            <a:extLst>
              <a:ext uri="{FF2B5EF4-FFF2-40B4-BE49-F238E27FC236}">
                <a16:creationId xmlns:a16="http://schemas.microsoft.com/office/drawing/2014/main" xmlns="" id="{518C177D-C878-4712-9C7A-5A433512A9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15192" y="185323"/>
            <a:ext cx="3618690" cy="643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6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A990A46-F4A7-423D-821E-F4DD7EA6ACFA}"/>
              </a:ext>
            </a:extLst>
          </p:cNvPr>
          <p:cNvSpPr/>
          <p:nvPr/>
        </p:nvSpPr>
        <p:spPr>
          <a:xfrm>
            <a:off x="1955409" y="382012"/>
            <a:ext cx="965043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/>
            <a:r>
              <a:rPr lang="ru-RU" sz="2400" b="1" u="sng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Третий этап.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lvl="0" indent="457200" algn="just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Исследовательская деятельность, где ребятам предлагается усовершенствовать модель, провести ряд опытов и сделать соответствующие выводы (Проекты с пошаговыми инструкциями).</a:t>
            </a:r>
          </a:p>
          <a:p>
            <a:pPr marL="342900" lvl="0" algn="just"/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algn="just"/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algn="just"/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algn="just"/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algn="just"/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algn="just"/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algn="just"/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algn="just"/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algn="ctr"/>
            <a:r>
              <a:rPr lang="ru-RU" sz="2400" b="1" u="sng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Четвертый этап</a:t>
            </a:r>
          </a:p>
          <a:p>
            <a:pPr marL="342900" lvl="0" indent="457200" algn="just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Коллективная работа по определенной теме, в которой ребята смогут применить полученные знания, технические навыки и творческое мышление.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CEF5538-1C4C-4398-9F2B-0CE5795924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8117" y="2159390"/>
            <a:ext cx="3385624" cy="25392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9AE92DC-7C4C-46EC-A925-66AB4825D9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049" y="2259099"/>
            <a:ext cx="3020376" cy="23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1734285-BF38-4AE2-BF10-2188078B2AC1}"/>
              </a:ext>
            </a:extLst>
          </p:cNvPr>
          <p:cNvSpPr txBox="1"/>
          <p:nvPr/>
        </p:nvSpPr>
        <p:spPr>
          <a:xfrm>
            <a:off x="8726403" y="2781886"/>
            <a:ext cx="3020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Управление поведением робота</a:t>
            </a:r>
          </a:p>
        </p:txBody>
      </p:sp>
    </p:spTree>
    <p:extLst>
      <p:ext uri="{BB962C8B-B14F-4D97-AF65-F5344CB8AC3E}">
        <p14:creationId xmlns:p14="http://schemas.microsoft.com/office/powerpoint/2010/main" val="842892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6228E4D-025A-42B1-A72A-850EC2A8F776}"/>
              </a:ext>
            </a:extLst>
          </p:cNvPr>
          <p:cNvSpPr/>
          <p:nvPr/>
        </p:nvSpPr>
        <p:spPr>
          <a:xfrm>
            <a:off x="1899139" y="1463040"/>
            <a:ext cx="9678572" cy="5146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 детей появится интерес к самостоятельному изготовлению построек, простейших моделей с использованием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Lego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WeDo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2.0, умение применять полученные знания при проектировании и сборке конструкций, познавательная активность, воображение, фантазия и творческая инициатива;</a:t>
            </a:r>
            <a:endParaRPr lang="ru-RU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-сформируются конструкторские умения и навыки анализировать предмет, выделять его характерные особенности, основные части, устанавливать связь между их назначением и строением;</a:t>
            </a:r>
            <a:endParaRPr lang="ru-RU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ребенок получит начальные знания и элементарные представления о робототехнике, сможет управлять поведением роботов при помощи простейшего линейного программирования в компьютерной среде LEGO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WeDo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2.0, а также сможет их усовершенствовать под определенные задачи;</a:t>
            </a:r>
            <a:endParaRPr lang="ru-RU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-усовершенствуются коммуникативные навыки детей при работе в паре, коллективе, распределении обязанностей.</a:t>
            </a:r>
            <a:endParaRPr lang="ru-RU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D6C98197-269F-4652-8353-E8F9D789AD04}"/>
              </a:ext>
            </a:extLst>
          </p:cNvPr>
          <p:cNvGrpSpPr/>
          <p:nvPr/>
        </p:nvGrpSpPr>
        <p:grpSpPr>
          <a:xfrm>
            <a:off x="1769089" y="0"/>
            <a:ext cx="10422911" cy="1526933"/>
            <a:chOff x="1769089" y="-9285"/>
            <a:chExt cx="10422911" cy="1526933"/>
          </a:xfrm>
        </p:grpSpPr>
        <p:sp>
          <p:nvSpPr>
            <p:cNvPr id="4" name="Равнобедренный треугольник 3">
              <a:extLst>
                <a:ext uri="{FF2B5EF4-FFF2-40B4-BE49-F238E27FC236}">
                  <a16:creationId xmlns:a16="http://schemas.microsoft.com/office/drawing/2014/main" xmlns="" id="{99F0B922-245C-4E7C-9C01-C5AF86C6D4A4}"/>
                </a:ext>
              </a:extLst>
            </p:cNvPr>
            <p:cNvSpPr/>
            <p:nvPr/>
          </p:nvSpPr>
          <p:spPr>
            <a:xfrm rot="14716584">
              <a:off x="2108383" y="-12260"/>
              <a:ext cx="1190614" cy="1869202"/>
            </a:xfrm>
            <a:prstGeom prst="triangle">
              <a:avLst>
                <a:gd name="adj" fmla="val 20971"/>
              </a:avLst>
            </a:prstGeom>
            <a:solidFill>
              <a:srgbClr val="7FEDF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xmlns="" id="{068DC0BC-D546-4513-9F50-4052B197C8B7}"/>
                </a:ext>
              </a:extLst>
            </p:cNvPr>
            <p:cNvSpPr/>
            <p:nvPr/>
          </p:nvSpPr>
          <p:spPr>
            <a:xfrm>
              <a:off x="3303639" y="-9285"/>
              <a:ext cx="8888361" cy="1123950"/>
            </a:xfrm>
            <a:prstGeom prst="rect">
              <a:avLst/>
            </a:prstGeom>
            <a:solidFill>
              <a:srgbClr val="7FEDF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>
                <a:defRPr/>
              </a:pPr>
              <a:r>
                <a:rPr lang="ru-RU" sz="4000" b="1" kern="0" dirty="0">
                  <a:solidFill>
                    <a:srgbClr val="002060"/>
                  </a:solidFill>
                </a:rPr>
                <a:t>Ожидаемый результат работы кружка «Лего-конструирование»: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0189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FC4BC12-FE9D-4303-A8FD-03ACC39B07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2211" y="4027207"/>
            <a:ext cx="2287578" cy="2830793"/>
          </a:xfrm>
          <a:prstGeom prst="rect">
            <a:avLst/>
          </a:prstGeom>
        </p:spPr>
      </p:pic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xmlns="" id="{4171D9E3-4035-4ADE-A52C-386253A4A0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6739009"/>
              </p:ext>
            </p:extLst>
          </p:nvPr>
        </p:nvGraphicFramePr>
        <p:xfrm>
          <a:off x="-174300" y="232116"/>
          <a:ext cx="12019297" cy="6393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32621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E5D4DE9-941C-4468-873D-54421B7261C6}"/>
              </a:ext>
            </a:extLst>
          </p:cNvPr>
          <p:cNvSpPr/>
          <p:nvPr/>
        </p:nvSpPr>
        <p:spPr>
          <a:xfrm>
            <a:off x="2171114" y="2287359"/>
            <a:ext cx="7849772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/>
                <a:solidFill>
                  <a:schemeClr val="accent3"/>
                </a:solidFill>
                <a:effectLst/>
              </a:rPr>
              <a:t>СПАСИБО ЗА ВНИМАНИЕ!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3A3D8A1-D8E5-4BB1-A58A-3C94B2D53B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85" b="90000" l="10000" r="90000">
                        <a14:foregroundMark x1="56556" y1="44231" x2="60889" y2="29615"/>
                        <a14:foregroundMark x1="60889" y1="29615" x2="57222" y2="49231"/>
                        <a14:foregroundMark x1="57222" y1="49231" x2="54667" y2="47885"/>
                        <a14:foregroundMark x1="53111" y1="35192" x2="56111" y2="50000"/>
                        <a14:foregroundMark x1="56111" y1="50000" x2="55333" y2="31923"/>
                        <a14:foregroundMark x1="55333" y1="31923" x2="61000" y2="34615"/>
                        <a14:foregroundMark x1="51556" y1="61731" x2="57111" y2="47885"/>
                        <a14:foregroundMark x1="57111" y1="47885" x2="59667" y2="62692"/>
                        <a14:foregroundMark x1="59667" y1="62692" x2="50111" y2="60769"/>
                        <a14:foregroundMark x1="50111" y1="60769" x2="52889" y2="60385"/>
                        <a14:foregroundMark x1="70333" y1="23462" x2="70556" y2="7885"/>
                        <a14:foregroundMark x1="70556" y1="7885" x2="68556" y2="26923"/>
                        <a14:foregroundMark x1="68556" y1="26923" x2="68222" y2="26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4166" y="3210689"/>
            <a:ext cx="5386754" cy="311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74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BDC88B8-FE4A-4F41-9743-1A4BB2DABC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0" b="98116" l="1799" r="99101">
                        <a14:foregroundMark x1="2158" y1="42530" x2="9353" y2="44145"/>
                        <a14:foregroundMark x1="20863" y1="67699" x2="24460" y2="64199"/>
                        <a14:foregroundMark x1="90288" y1="43876" x2="99101" y2="43607"/>
                        <a14:foregroundMark x1="40468" y1="90579" x2="62410" y2="91117"/>
                        <a14:foregroundMark x1="41187" y1="94482" x2="56475" y2="93271"/>
                        <a14:foregroundMark x1="47122" y1="98116" x2="53417" y2="97174"/>
                        <a14:foregroundMark x1="43525" y1="86945" x2="55755" y2="87349"/>
                        <a14:foregroundMark x1="55755" y1="87349" x2="56475" y2="87752"/>
                        <a14:foregroundMark x1="31655" y1="28802" x2="32374" y2="32705"/>
                        <a14:foregroundMark x1="33453" y1="23553" x2="36871" y2="32167"/>
                        <a14:foregroundMark x1="36871" y1="32167" x2="25360" y2="29475"/>
                        <a14:foregroundMark x1="25360" y1="29475" x2="36691" y2="23822"/>
                        <a14:foregroundMark x1="36691" y1="23822" x2="35971" y2="27725"/>
                        <a14:foregroundMark x1="60971" y1="76312" x2="59892" y2="76312"/>
                        <a14:foregroundMark x1="55396" y1="62450" x2="56115" y2="63661"/>
                        <a14:foregroundMark x1="56115" y1="63661" x2="56115" y2="63661"/>
                        <a14:foregroundMark x1="77338" y1="65814" x2="80216" y2="647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2173" y="1240505"/>
            <a:ext cx="4034761" cy="544456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440B614-8FCC-4B9D-B1D5-55EE3659340B}"/>
              </a:ext>
            </a:extLst>
          </p:cNvPr>
          <p:cNvSpPr/>
          <p:nvPr/>
        </p:nvSpPr>
        <p:spPr>
          <a:xfrm>
            <a:off x="8226933" y="3397348"/>
            <a:ext cx="32718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техническое мышление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598065A-4CD7-4293-92F6-BEAB9B6C3217}"/>
              </a:ext>
            </a:extLst>
          </p:cNvPr>
          <p:cNvSpPr/>
          <p:nvPr/>
        </p:nvSpPr>
        <p:spPr>
          <a:xfrm>
            <a:off x="7563729" y="470068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пространственное воображение</a:t>
            </a:r>
          </a:p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представление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2114347-B378-40A9-84A5-C448CB0776C0}"/>
              </a:ext>
            </a:extLst>
          </p:cNvPr>
          <p:cNvSpPr/>
          <p:nvPr/>
        </p:nvSpPr>
        <p:spPr>
          <a:xfrm>
            <a:off x="1778819" y="3291523"/>
            <a:ext cx="24133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конструкторская</a:t>
            </a:r>
          </a:p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смекалка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DDA08F2-22D0-4BBB-8720-B3FA9C6CDE28}"/>
              </a:ext>
            </a:extLst>
          </p:cNvPr>
          <p:cNvSpPr/>
          <p:nvPr/>
        </p:nvSpPr>
        <p:spPr>
          <a:xfrm>
            <a:off x="1252024" y="4803632"/>
            <a:ext cx="37842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применять знания</a:t>
            </a:r>
          </a:p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конкретной проблемной</a:t>
            </a:r>
          </a:p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ситуации</a:t>
            </a: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7F17594-1F72-4CAC-8C50-B9F3BAFD8736}"/>
              </a:ext>
            </a:extLst>
          </p:cNvPr>
          <p:cNvSpPr/>
          <p:nvPr/>
        </p:nvSpPr>
        <p:spPr>
          <a:xfrm>
            <a:off x="4317448" y="1692259"/>
            <a:ext cx="3784210" cy="2258228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5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ТЕХНИЧЕСКОЕ ТВОРЧЕСТВО </a:t>
            </a:r>
            <a:endParaRPr lang="ru-RU" sz="54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F7C2AAC-5A17-4777-AF50-59AE48EB6A2D}"/>
              </a:ext>
            </a:extLst>
          </p:cNvPr>
          <p:cNvSpPr/>
          <p:nvPr/>
        </p:nvSpPr>
        <p:spPr>
          <a:xfrm>
            <a:off x="2419644" y="37454"/>
            <a:ext cx="9214340" cy="830997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деятельность, результатом которой является продукт, обладающий пользой и объективной или субъективной новизной</a:t>
            </a:r>
            <a:endParaRPr lang="ru-RU" dirty="0"/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xmlns="" id="{C4B2853E-65AB-498E-8149-D16A7A6E41D1}"/>
              </a:ext>
            </a:extLst>
          </p:cNvPr>
          <p:cNvSpPr/>
          <p:nvPr/>
        </p:nvSpPr>
        <p:spPr>
          <a:xfrm>
            <a:off x="5504835" y="839114"/>
            <a:ext cx="1409436" cy="65241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783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/>
          <p:cNvGrpSpPr/>
          <p:nvPr/>
        </p:nvGrpSpPr>
        <p:grpSpPr>
          <a:xfrm>
            <a:off x="1926248" y="1452941"/>
            <a:ext cx="8556474" cy="5338838"/>
            <a:chOff x="1737573" y="1337518"/>
            <a:chExt cx="7829887" cy="4885482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1737573" y="1337518"/>
              <a:ext cx="7829887" cy="4885482"/>
              <a:chOff x="1877273" y="1972518"/>
              <a:chExt cx="7829887" cy="4885482"/>
            </a:xfrm>
          </p:grpSpPr>
          <p:grpSp>
            <p:nvGrpSpPr>
              <p:cNvPr id="15" name="Группа 14"/>
              <p:cNvGrpSpPr/>
              <p:nvPr/>
            </p:nvGrpSpPr>
            <p:grpSpPr>
              <a:xfrm>
                <a:off x="1877273" y="1972518"/>
                <a:ext cx="5283091" cy="1134351"/>
                <a:chOff x="1799338" y="1710656"/>
                <a:chExt cx="5283091" cy="1134351"/>
              </a:xfrm>
            </p:grpSpPr>
            <p:grpSp>
              <p:nvGrpSpPr>
                <p:cNvPr id="8" name="Группа 7"/>
                <p:cNvGrpSpPr/>
                <p:nvPr/>
              </p:nvGrpSpPr>
              <p:grpSpPr>
                <a:xfrm>
                  <a:off x="2205629" y="1840513"/>
                  <a:ext cx="4876800" cy="874639"/>
                  <a:chOff x="2205629" y="1546024"/>
                  <a:chExt cx="4876800" cy="874639"/>
                </a:xfrm>
              </p:grpSpPr>
              <p:sp>
                <p:nvSpPr>
                  <p:cNvPr id="7" name="Скругленный прямоугольник 6"/>
                  <p:cNvSpPr/>
                  <p:nvPr/>
                </p:nvSpPr>
                <p:spPr>
                  <a:xfrm>
                    <a:off x="2205629" y="1546024"/>
                    <a:ext cx="4876800" cy="874639"/>
                  </a:xfrm>
                  <a:prstGeom prst="roundRect">
                    <a:avLst>
                      <a:gd name="adj" fmla="val 42803"/>
                    </a:avLst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 w="76200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" name="Скругленный прямоугольник 15"/>
                  <p:cNvSpPr/>
                  <p:nvPr/>
                </p:nvSpPr>
                <p:spPr>
                  <a:xfrm>
                    <a:off x="2366512" y="1690349"/>
                    <a:ext cx="4580385" cy="601626"/>
                  </a:xfrm>
                  <a:prstGeom prst="roundRect">
                    <a:avLst>
                      <a:gd name="adj" fmla="val 42803"/>
                    </a:avLst>
                  </a:prstGeom>
                  <a:solidFill>
                    <a:srgbClr val="DCE1E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2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Информационные технологии</a:t>
                    </a:r>
                  </a:p>
                </p:txBody>
              </p:sp>
            </p:grpSp>
            <p:sp>
              <p:nvSpPr>
                <p:cNvPr id="14" name="Овал 13"/>
                <p:cNvSpPr/>
                <p:nvPr/>
              </p:nvSpPr>
              <p:spPr>
                <a:xfrm>
                  <a:off x="1799338" y="1710656"/>
                  <a:ext cx="1134351" cy="1134351"/>
                </a:xfrm>
                <a:prstGeom prst="ellipse">
                  <a:avLst/>
                </a:prstGeom>
                <a:solidFill>
                  <a:srgbClr val="ADB9CA"/>
                </a:solidFill>
                <a:ln w="76200">
                  <a:solidFill>
                    <a:srgbClr val="1F4E7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Овал 24"/>
                <p:cNvSpPr/>
                <p:nvPr/>
              </p:nvSpPr>
              <p:spPr>
                <a:xfrm>
                  <a:off x="1945634" y="1864773"/>
                  <a:ext cx="841757" cy="841757"/>
                </a:xfrm>
                <a:prstGeom prst="ellipse">
                  <a:avLst/>
                </a:prstGeom>
                <a:solidFill>
                  <a:srgbClr val="DCE1E8"/>
                </a:solidFill>
                <a:ln w="762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" name="Группа 26"/>
              <p:cNvGrpSpPr/>
              <p:nvPr/>
            </p:nvGrpSpPr>
            <p:grpSpPr>
              <a:xfrm>
                <a:off x="2588473" y="2914024"/>
                <a:ext cx="5283092" cy="1134351"/>
                <a:chOff x="1799338" y="1710656"/>
                <a:chExt cx="5283092" cy="1134351"/>
              </a:xfrm>
              <a:solidFill>
                <a:srgbClr val="EFD1C7"/>
              </a:solidFill>
            </p:grpSpPr>
            <p:grpSp>
              <p:nvGrpSpPr>
                <p:cNvPr id="28" name="Группа 27"/>
                <p:cNvGrpSpPr/>
                <p:nvPr/>
              </p:nvGrpSpPr>
              <p:grpSpPr>
                <a:xfrm>
                  <a:off x="2205631" y="1840513"/>
                  <a:ext cx="4876799" cy="874639"/>
                  <a:chOff x="2205631" y="1546024"/>
                  <a:chExt cx="4876799" cy="874639"/>
                </a:xfrm>
                <a:grpFill/>
              </p:grpSpPr>
              <p:sp>
                <p:nvSpPr>
                  <p:cNvPr id="31" name="Скругленный прямоугольник 30"/>
                  <p:cNvSpPr/>
                  <p:nvPr/>
                </p:nvSpPr>
                <p:spPr>
                  <a:xfrm>
                    <a:off x="2205631" y="1546024"/>
                    <a:ext cx="4876799" cy="874639"/>
                  </a:xfrm>
                  <a:prstGeom prst="roundRect">
                    <a:avLst>
                      <a:gd name="adj" fmla="val 42803"/>
                    </a:avLst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 w="76200">
                    <a:solidFill>
                      <a:srgbClr val="2F90A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" name="Скругленный прямоугольник 31"/>
                  <p:cNvSpPr/>
                  <p:nvPr/>
                </p:nvSpPr>
                <p:spPr>
                  <a:xfrm>
                    <a:off x="2366514" y="1690349"/>
                    <a:ext cx="4580385" cy="601626"/>
                  </a:xfrm>
                  <a:prstGeom prst="roundRect">
                    <a:avLst>
                      <a:gd name="adj" fmla="val 42803"/>
                    </a:avLst>
                  </a:prstGeom>
                  <a:solidFill>
                    <a:srgbClr val="F9FBF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Гаджеты, к</a:t>
                    </a:r>
                    <a:r>
                      <a: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омпьютеры</a:t>
                    </a:r>
                  </a:p>
                </p:txBody>
              </p:sp>
            </p:grpSp>
            <p:sp>
              <p:nvSpPr>
                <p:cNvPr id="29" name="Овал 28"/>
                <p:cNvSpPr/>
                <p:nvPr/>
              </p:nvSpPr>
              <p:spPr>
                <a:xfrm>
                  <a:off x="1799338" y="1710656"/>
                  <a:ext cx="1134351" cy="1134351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76200">
                  <a:solidFill>
                    <a:srgbClr val="2F90A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Овал 29"/>
                <p:cNvSpPr/>
                <p:nvPr/>
              </p:nvSpPr>
              <p:spPr>
                <a:xfrm>
                  <a:off x="1945634" y="1856952"/>
                  <a:ext cx="841757" cy="841757"/>
                </a:xfrm>
                <a:prstGeom prst="ellipse">
                  <a:avLst/>
                </a:prstGeom>
                <a:solidFill>
                  <a:srgbClr val="FDFAF9"/>
                </a:solidFill>
                <a:ln w="762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3" name="Группа 32"/>
              <p:cNvGrpSpPr/>
              <p:nvPr/>
            </p:nvGrpSpPr>
            <p:grpSpPr>
              <a:xfrm>
                <a:off x="3238161" y="3835151"/>
                <a:ext cx="5283092" cy="1134351"/>
                <a:chOff x="1799338" y="1710656"/>
                <a:chExt cx="5283092" cy="1134351"/>
              </a:xfrm>
              <a:solidFill>
                <a:srgbClr val="EFD1C7"/>
              </a:solidFill>
            </p:grpSpPr>
            <p:grpSp>
              <p:nvGrpSpPr>
                <p:cNvPr id="34" name="Группа 33"/>
                <p:cNvGrpSpPr/>
                <p:nvPr/>
              </p:nvGrpSpPr>
              <p:grpSpPr>
                <a:xfrm>
                  <a:off x="2205630" y="1840513"/>
                  <a:ext cx="4876800" cy="874639"/>
                  <a:chOff x="2205630" y="1546024"/>
                  <a:chExt cx="4876800" cy="874639"/>
                </a:xfrm>
                <a:grpFill/>
              </p:grpSpPr>
              <p:sp>
                <p:nvSpPr>
                  <p:cNvPr id="37" name="Скругленный прямоугольник 36"/>
                  <p:cNvSpPr/>
                  <p:nvPr/>
                </p:nvSpPr>
                <p:spPr>
                  <a:xfrm>
                    <a:off x="2205630" y="1546024"/>
                    <a:ext cx="4876800" cy="874639"/>
                  </a:xfrm>
                  <a:prstGeom prst="roundRect">
                    <a:avLst>
                      <a:gd name="adj" fmla="val 42803"/>
                    </a:avLst>
                  </a:prstGeom>
                  <a:grpFill/>
                  <a:ln w="76200">
                    <a:solidFill>
                      <a:srgbClr val="CD418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Скругленный прямоугольник 37"/>
                  <p:cNvSpPr/>
                  <p:nvPr/>
                </p:nvSpPr>
                <p:spPr>
                  <a:xfrm>
                    <a:off x="2366514" y="1690349"/>
                    <a:ext cx="4580385" cy="601626"/>
                  </a:xfrm>
                  <a:prstGeom prst="roundRect">
                    <a:avLst>
                      <a:gd name="adj" fmla="val 42803"/>
                    </a:avLst>
                  </a:prstGeom>
                  <a:solidFill>
                    <a:srgbClr val="FBF2E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Технологический прогресс</a:t>
                    </a:r>
                  </a:p>
                </p:txBody>
              </p:sp>
            </p:grpSp>
            <p:sp>
              <p:nvSpPr>
                <p:cNvPr id="35" name="Овал 34"/>
                <p:cNvSpPr/>
                <p:nvPr/>
              </p:nvSpPr>
              <p:spPr>
                <a:xfrm>
                  <a:off x="1799338" y="1710656"/>
                  <a:ext cx="1134351" cy="1134351"/>
                </a:xfrm>
                <a:prstGeom prst="ellipse">
                  <a:avLst/>
                </a:prstGeom>
                <a:grpFill/>
                <a:ln w="76200">
                  <a:solidFill>
                    <a:srgbClr val="CD41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Овал 35"/>
                <p:cNvSpPr/>
                <p:nvPr/>
              </p:nvSpPr>
              <p:spPr>
                <a:xfrm>
                  <a:off x="1945634" y="1856952"/>
                  <a:ext cx="841757" cy="841757"/>
                </a:xfrm>
                <a:prstGeom prst="ellipse">
                  <a:avLst/>
                </a:prstGeom>
                <a:solidFill>
                  <a:srgbClr val="FDFAF9"/>
                </a:solidFill>
                <a:ln w="762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" name="Группа 38"/>
              <p:cNvGrpSpPr/>
              <p:nvPr/>
            </p:nvGrpSpPr>
            <p:grpSpPr>
              <a:xfrm>
                <a:off x="3805335" y="4776179"/>
                <a:ext cx="5283092" cy="1134351"/>
                <a:chOff x="1799338" y="1710656"/>
                <a:chExt cx="5283092" cy="1134351"/>
              </a:xfrm>
              <a:solidFill>
                <a:schemeClr val="accent4">
                  <a:lumMod val="40000"/>
                  <a:lumOff val="60000"/>
                </a:schemeClr>
              </a:solidFill>
            </p:grpSpPr>
            <p:grpSp>
              <p:nvGrpSpPr>
                <p:cNvPr id="40" name="Группа 39"/>
                <p:cNvGrpSpPr/>
                <p:nvPr/>
              </p:nvGrpSpPr>
              <p:grpSpPr>
                <a:xfrm>
                  <a:off x="2205630" y="1840513"/>
                  <a:ext cx="4876800" cy="874639"/>
                  <a:chOff x="2205630" y="1546024"/>
                  <a:chExt cx="4876800" cy="874639"/>
                </a:xfrm>
                <a:grpFill/>
              </p:grpSpPr>
              <p:sp>
                <p:nvSpPr>
                  <p:cNvPr id="43" name="Скругленный прямоугольник 42"/>
                  <p:cNvSpPr/>
                  <p:nvPr/>
                </p:nvSpPr>
                <p:spPr>
                  <a:xfrm>
                    <a:off x="2205630" y="1546024"/>
                    <a:ext cx="4876800" cy="874639"/>
                  </a:xfrm>
                  <a:prstGeom prst="roundRect">
                    <a:avLst>
                      <a:gd name="adj" fmla="val 42803"/>
                    </a:avLst>
                  </a:prstGeom>
                  <a:grpFill/>
                  <a:ln w="76200">
                    <a:solidFill>
                      <a:srgbClr val="E29D1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" name="Скругленный прямоугольник 43"/>
                  <p:cNvSpPr/>
                  <p:nvPr/>
                </p:nvSpPr>
                <p:spPr>
                  <a:xfrm>
                    <a:off x="2366514" y="1690349"/>
                    <a:ext cx="4580385" cy="601626"/>
                  </a:xfrm>
                  <a:prstGeom prst="roundRect">
                    <a:avLst>
                      <a:gd name="adj" fmla="val 42803"/>
                    </a:avLst>
                  </a:prstGeom>
                  <a:solidFill>
                    <a:srgbClr val="FDFAF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Роботизированные устройства</a:t>
                    </a:r>
                  </a:p>
                </p:txBody>
              </p:sp>
            </p:grpSp>
            <p:sp>
              <p:nvSpPr>
                <p:cNvPr id="41" name="Овал 40"/>
                <p:cNvSpPr/>
                <p:nvPr/>
              </p:nvSpPr>
              <p:spPr>
                <a:xfrm>
                  <a:off x="1799338" y="1710656"/>
                  <a:ext cx="1134351" cy="1134351"/>
                </a:xfrm>
                <a:prstGeom prst="ellipse">
                  <a:avLst/>
                </a:prstGeom>
                <a:grpFill/>
                <a:ln w="76200">
                  <a:solidFill>
                    <a:srgbClr val="E29D1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Овал 41"/>
                <p:cNvSpPr/>
                <p:nvPr/>
              </p:nvSpPr>
              <p:spPr>
                <a:xfrm>
                  <a:off x="1945634" y="1856952"/>
                  <a:ext cx="841757" cy="841757"/>
                </a:xfrm>
                <a:prstGeom prst="ellipse">
                  <a:avLst/>
                </a:prstGeom>
                <a:solidFill>
                  <a:srgbClr val="FDFAF9"/>
                </a:solidFill>
                <a:ln w="762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5" name="Группа 44"/>
              <p:cNvGrpSpPr/>
              <p:nvPr/>
            </p:nvGrpSpPr>
            <p:grpSpPr>
              <a:xfrm>
                <a:off x="4424068" y="5723649"/>
                <a:ext cx="5283092" cy="1134351"/>
                <a:chOff x="1799338" y="1710656"/>
                <a:chExt cx="5283092" cy="1134351"/>
              </a:xfrm>
              <a:solidFill>
                <a:srgbClr val="FCE892"/>
              </a:solidFill>
            </p:grpSpPr>
            <p:grpSp>
              <p:nvGrpSpPr>
                <p:cNvPr id="46" name="Группа 45"/>
                <p:cNvGrpSpPr/>
                <p:nvPr/>
              </p:nvGrpSpPr>
              <p:grpSpPr>
                <a:xfrm>
                  <a:off x="2205630" y="1840513"/>
                  <a:ext cx="4876800" cy="874639"/>
                  <a:chOff x="2205630" y="1546024"/>
                  <a:chExt cx="4876800" cy="874639"/>
                </a:xfrm>
                <a:grpFill/>
              </p:grpSpPr>
              <p:sp>
                <p:nvSpPr>
                  <p:cNvPr id="49" name="Скругленный прямоугольник 48"/>
                  <p:cNvSpPr/>
                  <p:nvPr/>
                </p:nvSpPr>
                <p:spPr>
                  <a:xfrm>
                    <a:off x="2205630" y="1546024"/>
                    <a:ext cx="4876800" cy="874639"/>
                  </a:xfrm>
                  <a:prstGeom prst="roundRect">
                    <a:avLst>
                      <a:gd name="adj" fmla="val 42803"/>
                    </a:avLst>
                  </a:prstGeom>
                  <a:grpFill/>
                  <a:ln w="76200">
                    <a:solidFill>
                      <a:srgbClr val="FAD43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Скругленный прямоугольник 49"/>
                  <p:cNvSpPr/>
                  <p:nvPr/>
                </p:nvSpPr>
                <p:spPr>
                  <a:xfrm>
                    <a:off x="2366514" y="1690349"/>
                    <a:ext cx="4580385" cy="601626"/>
                  </a:xfrm>
                  <a:prstGeom prst="roundRect">
                    <a:avLst>
                      <a:gd name="adj" fmla="val 42803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Искусственный интеллект</a:t>
                    </a:r>
                  </a:p>
                </p:txBody>
              </p:sp>
            </p:grpSp>
            <p:sp>
              <p:nvSpPr>
                <p:cNvPr id="47" name="Овал 46"/>
                <p:cNvSpPr/>
                <p:nvPr/>
              </p:nvSpPr>
              <p:spPr>
                <a:xfrm>
                  <a:off x="1799338" y="1710656"/>
                  <a:ext cx="1134351" cy="1134351"/>
                </a:xfrm>
                <a:prstGeom prst="ellipse">
                  <a:avLst/>
                </a:prstGeom>
                <a:grpFill/>
                <a:ln w="76200">
                  <a:solidFill>
                    <a:srgbClr val="FAD4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Овал 47"/>
                <p:cNvSpPr/>
                <p:nvPr/>
              </p:nvSpPr>
              <p:spPr>
                <a:xfrm>
                  <a:off x="1945634" y="1856952"/>
                  <a:ext cx="841757" cy="841757"/>
                </a:xfrm>
                <a:prstGeom prst="ellipse">
                  <a:avLst/>
                </a:prstGeom>
                <a:solidFill>
                  <a:srgbClr val="FDFAF9"/>
                </a:solidFill>
                <a:ln w="762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" name="Овал 20"/>
            <p:cNvSpPr/>
            <p:nvPr/>
          </p:nvSpPr>
          <p:spPr>
            <a:xfrm>
              <a:off x="1957782" y="1552246"/>
              <a:ext cx="693930" cy="693929"/>
            </a:xfrm>
            <a:prstGeom prst="ellipse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Овал 55"/>
            <p:cNvSpPr/>
            <p:nvPr/>
          </p:nvSpPr>
          <p:spPr>
            <a:xfrm>
              <a:off x="2668982" y="2498002"/>
              <a:ext cx="693929" cy="693929"/>
            </a:xfrm>
            <a:prstGeom prst="ellipse">
              <a:avLst/>
            </a:prstGeom>
            <a:solidFill>
              <a:srgbClr val="2F90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Овал 56"/>
            <p:cNvSpPr/>
            <p:nvPr/>
          </p:nvSpPr>
          <p:spPr>
            <a:xfrm>
              <a:off x="3318670" y="3424006"/>
              <a:ext cx="693929" cy="693929"/>
            </a:xfrm>
            <a:prstGeom prst="ellipse">
              <a:avLst/>
            </a:prstGeom>
            <a:solidFill>
              <a:srgbClr val="CD41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Овал 57"/>
            <p:cNvSpPr/>
            <p:nvPr/>
          </p:nvSpPr>
          <p:spPr>
            <a:xfrm>
              <a:off x="3888336" y="4358889"/>
              <a:ext cx="693929" cy="693929"/>
            </a:xfrm>
            <a:prstGeom prst="ellipse">
              <a:avLst/>
            </a:prstGeom>
            <a:solidFill>
              <a:srgbClr val="E29D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Овал 58"/>
            <p:cNvSpPr/>
            <p:nvPr/>
          </p:nvSpPr>
          <p:spPr>
            <a:xfrm>
              <a:off x="4512800" y="5311361"/>
              <a:ext cx="693929" cy="693929"/>
            </a:xfrm>
            <a:prstGeom prst="ellipse">
              <a:avLst/>
            </a:prstGeom>
            <a:solidFill>
              <a:srgbClr val="FAD4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2115325" y="0"/>
            <a:ext cx="10076676" cy="1498537"/>
            <a:chOff x="2115325" y="0"/>
            <a:chExt cx="10076676" cy="1498537"/>
          </a:xfrm>
        </p:grpSpPr>
        <p:sp>
          <p:nvSpPr>
            <p:cNvPr id="60" name="Равнобедренный треугольник 59"/>
            <p:cNvSpPr/>
            <p:nvPr/>
          </p:nvSpPr>
          <p:spPr>
            <a:xfrm rot="14729932">
              <a:off x="2260675" y="107809"/>
              <a:ext cx="1245378" cy="1536077"/>
            </a:xfrm>
            <a:prstGeom prst="triangle">
              <a:avLst>
                <a:gd name="adj" fmla="val 37374"/>
              </a:avLst>
            </a:prstGeom>
            <a:solidFill>
              <a:srgbClr val="7FED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2166893" y="0"/>
              <a:ext cx="10025108" cy="1123950"/>
            </a:xfrm>
            <a:prstGeom prst="rect">
              <a:avLst/>
            </a:prstGeom>
            <a:solidFill>
              <a:srgbClr val="7FED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Современное общество</a:t>
              </a:r>
              <a:endPara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1" name="Рисунок 50" descr="Робот">
            <a:extLst>
              <a:ext uri="{FF2B5EF4-FFF2-40B4-BE49-F238E27FC236}">
                <a16:creationId xmlns:a16="http://schemas.microsoft.com/office/drawing/2014/main" xmlns="" id="{EEA1887B-B3AC-4D95-9B46-92C4F08D1E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60876" y="3528961"/>
            <a:ext cx="3221239" cy="322123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01A0644-8243-4402-A125-38D56B5A9D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4508" y="1571472"/>
            <a:ext cx="3752532" cy="3752532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57AD25C1-5E49-4EFE-BBDE-32DE1E718017}"/>
              </a:ext>
            </a:extLst>
          </p:cNvPr>
          <p:cNvSpPr/>
          <p:nvPr/>
        </p:nvSpPr>
        <p:spPr>
          <a:xfrm>
            <a:off x="8328682" y="748911"/>
            <a:ext cx="3404276" cy="1579177"/>
          </a:xfrm>
          <a:prstGeom prst="ellipse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450215" algn="ctr">
              <a:spcAft>
                <a:spcPts val="0"/>
              </a:spcAft>
            </a:pPr>
            <a:endParaRPr lang="ru-RU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E6D4A3A-EAD2-4E38-8021-D932F238A732}"/>
              </a:ext>
            </a:extLst>
          </p:cNvPr>
          <p:cNvSpPr/>
          <p:nvPr/>
        </p:nvSpPr>
        <p:spPr>
          <a:xfrm>
            <a:off x="8611085" y="1025043"/>
            <a:ext cx="28209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ФГОС ДО</a:t>
            </a:r>
          </a:p>
        </p:txBody>
      </p:sp>
    </p:spTree>
    <p:extLst>
      <p:ext uri="{BB962C8B-B14F-4D97-AF65-F5344CB8AC3E}">
        <p14:creationId xmlns:p14="http://schemas.microsoft.com/office/powerpoint/2010/main" val="3296704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EA4446F-07CF-4D4E-ABE1-43D3A8743848}"/>
              </a:ext>
            </a:extLst>
          </p:cNvPr>
          <p:cNvSpPr/>
          <p:nvPr/>
        </p:nvSpPr>
        <p:spPr>
          <a:xfrm>
            <a:off x="1521663" y="868400"/>
            <a:ext cx="4205190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стратегическая цель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дошкольного учреждения</a:t>
            </a:r>
            <a:endParaRPr lang="ru-RU" sz="28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B16492B-129B-4EF5-9A8C-BD8E34088820}"/>
              </a:ext>
            </a:extLst>
          </p:cNvPr>
          <p:cNvSpPr/>
          <p:nvPr/>
        </p:nvSpPr>
        <p:spPr>
          <a:xfrm>
            <a:off x="6465149" y="868399"/>
            <a:ext cx="4334071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образовательные запросы 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родителей</a:t>
            </a:r>
            <a:endParaRPr lang="ru-RU" sz="2800" dirty="0"/>
          </a:p>
        </p:txBody>
      </p:sp>
      <p:sp>
        <p:nvSpPr>
          <p:cNvPr id="5" name="Стрелка: изогнутая вверх 4">
            <a:extLst>
              <a:ext uri="{FF2B5EF4-FFF2-40B4-BE49-F238E27FC236}">
                <a16:creationId xmlns:a16="http://schemas.microsoft.com/office/drawing/2014/main" xmlns="" id="{6DF832E9-4C1F-4536-AFCA-4F52C83A2785}"/>
              </a:ext>
            </a:extLst>
          </p:cNvPr>
          <p:cNvSpPr/>
          <p:nvPr/>
        </p:nvSpPr>
        <p:spPr>
          <a:xfrm rot="5400000">
            <a:off x="1900914" y="2259993"/>
            <a:ext cx="1606494" cy="731520"/>
          </a:xfrm>
          <a:prstGeom prst="bentUp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: изогнутая вверх 5">
            <a:extLst>
              <a:ext uri="{FF2B5EF4-FFF2-40B4-BE49-F238E27FC236}">
                <a16:creationId xmlns:a16="http://schemas.microsoft.com/office/drawing/2014/main" xmlns="" id="{E84F40C5-85E2-4DC0-9B51-AE900D1238BD}"/>
              </a:ext>
            </a:extLst>
          </p:cNvPr>
          <p:cNvSpPr/>
          <p:nvPr/>
        </p:nvSpPr>
        <p:spPr>
          <a:xfrm rot="5400000" flipV="1">
            <a:off x="8684592" y="2259993"/>
            <a:ext cx="1606494" cy="731520"/>
          </a:xfrm>
          <a:prstGeom prst="bentUp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088297C8-E47B-43E0-B39F-DAE04B2E2953}"/>
              </a:ext>
            </a:extLst>
          </p:cNvPr>
          <p:cNvSpPr/>
          <p:nvPr/>
        </p:nvSpPr>
        <p:spPr>
          <a:xfrm>
            <a:off x="3102712" y="2357605"/>
            <a:ext cx="5986575" cy="1323439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Кружок 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«Лего-конструирование»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8" name="Picture 4" descr="ÐÐ°ÑÑÐ¸Ð½ÐºÐ¸ Ð¿Ð¾ Ð·Ð°Ð¿ÑÐ¾ÑÑ wedo 20 Ð»Ð¾Ð³Ð¾ÑÐ¸Ð¿">
            <a:extLst>
              <a:ext uri="{FF2B5EF4-FFF2-40B4-BE49-F238E27FC236}">
                <a16:creationId xmlns:a16="http://schemas.microsoft.com/office/drawing/2014/main" xmlns="" id="{DA5C6792-7D9F-4157-A0E9-0E9F94D83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324" b="-373"/>
          <a:stretch/>
        </p:blipFill>
        <p:spPr bwMode="auto">
          <a:xfrm>
            <a:off x="1216562" y="4597401"/>
            <a:ext cx="4292600" cy="226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883CEEB-BDB6-47FB-AECD-1C470BE4D2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9262" y="3998309"/>
            <a:ext cx="3888673" cy="26404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F96DA0D-7560-4E30-BB96-D4290879F9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5377470" y="3900270"/>
            <a:ext cx="2957730" cy="295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28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8D5CC54-EF8A-46D0-A8C9-2ED099185528}"/>
              </a:ext>
            </a:extLst>
          </p:cNvPr>
          <p:cNvSpPr/>
          <p:nvPr/>
        </p:nvSpPr>
        <p:spPr>
          <a:xfrm>
            <a:off x="1617785" y="267286"/>
            <a:ext cx="10255347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spcAft>
                <a:spcPts val="0"/>
              </a:spcAft>
            </a:pPr>
            <a:r>
              <a:rPr lang="ru-RU" sz="24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кружковой работы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содействие развитию у детей старшего дошкольного возраста способностей к техническому творчеству путём организации их деятельности в процессе интеграции начального инженерно-технического конструирования и основ программирования роботов на основе конструкторов LEGO 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WeDo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2.0.</a:t>
            </a:r>
            <a:r>
              <a:rPr lang="ru-RU" sz="2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spcAft>
                <a:spcPts val="0"/>
              </a:spcAft>
            </a:pPr>
            <a:r>
              <a:rPr lang="ru-RU" sz="22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endParaRPr lang="ru-RU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у дошкольников интерес к моделированию и конструированию, стимулировать детское научно-техническое творчество; </a:t>
            </a:r>
            <a:endParaRPr lang="ru-RU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навыки конструирования по образцу, чертежу, заданной схеме, по замыслу;</a:t>
            </a:r>
            <a:endParaRPr lang="ru-RU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Учить видеть конструкцию объекта, анализировать ее основные части, их функциональное назначение;</a:t>
            </a:r>
            <a:endParaRPr lang="ru-RU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Обучать основам алгоритмизации и программирования в ходе</a:t>
            </a:r>
            <a:b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разработки алгоритма поведения робота/модели в компьютерной среде LEGO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WeDo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2.0;</a:t>
            </a:r>
            <a:endParaRPr lang="ru-RU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творческую инициативу и самостоятельность в поиске решения поставленных задач;</a:t>
            </a:r>
            <a:endParaRPr lang="ru-RU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Совершенствовать коммуникативные навыки детей при работе в паре, коллективе, распределении обязанностей.</a:t>
            </a:r>
            <a:endParaRPr lang="ru-RU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872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69A2ACB-574F-4169-8ADC-B3E87C53B484}"/>
              </a:ext>
            </a:extLst>
          </p:cNvPr>
          <p:cNvSpPr/>
          <p:nvPr/>
        </p:nvSpPr>
        <p:spPr>
          <a:xfrm>
            <a:off x="1111348" y="244907"/>
            <a:ext cx="10846191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Материально-техническое обеспечение программы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Ноутбук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Проектор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Экран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Наборы конструкторов LEGO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Education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WeDo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2.0 (1 на 2х человек)- 4шт.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Конструктор LEGO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Education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серии «Городская жизнь»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Конструктор LEGO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Education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серии «Технический транспорт»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Программное обеспечение LEGO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Education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WeDo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2.0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Методическое обеспечение</a:t>
            </a:r>
          </a:p>
          <a:p>
            <a:pPr marL="342900" lvl="0" indent="-342900" algn="ctr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 занятий</a:t>
            </a:r>
            <a:endParaRPr kumimoji="0" lang="ru-RU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инструкции по сборке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книга для учителя </a:t>
            </a:r>
          </a:p>
          <a:p>
            <a:pPr marL="342900" lvl="0" indent="-342900" algn="ctr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презентации (по темам занятий)</a:t>
            </a:r>
          </a:p>
          <a:p>
            <a:pPr marL="342900" lvl="0" indent="-342900" algn="ctr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наглядно-демонстрационный</a:t>
            </a:r>
            <a:r>
              <a:rPr lang="ru-RU" sz="2400" dirty="0"/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</a:t>
            </a:r>
            <a:r>
              <a:rPr lang="ru-RU" sz="2400" dirty="0"/>
              <a:t/>
            </a:r>
            <a:br>
              <a:rPr lang="ru-RU" sz="2400" dirty="0"/>
            </a:b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119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769089" y="0"/>
            <a:ext cx="10422911" cy="1526933"/>
            <a:chOff x="1769089" y="-9285"/>
            <a:chExt cx="10422911" cy="1526933"/>
          </a:xfrm>
        </p:grpSpPr>
        <p:sp>
          <p:nvSpPr>
            <p:cNvPr id="6" name="Равнобедренный треугольник 5"/>
            <p:cNvSpPr/>
            <p:nvPr/>
          </p:nvSpPr>
          <p:spPr>
            <a:xfrm rot="14716584">
              <a:off x="2108383" y="-12260"/>
              <a:ext cx="1190614" cy="1869202"/>
            </a:xfrm>
            <a:prstGeom prst="triangle">
              <a:avLst>
                <a:gd name="adj" fmla="val 20971"/>
              </a:avLst>
            </a:prstGeom>
            <a:solidFill>
              <a:srgbClr val="7FED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3303639" y="-9285"/>
              <a:ext cx="8888361" cy="1123950"/>
            </a:xfrm>
            <a:prstGeom prst="rect">
              <a:avLst/>
            </a:prstGeom>
            <a:solidFill>
              <a:srgbClr val="7FED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Формы организации занятий</a:t>
              </a:r>
            </a:p>
          </p:txBody>
        </p:sp>
      </p:grp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8804231" y="3595630"/>
            <a:ext cx="3292929" cy="106766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600" dirty="0"/>
              <a:t>Групповая работа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1547800" y="3101742"/>
            <a:ext cx="3364868" cy="1942659"/>
            <a:chOff x="1410333" y="3580625"/>
            <a:chExt cx="2796656" cy="127546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454935" y="3864731"/>
              <a:ext cx="2659266" cy="707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Индивидуальное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обучение</a:t>
              </a:r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1410333" y="3580625"/>
              <a:ext cx="2796656" cy="1275468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Скругленный прямоугольник 12"/>
          <p:cNvSpPr/>
          <p:nvPr/>
        </p:nvSpPr>
        <p:spPr>
          <a:xfrm>
            <a:off x="8715131" y="3101588"/>
            <a:ext cx="3336473" cy="194265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3002449" y="1388216"/>
            <a:ext cx="7380919" cy="1713373"/>
            <a:chOff x="2399152" y="2026870"/>
            <a:chExt cx="7380919" cy="1713373"/>
          </a:xfrm>
        </p:grpSpPr>
        <p:cxnSp>
          <p:nvCxnSpPr>
            <p:cNvPr id="8" name="Прямая соединительная линия 7"/>
            <p:cNvCxnSpPr>
              <a:cxnSpLocks/>
            </p:cNvCxnSpPr>
            <p:nvPr/>
          </p:nvCxnSpPr>
          <p:spPr>
            <a:xfrm flipV="1">
              <a:off x="2399152" y="2039520"/>
              <a:ext cx="1770731" cy="1700723"/>
            </a:xfrm>
            <a:prstGeom prst="line">
              <a:avLst/>
            </a:prstGeom>
            <a:ln w="57150">
              <a:solidFill>
                <a:srgbClr val="596F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>
              <a:cxnSpLocks/>
              <a:endCxn id="13" idx="0"/>
            </p:cNvCxnSpPr>
            <p:nvPr/>
          </p:nvCxnSpPr>
          <p:spPr>
            <a:xfrm>
              <a:off x="8336509" y="2041702"/>
              <a:ext cx="1443562" cy="1698540"/>
            </a:xfrm>
            <a:prstGeom prst="line">
              <a:avLst/>
            </a:prstGeom>
            <a:ln w="57150">
              <a:solidFill>
                <a:srgbClr val="596F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>
              <a:cxnSpLocks/>
            </p:cNvCxnSpPr>
            <p:nvPr/>
          </p:nvCxnSpPr>
          <p:spPr>
            <a:xfrm flipV="1">
              <a:off x="3588875" y="2032609"/>
              <a:ext cx="5258300" cy="6911"/>
            </a:xfrm>
            <a:prstGeom prst="line">
              <a:avLst/>
            </a:prstGeom>
            <a:ln w="57150">
              <a:solidFill>
                <a:srgbClr val="596F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flipH="1" flipV="1">
              <a:off x="6031344" y="2026870"/>
              <a:ext cx="12540" cy="1086402"/>
            </a:xfrm>
            <a:prstGeom prst="line">
              <a:avLst/>
            </a:prstGeom>
            <a:ln w="57150">
              <a:solidFill>
                <a:srgbClr val="596F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Группа 24"/>
          <p:cNvGrpSpPr/>
          <p:nvPr/>
        </p:nvGrpSpPr>
        <p:grpSpPr>
          <a:xfrm>
            <a:off x="5033686" y="2474618"/>
            <a:ext cx="3364868" cy="1942659"/>
            <a:chOff x="1410333" y="3580625"/>
            <a:chExt cx="2796656" cy="1275468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1612047" y="3920078"/>
              <a:ext cx="2487253" cy="4243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Соревнования</a:t>
              </a:r>
            </a:p>
          </p:txBody>
        </p:sp>
        <p:sp>
          <p:nvSpPr>
            <p:cNvPr id="27" name="Скругленный прямоугольник 26"/>
            <p:cNvSpPr/>
            <p:nvPr/>
          </p:nvSpPr>
          <p:spPr>
            <a:xfrm>
              <a:off x="1410333" y="3580625"/>
              <a:ext cx="2796656" cy="1275468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5AD3B92-F5A3-4FAF-939C-016157489897}"/>
              </a:ext>
            </a:extLst>
          </p:cNvPr>
          <p:cNvSpPr/>
          <p:nvPr/>
        </p:nvSpPr>
        <p:spPr>
          <a:xfrm>
            <a:off x="1547800" y="5192361"/>
            <a:ext cx="10255347" cy="1452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раз в неделю</a:t>
            </a:r>
          </a:p>
          <a:p>
            <a:pPr marL="457200" indent="-457200" algn="ctr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 минут во второй половине дня </a:t>
            </a:r>
          </a:p>
          <a:p>
            <a:pPr marL="457200" indent="-457200" algn="ctr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подгруппа - 8-9 детей.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CE939760-B3FD-4DBC-BFE1-F5CBCB380A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096" y="75469"/>
            <a:ext cx="2191865" cy="29224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6157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D45504A2-5391-45DE-AFA4-F2A15A682F80}"/>
              </a:ext>
            </a:extLst>
          </p:cNvPr>
          <p:cNvGrpSpPr/>
          <p:nvPr/>
        </p:nvGrpSpPr>
        <p:grpSpPr>
          <a:xfrm>
            <a:off x="1910468" y="-1706"/>
            <a:ext cx="10281532" cy="1052570"/>
            <a:chOff x="2170703" y="-30872"/>
            <a:chExt cx="9477587" cy="1052570"/>
          </a:xfrm>
        </p:grpSpPr>
        <p:sp>
          <p:nvSpPr>
            <p:cNvPr id="18" name="Равнобедренный треугольник 17">
              <a:extLst>
                <a:ext uri="{FF2B5EF4-FFF2-40B4-BE49-F238E27FC236}">
                  <a16:creationId xmlns:a16="http://schemas.microsoft.com/office/drawing/2014/main" xmlns="" id="{871C2266-4D7F-449B-A13A-FCFC132206F6}"/>
                </a:ext>
              </a:extLst>
            </p:cNvPr>
            <p:cNvSpPr/>
            <p:nvPr/>
          </p:nvSpPr>
          <p:spPr>
            <a:xfrm rot="14716584">
              <a:off x="2619573" y="-161417"/>
              <a:ext cx="734245" cy="1631986"/>
            </a:xfrm>
            <a:prstGeom prst="triangle">
              <a:avLst>
                <a:gd name="adj" fmla="val 20971"/>
              </a:avLst>
            </a:prstGeom>
            <a:solidFill>
              <a:srgbClr val="7FEDF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B5118B74-B05E-428D-A12F-1787042777DF}"/>
                </a:ext>
              </a:extLst>
            </p:cNvPr>
            <p:cNvSpPr/>
            <p:nvPr/>
          </p:nvSpPr>
          <p:spPr>
            <a:xfrm>
              <a:off x="3145460" y="-30872"/>
              <a:ext cx="8502830" cy="851713"/>
            </a:xfrm>
            <a:prstGeom prst="rect">
              <a:avLst/>
            </a:prstGeom>
            <a:solidFill>
              <a:srgbClr val="7FEDF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Этапы:</a:t>
              </a:r>
            </a:p>
          </p:txBody>
        </p:sp>
      </p:grp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855E19B-303D-4959-9A2A-BAFA85D4BEBB}"/>
              </a:ext>
            </a:extLst>
          </p:cNvPr>
          <p:cNvSpPr/>
          <p:nvPr/>
        </p:nvSpPr>
        <p:spPr>
          <a:xfrm>
            <a:off x="1977206" y="818695"/>
            <a:ext cx="100566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Aft>
                <a:spcPts val="0"/>
              </a:spcAft>
              <a:buFont typeface="+mj-lt"/>
              <a:buAutoNum type="arabicPeriod"/>
            </a:pPr>
            <a:r>
              <a:rPr lang="ru-RU" sz="2400" b="1" u="sng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Первый этап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lvl="0" algn="just">
              <a:spcAft>
                <a:spcPts val="0"/>
              </a:spcAft>
            </a:pP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Знакомство с конструктором и инструкциями по сборке, изучение технологии соединения деталей. (занятия в соответствии с календарно-тематическим планом).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407D0C7-00C2-4A55-8B9F-9BF77297B8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5417" y="2416306"/>
            <a:ext cx="2407684" cy="3429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E84BF0D-32EC-4C15-B128-D67ACEDD2F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35"/>
          <a:stretch/>
        </p:blipFill>
        <p:spPr>
          <a:xfrm>
            <a:off x="8712887" y="2833732"/>
            <a:ext cx="3320934" cy="39445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D43ECBD4-DA30-4B85-9CD2-20F6CF40C20D}"/>
              </a:ext>
            </a:extLst>
          </p:cNvPr>
          <p:cNvSpPr/>
          <p:nvPr/>
        </p:nvSpPr>
        <p:spPr>
          <a:xfrm>
            <a:off x="3651933" y="5845306"/>
            <a:ext cx="488813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/>
                <a:solidFill>
                  <a:schemeClr val="accent3"/>
                </a:solidFill>
                <a:effectLst/>
              </a:rPr>
              <a:t>Лего-кормушка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3AEE4FE0-41FE-47A7-BD85-340A9B7D2C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30"/>
          <a:stretch/>
        </p:blipFill>
        <p:spPr>
          <a:xfrm>
            <a:off x="5176700" y="2416306"/>
            <a:ext cx="2881499" cy="3429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26497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171400C-3C43-4252-8EE2-E2BF13741A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249" y="467750"/>
            <a:ext cx="2864876" cy="55356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7B551B1-D73F-4277-A772-54FC90B802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633"/>
          <a:stretch/>
        </p:blipFill>
        <p:spPr>
          <a:xfrm>
            <a:off x="4943907" y="221565"/>
            <a:ext cx="2691519" cy="51628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2C2BE97-035B-4FD9-87F7-A8BFB7DB5B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9023" y="386861"/>
            <a:ext cx="2465526" cy="53808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8F39109E-73AC-4C91-969C-B2DE07F9695E}"/>
              </a:ext>
            </a:extLst>
          </p:cNvPr>
          <p:cNvSpPr/>
          <p:nvPr/>
        </p:nvSpPr>
        <p:spPr>
          <a:xfrm>
            <a:off x="3787309" y="5541721"/>
            <a:ext cx="555530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>
                <a:ln/>
                <a:solidFill>
                  <a:srgbClr val="37A76F"/>
                </a:solidFill>
              </a:rPr>
              <a:t>Цветок для мамы</a:t>
            </a:r>
          </a:p>
        </p:txBody>
      </p:sp>
    </p:spTree>
    <p:extLst>
      <p:ext uri="{BB962C8B-B14F-4D97-AF65-F5344CB8AC3E}">
        <p14:creationId xmlns:p14="http://schemas.microsoft.com/office/powerpoint/2010/main" val="10175283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3639</TotalTime>
  <Words>503</Words>
  <Application>Microsoft Office PowerPoint</Application>
  <PresentationFormat>Произвольный</PresentationFormat>
  <Paragraphs>95</Paragraphs>
  <Slides>18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Надежда</cp:lastModifiedBy>
  <cp:revision>65</cp:revision>
  <dcterms:created xsi:type="dcterms:W3CDTF">2020-02-23T17:28:02Z</dcterms:created>
  <dcterms:modified xsi:type="dcterms:W3CDTF">2020-03-24T11:08:23Z</dcterms:modified>
</cp:coreProperties>
</file>