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75" r:id="rId3"/>
    <p:sldId id="276" r:id="rId4"/>
    <p:sldId id="277" r:id="rId5"/>
    <p:sldId id="278" r:id="rId6"/>
    <p:sldId id="256" r:id="rId7"/>
    <p:sldId id="279" r:id="rId8"/>
    <p:sldId id="257" r:id="rId9"/>
    <p:sldId id="273" r:id="rId10"/>
    <p:sldId id="280" r:id="rId11"/>
    <p:sldId id="281" r:id="rId12"/>
    <p:sldId id="282" r:id="rId13"/>
    <p:sldId id="283" r:id="rId14"/>
    <p:sldId id="284" r:id="rId15"/>
    <p:sldId id="260" r:id="rId16"/>
    <p:sldId id="269" r:id="rId17"/>
    <p:sldId id="264" r:id="rId18"/>
    <p:sldId id="285" r:id="rId19"/>
    <p:sldId id="286" r:id="rId20"/>
    <p:sldId id="272" r:id="rId21"/>
    <p:sldId id="270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1" autoAdjust="0"/>
    <p:restoredTop sz="94718" autoAdjust="0"/>
  </p:normalViewPr>
  <p:slideViewPr>
    <p:cSldViewPr>
      <p:cViewPr varScale="1">
        <p:scale>
          <a:sx n="142" d="100"/>
          <a:sy n="142" d="100"/>
        </p:scale>
        <p:origin x="738" y="1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D3F96-ED47-4440-852A-6E0B020D4CCD}" type="doc">
      <dgm:prSet loTypeId="urn:microsoft.com/office/officeart/2005/8/layout/cycle2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7F0149-E0AD-4EA1-9409-6272832A7FA7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ru-RU" sz="3600" b="1" dirty="0"/>
            <a:t>Простейшие тригонометри-ческие уравнения</a:t>
          </a:r>
        </a:p>
      </dgm:t>
    </dgm:pt>
    <dgm:pt modelId="{2E61C863-DCF7-460D-A579-C47A5C282117}" type="parTrans" cxnId="{C609D0D9-1A73-4A31-8C48-8C7807EE6544}">
      <dgm:prSet/>
      <dgm:spPr/>
      <dgm:t>
        <a:bodyPr/>
        <a:lstStyle/>
        <a:p>
          <a:endParaRPr lang="ru-RU"/>
        </a:p>
      </dgm:t>
    </dgm:pt>
    <dgm:pt modelId="{3AAB1105-C5E6-43AC-9B10-C3F9D43C5DC1}" type="sibTrans" cxnId="{C609D0D9-1A73-4A31-8C48-8C7807EE6544}">
      <dgm:prSet/>
      <dgm:spPr/>
      <dgm:t>
        <a:bodyPr/>
        <a:lstStyle/>
        <a:p>
          <a:endParaRPr lang="ru-RU"/>
        </a:p>
      </dgm:t>
    </dgm:pt>
    <dgm:pt modelId="{4C5CCE32-9090-44E5-AD89-8F18D2AF2695}" type="pres">
      <dgm:prSet presAssocID="{E70D3F96-ED47-4440-852A-6E0B020D4CCD}" presName="cycle" presStyleCnt="0">
        <dgm:presLayoutVars>
          <dgm:dir/>
          <dgm:resizeHandles val="exact"/>
        </dgm:presLayoutVars>
      </dgm:prSet>
      <dgm:spPr/>
    </dgm:pt>
    <dgm:pt modelId="{AF6AB083-694D-455E-8994-7374C3FD465C}" type="pres">
      <dgm:prSet presAssocID="{497F0149-E0AD-4EA1-9409-6272832A7FA7}" presName="node" presStyleLbl="node1" presStyleIdx="0" presStyleCnt="1" custScaleX="338512" custScaleY="173596">
        <dgm:presLayoutVars>
          <dgm:bulletEnabled val="1"/>
        </dgm:presLayoutVars>
      </dgm:prSet>
      <dgm:spPr/>
    </dgm:pt>
  </dgm:ptLst>
  <dgm:cxnLst>
    <dgm:cxn modelId="{EAE26595-8591-4CE7-B137-611A4869D436}" type="presOf" srcId="{E70D3F96-ED47-4440-852A-6E0B020D4CCD}" destId="{4C5CCE32-9090-44E5-AD89-8F18D2AF2695}" srcOrd="0" destOrd="0" presId="urn:microsoft.com/office/officeart/2005/8/layout/cycle2"/>
    <dgm:cxn modelId="{0A9356CE-A0BF-422E-A150-9399EA72F289}" type="presOf" srcId="{497F0149-E0AD-4EA1-9409-6272832A7FA7}" destId="{AF6AB083-694D-455E-8994-7374C3FD465C}" srcOrd="0" destOrd="0" presId="urn:microsoft.com/office/officeart/2005/8/layout/cycle2"/>
    <dgm:cxn modelId="{C609D0D9-1A73-4A31-8C48-8C7807EE6544}" srcId="{E70D3F96-ED47-4440-852A-6E0B020D4CCD}" destId="{497F0149-E0AD-4EA1-9409-6272832A7FA7}" srcOrd="0" destOrd="0" parTransId="{2E61C863-DCF7-460D-A579-C47A5C282117}" sibTransId="{3AAB1105-C5E6-43AC-9B10-C3F9D43C5DC1}"/>
    <dgm:cxn modelId="{186A9090-AB2F-4453-BEF8-EC772AC5B938}" type="presParOf" srcId="{4C5CCE32-9090-44E5-AD89-8F18D2AF2695}" destId="{AF6AB083-694D-455E-8994-7374C3FD465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4BDCD-B017-4390-B11C-EE11B62D12D1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0CC98D5-D8EC-4C6E-BDE2-7C72207115A4}" type="pres">
      <dgm:prSet presAssocID="{C734BDCD-B017-4390-B11C-EE11B62D12D1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8CEB945E-9C22-4C39-8465-48662A2588A8}" type="presOf" srcId="{C734BDCD-B017-4390-B11C-EE11B62D12D1}" destId="{A0CC98D5-D8EC-4C6E-BDE2-7C72207115A4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AB083-694D-455E-8994-7374C3FD465C}">
      <dsp:nvSpPr>
        <dsp:cNvPr id="0" name=""/>
        <dsp:cNvSpPr/>
      </dsp:nvSpPr>
      <dsp:spPr>
        <a:xfrm>
          <a:off x="549604" y="674"/>
          <a:ext cx="6544657" cy="3356236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/>
            <a:t>Простейшие тригонометри-ческие уравнения</a:t>
          </a:r>
        </a:p>
      </dsp:txBody>
      <dsp:txXfrm>
        <a:off x="1508047" y="492183"/>
        <a:ext cx="4627771" cy="23732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wmf"/><Relationship Id="rId7" Type="http://schemas.openxmlformats.org/officeDocument/2006/relationships/image" Target="../media/image10.png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DDB48C-B689-49CB-97B9-F1CD7E1A9E78}" type="datetimeFigureOut">
              <a:rPr lang="ru-RU" smtClean="0"/>
              <a:pPr/>
              <a:t>02.03.2020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92BF77-DECF-4A72-93F7-CA6E02B5B9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guwvdgtk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6.png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7.wmf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hyperlink" Target="https://www.geogebra.org/m/ebnsghgh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6.png"/><Relationship Id="rId4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6.png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1.png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8.png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7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7.bin"/><Relationship Id="rId15" Type="http://schemas.openxmlformats.org/officeDocument/2006/relationships/image" Target="../media/image43.png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42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learningapps.org/5599467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learningapps.org/2477469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png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5" Type="http://schemas.openxmlformats.org/officeDocument/2006/relationships/image" Target="../media/image21.wmf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52CB168-03F5-4DE4-BE32-EF84C83B81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450149"/>
              </p:ext>
            </p:extLst>
          </p:nvPr>
        </p:nvGraphicFramePr>
        <p:xfrm>
          <a:off x="1040372" y="1203598"/>
          <a:ext cx="697607" cy="68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7" name="Equation" r:id="rId3" imgW="406048" imgH="393359" progId="Equation.DSMT4">
                  <p:embed/>
                </p:oleObj>
              </mc:Choice>
              <mc:Fallback>
                <p:oleObj name="Equation" r:id="rId3" imgW="406048" imgH="393359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372" y="1203598"/>
                        <a:ext cx="697607" cy="681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C91F09C-C8FA-48D3-B374-7B71E7816F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084738"/>
              </p:ext>
            </p:extLst>
          </p:nvPr>
        </p:nvGraphicFramePr>
        <p:xfrm>
          <a:off x="3011067" y="1250700"/>
          <a:ext cx="697606" cy="55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8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067" y="1250700"/>
                        <a:ext cx="697606" cy="552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5C52E60-0A94-4BD6-BDAC-CEC5614E91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736021"/>
              </p:ext>
            </p:extLst>
          </p:nvPr>
        </p:nvGraphicFramePr>
        <p:xfrm>
          <a:off x="5086786" y="1203598"/>
          <a:ext cx="697605" cy="57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9" name="Equation" r:id="rId7" imgW="482391" imgH="393529" progId="Equation.DSMT4">
                  <p:embed/>
                </p:oleObj>
              </mc:Choice>
              <mc:Fallback>
                <p:oleObj name="Equation" r:id="rId7" imgW="482391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786" y="1203598"/>
                        <a:ext cx="697605" cy="574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CB6FFB1-5B86-4DD5-AC18-3AB033811B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575039"/>
              </p:ext>
            </p:extLst>
          </p:nvPr>
        </p:nvGraphicFramePr>
        <p:xfrm>
          <a:off x="6952456" y="1229020"/>
          <a:ext cx="697607" cy="57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90" name="Equation" r:id="rId9" imgW="482400" imgH="393480" progId="Equation.DSMT4">
                  <p:embed/>
                </p:oleObj>
              </mc:Choice>
              <mc:Fallback>
                <p:oleObj name="Equation" r:id="rId9" imgW="48240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456" y="1229020"/>
                        <a:ext cx="697607" cy="57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5">
            <a:extLst>
              <a:ext uri="{FF2B5EF4-FFF2-40B4-BE49-F238E27FC236}">
                <a16:creationId xmlns:a16="http://schemas.microsoft.com/office/drawing/2014/main" id="{A7362ABB-E280-4FBE-A790-AB56739FA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473646"/>
            <a:ext cx="74267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Начертить на тригонометрическом круге точку, соответствующую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данному углу: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C8961743-4D00-4AEF-826A-12B0B8C8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4997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F7247BF-50E5-4BD7-B4C6-FF37FFB1234A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61009" y="2128238"/>
            <a:ext cx="16661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9E027A6-A268-45B3-8AE0-2551EA62207B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44026" y="2130937"/>
            <a:ext cx="17491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832C90-1504-4A3B-85EF-FA7875E50665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6784" y="2139702"/>
            <a:ext cx="174915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27BD6F-3494-430F-BB02-903ED638816F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88929" y="2139702"/>
            <a:ext cx="1666161" cy="1595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9555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FBD242-47E5-4BFB-9EE4-0D5CE187ACC4}"/>
              </a:ext>
            </a:extLst>
          </p:cNvPr>
          <p:cNvSpPr txBox="1"/>
          <p:nvPr/>
        </p:nvSpPr>
        <p:spPr>
          <a:xfrm>
            <a:off x="467544" y="69954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Графическое решение уравнения </a:t>
            </a:r>
            <a:r>
              <a:rPr lang="en-US" b="1" i="1" dirty="0"/>
              <a:t>sin x=a</a:t>
            </a:r>
            <a:endParaRPr lang="ru-RU" b="1" i="1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3498052-4231-46FE-BB7C-EBEF7CD796D2}"/>
              </a:ext>
            </a:extLst>
          </p:cNvPr>
          <p:cNvSpPr/>
          <p:nvPr/>
        </p:nvSpPr>
        <p:spPr>
          <a:xfrm>
            <a:off x="467544" y="987574"/>
            <a:ext cx="3966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https://www.geogebra.org/m/guwvdgtk</a:t>
            </a:r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39580C-5D91-4722-B291-96B7F1B1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1655440"/>
            <a:ext cx="134933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945ADB5-04CA-4D5D-BD1E-AFA55FD037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1798044"/>
              </p:ext>
            </p:extLst>
          </p:nvPr>
        </p:nvGraphicFramePr>
        <p:xfrm>
          <a:off x="179512" y="1655440"/>
          <a:ext cx="5336645" cy="278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Точечный рисунок" r:id="rId4" imgW="9190476" imgH="4780952" progId="Paint.Picture">
                  <p:embed/>
                </p:oleObj>
              </mc:Choice>
              <mc:Fallback>
                <p:oleObj name="Точечный рисунок" r:id="rId4" imgW="9190476" imgH="478095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55440"/>
                        <a:ext cx="5336645" cy="2788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EF87BC-1C19-4A89-8CA5-9D823ED27299}"/>
              </a:ext>
            </a:extLst>
          </p:cNvPr>
          <p:cNvSpPr txBox="1"/>
          <p:nvPr/>
        </p:nvSpPr>
        <p:spPr>
          <a:xfrm>
            <a:off x="5796136" y="18516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335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FBD242-47E5-4BFB-9EE4-0D5CE187ACC4}"/>
              </a:ext>
            </a:extLst>
          </p:cNvPr>
          <p:cNvSpPr txBox="1"/>
          <p:nvPr/>
        </p:nvSpPr>
        <p:spPr>
          <a:xfrm>
            <a:off x="467544" y="69954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Графическое решение уравнения </a:t>
            </a:r>
            <a:r>
              <a:rPr lang="en-US" b="1" i="1" dirty="0"/>
              <a:t>sin x=a</a:t>
            </a:r>
            <a:endParaRPr lang="ru-RU" b="1" i="1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F39580C-5D91-4722-B291-96B7F1B1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1655440"/>
            <a:ext cx="134933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945ADB5-04CA-4D5D-BD1E-AFA55FD037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512" y="1655440"/>
          <a:ext cx="5336645" cy="278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5" name="Точечный рисунок" r:id="rId3" imgW="9190476" imgH="4780952" progId="Paint.Picture">
                  <p:embed/>
                </p:oleObj>
              </mc:Choice>
              <mc:Fallback>
                <p:oleObj name="Точечный рисунок" r:id="rId3" imgW="9190476" imgH="4780952" progId="Paint.Picture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1945ADB5-04CA-4D5D-BD1E-AFA55FD037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655440"/>
                        <a:ext cx="5336645" cy="27885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2EF87BC-1C19-4A89-8CA5-9D823ED27299}"/>
              </a:ext>
            </a:extLst>
          </p:cNvPr>
          <p:cNvSpPr txBox="1"/>
          <p:nvPr/>
        </p:nvSpPr>
        <p:spPr>
          <a:xfrm>
            <a:off x="5796136" y="185167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416E4-A5BD-4465-9B6E-337821CB77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43759"/>
            <a:ext cx="3275855" cy="12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4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936294-1A2D-4827-87B3-2AE072A16F5E}"/>
              </a:ext>
            </a:extLst>
          </p:cNvPr>
          <p:cNvSpPr txBox="1"/>
          <p:nvPr/>
        </p:nvSpPr>
        <p:spPr>
          <a:xfrm>
            <a:off x="287523" y="771550"/>
            <a:ext cx="104411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Алгоритм решения уравнения </a:t>
            </a:r>
            <a:r>
              <a:rPr lang="en-US" sz="2400" b="1" i="1" dirty="0"/>
              <a:t>sin x=a</a:t>
            </a:r>
            <a:r>
              <a:rPr lang="ru-RU" sz="2400" b="1" i="1" dirty="0"/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8065A-5EDF-4915-A4DD-4499F011FDF1}"/>
              </a:ext>
            </a:extLst>
          </p:cNvPr>
          <p:cNvSpPr txBox="1"/>
          <p:nvPr/>
        </p:nvSpPr>
        <p:spPr>
          <a:xfrm>
            <a:off x="318301" y="1923678"/>
            <a:ext cx="8640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проверить имеет ли данное уравнение решения;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провести прямую </a:t>
            </a:r>
            <a:r>
              <a:rPr lang="ru-RU" sz="2400" b="1" i="1" dirty="0"/>
              <a:t>у=а</a:t>
            </a:r>
            <a:r>
              <a:rPr lang="ru-RU" sz="2400" dirty="0"/>
              <a:t>, параллельно оси </a:t>
            </a:r>
            <a:r>
              <a:rPr lang="ru-RU" sz="2400" b="1" i="1" dirty="0"/>
              <a:t>ОХ</a:t>
            </a:r>
            <a:r>
              <a:rPr lang="ru-RU" sz="2400" dirty="0"/>
              <a:t> , проходящую через  точку </a:t>
            </a:r>
            <a:r>
              <a:rPr lang="ru-RU" sz="2400" b="1" i="1" dirty="0"/>
              <a:t>а</a:t>
            </a:r>
            <a:r>
              <a:rPr lang="ru-RU" sz="2400" dirty="0"/>
              <a:t> на оси </a:t>
            </a:r>
            <a:r>
              <a:rPr lang="ru-RU" sz="2400" b="1" i="1" dirty="0"/>
              <a:t>ОУ;</a:t>
            </a:r>
            <a:r>
              <a:rPr lang="ru-RU" sz="2400" dirty="0"/>
              <a:t>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отметить дуги, соответствующие решению уравнения;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записать совокупность решений данного уравнения.</a:t>
            </a:r>
          </a:p>
        </p:txBody>
      </p:sp>
    </p:spTree>
    <p:extLst>
      <p:ext uri="{BB962C8B-B14F-4D97-AF65-F5344CB8AC3E}">
        <p14:creationId xmlns:p14="http://schemas.microsoft.com/office/powerpoint/2010/main" val="418189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F12933A-B4E9-4BEE-872E-437F09FAB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2355726"/>
            <a:ext cx="11411554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1AFB2C6-694A-427B-9B95-B812A1436D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265211"/>
              </p:ext>
            </p:extLst>
          </p:nvPr>
        </p:nvGraphicFramePr>
        <p:xfrm>
          <a:off x="577381" y="1707654"/>
          <a:ext cx="3972483" cy="2648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Точечный рисунок" r:id="rId3" imgW="6458852" imgH="4285714" progId="Paint.Picture">
                  <p:embed/>
                </p:oleObj>
              </mc:Choice>
              <mc:Fallback>
                <p:oleObj name="Точечный рисунок" r:id="rId3" imgW="6458852" imgH="4285714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381" y="1707654"/>
                        <a:ext cx="3972483" cy="26483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E8273D9-1FEB-44EF-BB20-3EE179C6B643}"/>
              </a:ext>
            </a:extLst>
          </p:cNvPr>
          <p:cNvSpPr txBox="1"/>
          <p:nvPr/>
        </p:nvSpPr>
        <p:spPr>
          <a:xfrm>
            <a:off x="467544" y="69954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Графическое решение уравнения </a:t>
            </a:r>
            <a:r>
              <a:rPr lang="en-US" b="1" i="1" dirty="0"/>
              <a:t>cos x=a</a:t>
            </a:r>
            <a:endParaRPr lang="ru-RU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B314A-F8AB-450F-892F-A93DAA212DB0}"/>
                  </a:ext>
                </a:extLst>
              </p:cNvPr>
              <p:cNvSpPr txBox="1"/>
              <p:nvPr/>
            </p:nvSpPr>
            <p:spPr>
              <a:xfrm>
                <a:off x="5148064" y="2078727"/>
                <a:ext cx="2224583" cy="472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F7B314A-F8AB-450F-892F-A93DAA212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078727"/>
                <a:ext cx="2224583" cy="472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9B227FF-C97A-494F-8053-D4095472727C}"/>
              </a:ext>
            </a:extLst>
          </p:cNvPr>
          <p:cNvSpPr/>
          <p:nvPr/>
        </p:nvSpPr>
        <p:spPr>
          <a:xfrm>
            <a:off x="502033" y="1120452"/>
            <a:ext cx="412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6"/>
              </a:rPr>
              <a:t>https://www.geogebra.org/m/ebnsghgh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55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82126-47AA-47B6-9BB4-302BAE88C1B5}"/>
              </a:ext>
            </a:extLst>
          </p:cNvPr>
          <p:cNvSpPr txBox="1"/>
          <p:nvPr/>
        </p:nvSpPr>
        <p:spPr>
          <a:xfrm>
            <a:off x="467544" y="699542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Графическое решение уравнения </a:t>
            </a:r>
            <a:r>
              <a:rPr lang="en-US" b="1" i="1" dirty="0"/>
              <a:t>tg x=a.</a:t>
            </a:r>
            <a:endParaRPr lang="ru-RU" b="1" i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38F142-F8E4-42C5-AE59-198B3AF27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1" y="1779662"/>
            <a:ext cx="1305507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5DA621-99DE-4FFF-8BB1-EE8A2512FB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630614"/>
              </p:ext>
            </p:extLst>
          </p:nvPr>
        </p:nvGraphicFramePr>
        <p:xfrm>
          <a:off x="467544" y="1563638"/>
          <a:ext cx="5083843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Точечный рисунок" r:id="rId3" imgW="6400000" imgH="3629532" progId="Paint.Picture">
                  <p:embed/>
                </p:oleObj>
              </mc:Choice>
              <mc:Fallback>
                <p:oleObj name="Точечный рисунок" r:id="rId3" imgW="6400000" imgH="3629532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63638"/>
                        <a:ext cx="5083843" cy="288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B58F1-A129-4533-BB3E-CEFCB1E88077}"/>
                  </a:ext>
                </a:extLst>
              </p:cNvPr>
              <p:cNvSpPr txBox="1"/>
              <p:nvPr/>
            </p:nvSpPr>
            <p:spPr>
              <a:xfrm>
                <a:off x="5856194" y="2283740"/>
                <a:ext cx="2460222" cy="57150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endParaRPr lang="ru-RU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0B58F1-A129-4533-BB3E-CEFCB1E88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6194" y="2283740"/>
                <a:ext cx="2460222" cy="571503"/>
              </a:xfrm>
              <a:prstGeom prst="rect">
                <a:avLst/>
              </a:prstGeom>
              <a:blipFill>
                <a:blip r:embed="rId5"/>
                <a:stretch>
                  <a:fillRect l="-8933" t="-10753" b="-215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953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6"/>
            <a:ext cx="7089734" cy="47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1" y="339502"/>
            <a:ext cx="7336415" cy="471837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1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8601811" cy="48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-конечная звезда 10"/>
          <p:cNvSpPr/>
          <p:nvPr/>
        </p:nvSpPr>
        <p:spPr>
          <a:xfrm>
            <a:off x="1321571" y="1438476"/>
            <a:ext cx="642942" cy="75009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1700196" y="2169317"/>
            <a:ext cx="700086" cy="6429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357554" y="1446601"/>
          <a:ext cx="536578" cy="7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2" name="Формула" r:id="rId6" imgW="215713" imgH="393359" progId="Equation.3">
                  <p:embed/>
                </p:oleObj>
              </mc:Choice>
              <mc:Fallback>
                <p:oleObj name="Формула" r:id="rId6" imgW="215713" imgH="393359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446601"/>
                        <a:ext cx="536578" cy="7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8-конечная звезда 14"/>
          <p:cNvSpPr/>
          <p:nvPr/>
        </p:nvSpPr>
        <p:spPr>
          <a:xfrm>
            <a:off x="4694497" y="3482620"/>
            <a:ext cx="700086" cy="6429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8-конечная звезда 15"/>
          <p:cNvSpPr/>
          <p:nvPr/>
        </p:nvSpPr>
        <p:spPr>
          <a:xfrm>
            <a:off x="2987824" y="3627052"/>
            <a:ext cx="1008112" cy="80367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8-конечная звезда 16"/>
          <p:cNvSpPr/>
          <p:nvPr/>
        </p:nvSpPr>
        <p:spPr>
          <a:xfrm>
            <a:off x="4724048" y="3938020"/>
            <a:ext cx="700086" cy="6429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8-конечная звезда 17"/>
          <p:cNvSpPr/>
          <p:nvPr/>
        </p:nvSpPr>
        <p:spPr>
          <a:xfrm>
            <a:off x="7586690" y="3907776"/>
            <a:ext cx="700086" cy="6429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8-конечная звезда 18"/>
          <p:cNvSpPr/>
          <p:nvPr/>
        </p:nvSpPr>
        <p:spPr>
          <a:xfrm>
            <a:off x="1614470" y="4358976"/>
            <a:ext cx="700086" cy="642942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8-конечная звезда 19"/>
          <p:cNvSpPr/>
          <p:nvPr/>
        </p:nvSpPr>
        <p:spPr>
          <a:xfrm>
            <a:off x="3286116" y="1446601"/>
            <a:ext cx="914400" cy="803678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7572396" y="1142990"/>
            <a:ext cx="142876" cy="10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72396" y="2285998"/>
            <a:ext cx="142876" cy="10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6616913" y="1884159"/>
            <a:ext cx="2053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C7F9FDAA-DF45-4898-B859-F1EBBDBF64D2}"/>
              </a:ext>
            </a:extLst>
          </p:cNvPr>
          <p:cNvSpPr txBox="1"/>
          <p:nvPr/>
        </p:nvSpPr>
        <p:spPr>
          <a:xfrm>
            <a:off x="169456" y="-47302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Найдите корень уравнения, в ответе запишите наибольший отрицательный корень.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4514850" y="2490788"/>
          <a:ext cx="1143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Формула" r:id="rId3" imgW="114151" imgH="215619" progId="Equation.3">
                  <p:embed/>
                </p:oleObj>
              </mc:Choice>
              <mc:Fallback>
                <p:oleObj name="Формула" r:id="rId3" imgW="114151" imgH="215619" progId="Equation.3">
                  <p:embed/>
                  <p:pic>
                    <p:nvPicPr>
                      <p:cNvPr id="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2490788"/>
                        <a:ext cx="114300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0"/>
            <a:ext cx="8601811" cy="4875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357554" y="1446601"/>
          <a:ext cx="536578" cy="7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Формула" r:id="rId6" imgW="215713" imgH="393359" progId="Equation.3">
                  <p:embed/>
                </p:oleObj>
              </mc:Choice>
              <mc:Fallback>
                <p:oleObj name="Формула" r:id="rId6" imgW="215713" imgH="393359" progId="Equation.3">
                  <p:embed/>
                  <p:pic>
                    <p:nvPicPr>
                      <p:cNvPr id="13" name="Объект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446601"/>
                        <a:ext cx="536578" cy="73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Рисунок 2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0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Овал 22"/>
          <p:cNvSpPr/>
          <p:nvPr/>
        </p:nvSpPr>
        <p:spPr>
          <a:xfrm>
            <a:off x="7572396" y="1142990"/>
            <a:ext cx="142876" cy="10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572396" y="2285998"/>
            <a:ext cx="142876" cy="1071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>
            <a:off x="6616913" y="1884159"/>
            <a:ext cx="20538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57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5753" y="324128"/>
            <a:ext cx="8072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7238"/>
            <a:ext cx="9644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Уравнение                                              является тригонометрическим.</a:t>
            </a:r>
          </a:p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1505247" y="910817"/>
          <a:ext cx="3509813" cy="33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Формула" r:id="rId3" imgW="1409088" imgH="177723" progId="Equation.3">
                  <p:embed/>
                </p:oleObj>
              </mc:Choice>
              <mc:Fallback>
                <p:oleObj name="Формула" r:id="rId3" imgW="1409088" imgH="177723" progId="Equation.3">
                  <p:embed/>
                  <p:pic>
                    <p:nvPicPr>
                      <p:cNvPr id="22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247" y="910817"/>
                        <a:ext cx="3509813" cy="33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-48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" y="1228158"/>
            <a:ext cx="3419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 x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четная.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" y="1762269"/>
            <a:ext cx="165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1785918" y="1768073"/>
          <a:ext cx="2402576" cy="39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1" name="Equation" r:id="rId5" imgW="825142" imgH="177723" progId="Equation.DSMT4">
                  <p:embed/>
                </p:oleObj>
              </mc:Choice>
              <mc:Fallback>
                <p:oleObj name="Equation" r:id="rId5" imgW="825142" imgH="177723" progId="Equation.DSMT4">
                  <p:embed/>
                  <p:pic>
                    <p:nvPicPr>
                      <p:cNvPr id="2253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768073"/>
                        <a:ext cx="2402576" cy="39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572000" y="176394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тригонометрическим.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" y="2298054"/>
            <a:ext cx="165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643042" y="2094646"/>
          <a:ext cx="1428760" cy="69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Формула" r:id="rId7" imgW="596641" imgH="393529" progId="Equation.3">
                  <p:embed/>
                </p:oleObj>
              </mc:Choice>
              <mc:Fallback>
                <p:oleObj name="Формула" r:id="rId7" imgW="596641" imgH="393529" progId="Equation.3">
                  <p:embed/>
                  <p:pic>
                    <p:nvPicPr>
                      <p:cNvPr id="225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094646"/>
                        <a:ext cx="1428760" cy="697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428992" y="235330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бесконечно много решений.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9954" y="2689834"/>
            <a:ext cx="57761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функции тангенса                     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122048" y="3195845"/>
          <a:ext cx="2262203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Формула" r:id="rId9" imgW="901309" imgH="203112" progId="Equation.3">
                  <p:embed/>
                </p:oleObj>
              </mc:Choice>
              <mc:Fallback>
                <p:oleObj name="Формула" r:id="rId9" imgW="901309" imgH="203112" progId="Equation.3">
                  <p:embed/>
                  <p:pic>
                    <p:nvPicPr>
                      <p:cNvPr id="225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48" y="3195845"/>
                        <a:ext cx="2262203" cy="3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-346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92365" y="3605718"/>
            <a:ext cx="165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1785918" y="3643320"/>
          <a:ext cx="2042442" cy="44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Формула" r:id="rId11" imgW="698197" imgH="203112" progId="Equation.3">
                  <p:embed/>
                </p:oleObj>
              </mc:Choice>
              <mc:Fallback>
                <p:oleObj name="Формула" r:id="rId11" imgW="698197" imgH="203112" progId="Equation.3">
                  <p:embed/>
                  <p:pic>
                    <p:nvPicPr>
                      <p:cNvPr id="225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643320"/>
                        <a:ext cx="2042442" cy="440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786182" y="3585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бесконечное множество решений.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rot="5400000" flipH="1" flipV="1">
            <a:off x="3661166" y="4607535"/>
            <a:ext cx="107157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50" name="Object 22"/>
          <p:cNvGraphicFramePr>
            <a:graphicFrameLocks noChangeAspect="1"/>
          </p:cNvGraphicFramePr>
          <p:nvPr/>
        </p:nvGraphicFramePr>
        <p:xfrm>
          <a:off x="3857620" y="2678907"/>
          <a:ext cx="1341784" cy="39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Формула" r:id="rId13" imgW="469696" imgH="177723" progId="Equation.3">
                  <p:embed/>
                </p:oleObj>
              </mc:Choice>
              <mc:Fallback>
                <p:oleObj name="Формула" r:id="rId13" imgW="469696" imgH="177723" progId="Equation.3">
                  <p:embed/>
                  <p:pic>
                    <p:nvPicPr>
                      <p:cNvPr id="225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2678907"/>
                        <a:ext cx="1341784" cy="39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-48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0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2534" grpId="0" autoUpdateAnimBg="0"/>
      <p:bldP spid="22536" grpId="0" autoUpdateAnimBg="0"/>
      <p:bldP spid="22537" grpId="0" autoUpdateAnimBg="0"/>
      <p:bldP spid="22539" grpId="0" autoUpdateAnimBg="0"/>
      <p:bldP spid="22540" grpId="0" autoUpdateAnimBg="0"/>
      <p:bldP spid="22541" grpId="0" autoUpdateAnimBg="0"/>
      <p:bldP spid="22546" grpId="0" autoUpdateAnimBg="0"/>
      <p:bldP spid="2254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52CB168-03F5-4DE4-BE32-EF84C83B81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0372" y="1203598"/>
          <a:ext cx="697607" cy="681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3" name="Equation" r:id="rId3" imgW="406048" imgH="393359" progId="Equation.DSMT4">
                  <p:embed/>
                </p:oleObj>
              </mc:Choice>
              <mc:Fallback>
                <p:oleObj name="Equation" r:id="rId3" imgW="406048" imgH="393359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052CB168-03F5-4DE4-BE32-EF84C83B81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0372" y="1203598"/>
                        <a:ext cx="697607" cy="6813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EC91F09C-C8FA-48D3-B374-7B71E7816F2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11067" y="1250700"/>
          <a:ext cx="697606" cy="55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4" name="Equation" r:id="rId5" imgW="507780" imgH="393529" progId="Equation.DSMT4">
                  <p:embed/>
                </p:oleObj>
              </mc:Choice>
              <mc:Fallback>
                <p:oleObj name="Equation" r:id="rId5" imgW="507780" imgH="393529" progId="Equation.DSMT4">
                  <p:embed/>
                  <p:pic>
                    <p:nvPicPr>
                      <p:cNvPr id="7" name="Объект 6">
                        <a:extLst>
                          <a:ext uri="{FF2B5EF4-FFF2-40B4-BE49-F238E27FC236}">
                            <a16:creationId xmlns:a16="http://schemas.microsoft.com/office/drawing/2014/main" id="{EC91F09C-C8FA-48D3-B374-7B71E7816F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1067" y="1250700"/>
                        <a:ext cx="697606" cy="5528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95C52E60-0A94-4BD6-BDAC-CEC5614E91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6786" y="1203598"/>
          <a:ext cx="697605" cy="5744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5" name="Equation" r:id="rId7" imgW="482391" imgH="393529" progId="Equation.DSMT4">
                  <p:embed/>
                </p:oleObj>
              </mc:Choice>
              <mc:Fallback>
                <p:oleObj name="Equation" r:id="rId7" imgW="482391" imgH="393529" progId="Equation.DSMT4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95C52E60-0A94-4BD6-BDAC-CEC5614E91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6786" y="1203598"/>
                        <a:ext cx="697605" cy="57449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1CB6FFB1-5B86-4DD5-AC18-3AB033811B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52456" y="1229020"/>
          <a:ext cx="697607" cy="57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Equation" r:id="rId9" imgW="482400" imgH="393480" progId="Equation.DSMT4">
                  <p:embed/>
                </p:oleObj>
              </mc:Choice>
              <mc:Fallback>
                <p:oleObj name="Equation" r:id="rId9" imgW="482400" imgH="393480" progId="Equation.DSMT4">
                  <p:embed/>
                  <p:pic>
                    <p:nvPicPr>
                      <p:cNvPr id="9" name="Объект 8">
                        <a:extLst>
                          <a:ext uri="{FF2B5EF4-FFF2-40B4-BE49-F238E27FC236}">
                            <a16:creationId xmlns:a16="http://schemas.microsoft.com/office/drawing/2014/main" id="{1CB6FFB1-5B86-4DD5-AC18-3AB033811B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2456" y="1229020"/>
                        <a:ext cx="697607" cy="574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>
            <a:extLst>
              <a:ext uri="{FF2B5EF4-FFF2-40B4-BE49-F238E27FC236}">
                <a16:creationId xmlns:a16="http://schemas.microsoft.com/office/drawing/2014/main" id="{C8961743-4D00-4AEF-826A-12B0B8C89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49974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C6DF18FC-1B49-4170-A321-9F8825EA9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254325"/>
              </p:ext>
            </p:extLst>
          </p:nvPr>
        </p:nvGraphicFramePr>
        <p:xfrm>
          <a:off x="539552" y="2140857"/>
          <a:ext cx="1512168" cy="1339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Точечный рисунок" r:id="rId11" imgW="2257740" imgH="1980952" progId="Paint.Picture">
                  <p:embed/>
                </p:oleObj>
              </mc:Choice>
              <mc:Fallback>
                <p:oleObj name="Точечный рисунок" r:id="rId11" imgW="2257740" imgH="1980952" progId="Paint.Picture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C6DF18FC-1B49-4170-A321-9F8825EA99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140857"/>
                        <a:ext cx="1512168" cy="13393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6">
            <a:extLst>
              <a:ext uri="{FF2B5EF4-FFF2-40B4-BE49-F238E27FC236}">
                <a16:creationId xmlns:a16="http://schemas.microsoft.com/office/drawing/2014/main" id="{DE969CEC-5541-46DB-BB44-0B960D2B1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808" y="2204409"/>
            <a:ext cx="119402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id="{FD12BE7F-E3DE-4838-BED1-AFB7D65445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72549"/>
              </p:ext>
            </p:extLst>
          </p:nvPr>
        </p:nvGraphicFramePr>
        <p:xfrm>
          <a:off x="2771800" y="2107967"/>
          <a:ext cx="1584176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8" name="Точечный рисунок" r:id="rId13" imgW="2305372" imgH="1895238" progId="Paint.Picture">
                  <p:embed/>
                </p:oleObj>
              </mc:Choice>
              <mc:Fallback>
                <p:oleObj name="Точечный рисунок" r:id="rId13" imgW="2305372" imgH="1895238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2107967"/>
                        <a:ext cx="1584176" cy="12961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8">
            <a:extLst>
              <a:ext uri="{FF2B5EF4-FFF2-40B4-BE49-F238E27FC236}">
                <a16:creationId xmlns:a16="http://schemas.microsoft.com/office/drawing/2014/main" id="{3155C7D1-0C81-4775-B29C-F249601C4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8805" y="2204408"/>
            <a:ext cx="1192207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id="{5923ECCE-D37B-4D86-A5F9-35CBE19E7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24087"/>
              </p:ext>
            </p:extLst>
          </p:nvPr>
        </p:nvGraphicFramePr>
        <p:xfrm>
          <a:off x="4988805" y="2107967"/>
          <a:ext cx="1344922" cy="130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9" name="Точечный рисунок" r:id="rId15" imgW="2142857" imgH="2066667" progId="Paint.Picture">
                  <p:embed/>
                </p:oleObj>
              </mc:Choice>
              <mc:Fallback>
                <p:oleObj name="Точечный рисунок" r:id="rId15" imgW="2142857" imgH="2066667" progId="Paint.Picture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8805" y="2107967"/>
                        <a:ext cx="1344922" cy="130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0">
            <a:extLst>
              <a:ext uri="{FF2B5EF4-FFF2-40B4-BE49-F238E27FC236}">
                <a16:creationId xmlns:a16="http://schemas.microsoft.com/office/drawing/2014/main" id="{83B326A5-0C9F-445A-A960-13E56E4B3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1184" y="2107966"/>
            <a:ext cx="1184518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" name="Объект 32">
            <a:extLst>
              <a:ext uri="{FF2B5EF4-FFF2-40B4-BE49-F238E27FC236}">
                <a16:creationId xmlns:a16="http://schemas.microsoft.com/office/drawing/2014/main" id="{8ECD6F1B-EF2C-45B7-8BFB-027833065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772520"/>
              </p:ext>
            </p:extLst>
          </p:nvPr>
        </p:nvGraphicFramePr>
        <p:xfrm>
          <a:off x="6821185" y="2107967"/>
          <a:ext cx="1344922" cy="12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" name="Точечный рисунок" r:id="rId17" imgW="2019048" imgH="1876190" progId="Paint.Picture">
                  <p:embed/>
                </p:oleObj>
              </mc:Choice>
              <mc:Fallback>
                <p:oleObj name="Точечный рисунок" r:id="rId17" imgW="2019048" imgH="1876190" progId="Paint.Picture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1185" y="2107967"/>
                        <a:ext cx="1344922" cy="12462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5">
            <a:extLst>
              <a:ext uri="{FF2B5EF4-FFF2-40B4-BE49-F238E27FC236}">
                <a16:creationId xmlns:a16="http://schemas.microsoft.com/office/drawing/2014/main" id="{C382F487-DFA8-424A-83C3-11EF8FB1B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552" y="542813"/>
            <a:ext cx="742677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Начертить на тригонометрическом круге точку, соответствующую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данному углу: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707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214296"/>
            <a:ext cx="8072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Графический диктант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57238"/>
            <a:ext cx="96440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Уравнение                                              является тригонометрическим</a:t>
            </a:r>
          </a:p>
          <a:p>
            <a:endParaRPr lang="ru-RU" dirty="0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3489"/>
              </p:ext>
            </p:extLst>
          </p:nvPr>
        </p:nvGraphicFramePr>
        <p:xfrm>
          <a:off x="1505247" y="910817"/>
          <a:ext cx="3509813" cy="33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2" name="Формула" r:id="rId3" imgW="1409088" imgH="177723" progId="Equation.3">
                  <p:embed/>
                </p:oleObj>
              </mc:Choice>
              <mc:Fallback>
                <p:oleObj name="Формула" r:id="rId3" imgW="1409088" imgH="177723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5247" y="910817"/>
                        <a:ext cx="3509813" cy="3379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-48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" y="1228158"/>
            <a:ext cx="33586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Функция 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</a:t>
            </a:r>
            <a:r>
              <a:rPr kumimoji="0" lang="en-US" sz="2400" b="1" i="1" u="none" strike="noStrike" cap="none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cos</a:t>
            </a: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x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четная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1" y="1762269"/>
            <a:ext cx="165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49580"/>
              </p:ext>
            </p:extLst>
          </p:nvPr>
        </p:nvGraphicFramePr>
        <p:xfrm>
          <a:off x="1785918" y="1768073"/>
          <a:ext cx="2402576" cy="39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3" name="Equation" r:id="rId5" imgW="825142" imgH="177723" progId="Equation.DSMT4">
                  <p:embed/>
                </p:oleObj>
              </mc:Choice>
              <mc:Fallback>
                <p:oleObj name="Equation" r:id="rId5" imgW="825142" imgH="177723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1768073"/>
                        <a:ext cx="2402576" cy="39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572000" y="176394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является тригонометрическим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1" y="2298054"/>
            <a:ext cx="165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1643042" y="2094646"/>
          <a:ext cx="1428760" cy="6973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4" name="Формула" r:id="rId7" imgW="596641" imgH="393529" progId="Equation.3">
                  <p:embed/>
                </p:oleObj>
              </mc:Choice>
              <mc:Fallback>
                <p:oleObj name="Формула" r:id="rId7" imgW="596641" imgH="393529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2094646"/>
                        <a:ext cx="1428760" cy="6973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3428992" y="2353307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бесконечно много решений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19954" y="2689834"/>
            <a:ext cx="44291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функции тангенса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4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818547"/>
              </p:ext>
            </p:extLst>
          </p:nvPr>
        </p:nvGraphicFramePr>
        <p:xfrm>
          <a:off x="122048" y="3195845"/>
          <a:ext cx="2262203" cy="37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5" name="Формула" r:id="rId9" imgW="901309" imgH="203112" progId="Equation.3">
                  <p:embed/>
                </p:oleObj>
              </mc:Choice>
              <mc:Fallback>
                <p:oleObj name="Формула" r:id="rId9" imgW="901309" imgH="20311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48" y="3195845"/>
                        <a:ext cx="2262203" cy="37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4" name="Rectangle 16"/>
          <p:cNvSpPr>
            <a:spLocks noChangeArrowheads="1"/>
          </p:cNvSpPr>
          <p:nvPr/>
        </p:nvSpPr>
        <p:spPr bwMode="auto">
          <a:xfrm>
            <a:off x="0" y="-34647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92365" y="3605718"/>
            <a:ext cx="1656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Уравнение 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1785918" y="3643320"/>
          <a:ext cx="2042442" cy="44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6" name="Формула" r:id="rId11" imgW="698197" imgH="203112" progId="Equation.3">
                  <p:embed/>
                </p:oleObj>
              </mc:Choice>
              <mc:Fallback>
                <p:oleObj name="Формула" r:id="rId11" imgW="698197" imgH="203112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5918" y="3643320"/>
                        <a:ext cx="2042442" cy="440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3786182" y="3585612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имеет бесконечное множество решений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7" name="Соединительная линия уступом 46"/>
          <p:cNvCxnSpPr/>
          <p:nvPr/>
        </p:nvCxnSpPr>
        <p:spPr>
          <a:xfrm rot="5400000" flipH="1" flipV="1">
            <a:off x="3661166" y="4607535"/>
            <a:ext cx="107157" cy="158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1" name="Rectangle 2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550" name="Object 22"/>
          <p:cNvGraphicFramePr>
            <a:graphicFrameLocks noChangeAspect="1"/>
          </p:cNvGraphicFramePr>
          <p:nvPr/>
        </p:nvGraphicFramePr>
        <p:xfrm>
          <a:off x="3857620" y="2678907"/>
          <a:ext cx="1341784" cy="39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37" name="Формула" r:id="rId13" imgW="469696" imgH="177723" progId="Equation.3">
                  <p:embed/>
                </p:oleObj>
              </mc:Choice>
              <mc:Fallback>
                <p:oleObj name="Формула" r:id="rId13" imgW="469696" imgH="17772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20" y="2678907"/>
                        <a:ext cx="1341784" cy="390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0" y="-4893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53" name="Picture 2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500166" y="4143386"/>
            <a:ext cx="5295900" cy="878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22534" grpId="0" autoUpdateAnimBg="0"/>
      <p:bldP spid="22536" grpId="0" autoUpdateAnimBg="0"/>
      <p:bldP spid="22537" grpId="0" autoUpdateAnimBg="0"/>
      <p:bldP spid="22539" grpId="0" autoUpdateAnimBg="0"/>
      <p:bldP spid="22540" grpId="0" autoUpdateAnimBg="0"/>
      <p:bldP spid="22541" grpId="0" autoUpdateAnimBg="0"/>
      <p:bldP spid="22546" grpId="0" autoUpdateAnimBg="0"/>
      <p:bldP spid="2254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qrcoder.ru/code/?http%3A%2F%2Fearningapps.org%2Fdisplay%3Fv%3Dph4t12qwt18%23vote&amp;4&amp;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92605"/>
            <a:ext cx="1558290" cy="155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476168044"/>
              </p:ext>
            </p:extLst>
          </p:nvPr>
        </p:nvGraphicFramePr>
        <p:xfrm>
          <a:off x="714348" y="1000114"/>
          <a:ext cx="1714512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6AD205D-1511-4FE4-84C8-EC703812AD58}"/>
              </a:ext>
            </a:extLst>
          </p:cNvPr>
          <p:cNvSpPr/>
          <p:nvPr/>
        </p:nvSpPr>
        <p:spPr>
          <a:xfrm>
            <a:off x="714348" y="2931790"/>
            <a:ext cx="3539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8"/>
              </a:rPr>
              <a:t>https://learningapps.org/5599467</a:t>
            </a:r>
            <a:endParaRPr lang="ru-RU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8DD58D-5AB4-44B2-B6E0-399405298441}"/>
              </a:ext>
            </a:extLst>
          </p:cNvPr>
          <p:cNvSpPr txBox="1"/>
          <p:nvPr/>
        </p:nvSpPr>
        <p:spPr>
          <a:xfrm>
            <a:off x="1115616" y="771550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Домашнее задание.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B8739F-4539-46DB-9311-85CA2CF04A73}"/>
              </a:ext>
            </a:extLst>
          </p:cNvPr>
          <p:cNvSpPr txBox="1"/>
          <p:nvPr/>
        </p:nvSpPr>
        <p:spPr>
          <a:xfrm>
            <a:off x="1403648" y="555526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Интерактивный тест: Укажите, в какой четверти единичной окружности оканчивается дуга.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AE329D-CB5B-4914-AE7F-90F8254285D3}"/>
              </a:ext>
            </a:extLst>
          </p:cNvPr>
          <p:cNvSpPr/>
          <p:nvPr/>
        </p:nvSpPr>
        <p:spPr>
          <a:xfrm>
            <a:off x="1403648" y="1491630"/>
            <a:ext cx="35209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hlinkClick r:id="rId2"/>
              </a:rPr>
              <a:t>https://learningapps.org/2477469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BD7B385-A914-455F-919B-8AE556270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067694"/>
            <a:ext cx="2715766" cy="271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04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29D786-151C-4121-900F-57127E9E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22767"/>
            <a:ext cx="7056784" cy="37581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D7071-8879-43FC-939E-7802E3B2382C}"/>
              </a:ext>
            </a:extLst>
          </p:cNvPr>
          <p:cNvSpPr txBox="1"/>
          <p:nvPr/>
        </p:nvSpPr>
        <p:spPr>
          <a:xfrm>
            <a:off x="2051720" y="33950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Проверка теста:</a:t>
            </a:r>
          </a:p>
        </p:txBody>
      </p:sp>
    </p:spTree>
    <p:extLst>
      <p:ext uri="{BB962C8B-B14F-4D97-AF65-F5344CB8AC3E}">
        <p14:creationId xmlns:p14="http://schemas.microsoft.com/office/powerpoint/2010/main" val="211771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534A05-7E31-4D96-85F4-4844C6C2378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044397"/>
            <a:ext cx="2808312" cy="261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011A84-A171-4F90-A154-2E4236B65FD2}"/>
              </a:ext>
            </a:extLst>
          </p:cNvPr>
          <p:cNvSpPr txBox="1"/>
          <p:nvPr/>
        </p:nvSpPr>
        <p:spPr>
          <a:xfrm>
            <a:off x="323527" y="601692"/>
            <a:ext cx="4176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Отметить на единичной числовой окружности координаты точек </a:t>
            </a:r>
            <a:r>
              <a:rPr lang="en-US" dirty="0"/>
              <a:t>A,B,C,D </a:t>
            </a:r>
            <a:r>
              <a:rPr lang="ru-RU" dirty="0"/>
              <a:t>и соответствующие им углы первого круга.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5DEDB-028A-4A04-BDBC-387B8BC41BEB}"/>
              </a:ext>
            </a:extLst>
          </p:cNvPr>
          <p:cNvSpPr txBox="1"/>
          <p:nvPr/>
        </p:nvSpPr>
        <p:spPr>
          <a:xfrm>
            <a:off x="4788024" y="555526"/>
            <a:ext cx="32407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Заполнить таблицу значений</a:t>
            </a:r>
          </a:p>
          <a:p>
            <a:r>
              <a:rPr lang="ru-RU" dirty="0"/>
              <a:t>основных углов: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B370CEC-7ED9-4756-ABDC-CA3B0ECF46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052407"/>
              </p:ext>
            </p:extLst>
          </p:nvPr>
        </p:nvGraphicFramePr>
        <p:xfrm>
          <a:off x="4584821" y="1707652"/>
          <a:ext cx="4248470" cy="29523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49694">
                  <a:extLst>
                    <a:ext uri="{9D8B030D-6E8A-4147-A177-3AD203B41FA5}">
                      <a16:colId xmlns:a16="http://schemas.microsoft.com/office/drawing/2014/main" val="3756680733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1363305296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1130536074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3859706028"/>
                    </a:ext>
                  </a:extLst>
                </a:gridCol>
                <a:gridCol w="849694">
                  <a:extLst>
                    <a:ext uri="{9D8B030D-6E8A-4147-A177-3AD203B41FA5}">
                      <a16:colId xmlns:a16="http://schemas.microsoft.com/office/drawing/2014/main" val="3745601518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15557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r>
                        <a:rPr lang="ru-RU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градусы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31937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 x</a:t>
                      </a:r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89105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cos x</a:t>
                      </a:r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4928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tg x</a:t>
                      </a:r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879449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r>
                        <a:rPr lang="en-US" sz="12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ctg x</a:t>
                      </a:r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820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89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03660"/>
            <a:ext cx="835824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14282" y="1071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Задача открытого банка данных ЕГЭ № 27998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3AE969A-D3BB-4145-AD3B-58DD92745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232410"/>
            <a:ext cx="2880320" cy="288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6"/>
            <a:ext cx="835824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1821652"/>
            <a:ext cx="134302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411015"/>
            <a:ext cx="1381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5" y="2839643"/>
            <a:ext cx="1209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332184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t=3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сек.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384079" y="3187903"/>
            <a:ext cx="29468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472" y="3750477"/>
            <a:ext cx="2286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1331644" y="3857634"/>
          <a:ext cx="786058" cy="27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Формула" r:id="rId7" imgW="342603" imgH="177646" progId="Equation.3">
                  <p:embed/>
                </p:oleObj>
              </mc:Choice>
              <mc:Fallback>
                <p:oleObj name="Формула" r:id="rId7" imgW="342603" imgH="177646" progId="Equation.3">
                  <p:embed/>
                  <p:pic>
                    <p:nvPicPr>
                      <p:cNvPr id="14" name="Объект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4" y="3857634"/>
                        <a:ext cx="786058" cy="273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553759"/>
            <a:ext cx="5286412" cy="12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8168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6"/>
            <a:ext cx="8358246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5" y="1821652"/>
            <a:ext cx="1343025" cy="53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7" y="2411015"/>
            <a:ext cx="1381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5" y="2839643"/>
            <a:ext cx="12096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85852" y="3321849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t=3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сек.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384079" y="3187903"/>
            <a:ext cx="29468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472" y="3750477"/>
            <a:ext cx="228601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26043"/>
              </p:ext>
            </p:extLst>
          </p:nvPr>
        </p:nvGraphicFramePr>
        <p:xfrm>
          <a:off x="1331644" y="3857634"/>
          <a:ext cx="786058" cy="273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Формула" r:id="rId7" imgW="342603" imgH="177646" progId="Equation.3">
                  <p:embed/>
                </p:oleObj>
              </mc:Choice>
              <mc:Fallback>
                <p:oleObj name="Формула" r:id="rId7" imgW="342603" imgH="177646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4" y="3857634"/>
                        <a:ext cx="786058" cy="2736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553759"/>
            <a:ext cx="5286412" cy="122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29256" y="2464594"/>
            <a:ext cx="1785950" cy="590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694" y="3589742"/>
            <a:ext cx="1285884" cy="74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15206" y="3804056"/>
            <a:ext cx="1428750" cy="25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4286262"/>
            <a:ext cx="1143008" cy="34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5429256" y="3107535"/>
          <a:ext cx="1785950" cy="405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Формула" r:id="rId14" imgW="837836" imgH="253890" progId="Equation.3">
                  <p:embed/>
                </p:oleObj>
              </mc:Choice>
              <mc:Fallback>
                <p:oleObj name="Формула" r:id="rId14" imgW="837836" imgH="25389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6" y="3107535"/>
                        <a:ext cx="1785950" cy="405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42910" y="928676"/>
          <a:ext cx="764386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-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634</TotalTime>
  <Words>305</Words>
  <Application>Microsoft Office PowerPoint</Application>
  <PresentationFormat>Экран (16:9)</PresentationFormat>
  <Paragraphs>57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 Math</vt:lpstr>
      <vt:lpstr>Constantia</vt:lpstr>
      <vt:lpstr>Times New Roman</vt:lpstr>
      <vt:lpstr>Wingdings 2</vt:lpstr>
      <vt:lpstr>Поток</vt:lpstr>
      <vt:lpstr>Формула</vt:lpstr>
      <vt:lpstr>MathType 7.0 Equation</vt:lpstr>
      <vt:lpstr>Изображение Paintbrush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Олег Ромбах</cp:lastModifiedBy>
  <cp:revision>59</cp:revision>
  <dcterms:created xsi:type="dcterms:W3CDTF">2018-11-16T10:57:04Z</dcterms:created>
  <dcterms:modified xsi:type="dcterms:W3CDTF">2020-03-02T12:13:05Z</dcterms:modified>
</cp:coreProperties>
</file>