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3"/>
  </p:notesMasterIdLst>
  <p:sldIdLst>
    <p:sldId id="312" r:id="rId2"/>
    <p:sldId id="285" r:id="rId3"/>
    <p:sldId id="296" r:id="rId4"/>
    <p:sldId id="299" r:id="rId5"/>
    <p:sldId id="298" r:id="rId6"/>
    <p:sldId id="297" r:id="rId7"/>
    <p:sldId id="271" r:id="rId8"/>
    <p:sldId id="301" r:id="rId9"/>
    <p:sldId id="313" r:id="rId10"/>
    <p:sldId id="259" r:id="rId11"/>
    <p:sldId id="304" r:id="rId12"/>
    <p:sldId id="280" r:id="rId13"/>
    <p:sldId id="305" r:id="rId14"/>
    <p:sldId id="310" r:id="rId15"/>
    <p:sldId id="314" r:id="rId16"/>
    <p:sldId id="303" r:id="rId17"/>
    <p:sldId id="264" r:id="rId18"/>
    <p:sldId id="308" r:id="rId19"/>
    <p:sldId id="309" r:id="rId20"/>
    <p:sldId id="307" r:id="rId21"/>
    <p:sldId id="265"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3632416-4F93-482A-B819-D5E120E0E291}">
          <p14:sldIdLst>
            <p14:sldId id="312"/>
            <p14:sldId id="285"/>
            <p14:sldId id="296"/>
            <p14:sldId id="299"/>
            <p14:sldId id="298"/>
            <p14:sldId id="297"/>
            <p14:sldId id="271"/>
            <p14:sldId id="301"/>
            <p14:sldId id="313"/>
            <p14:sldId id="259"/>
            <p14:sldId id="304"/>
            <p14:sldId id="280"/>
            <p14:sldId id="305"/>
            <p14:sldId id="310"/>
          </p14:sldIdLst>
        </p14:section>
        <p14:section name="Раздел без заголовка" id="{0948826C-8924-44A5-89A4-4AE558E8BE72}">
          <p14:sldIdLst>
            <p14:sldId id="314"/>
            <p14:sldId id="303"/>
            <p14:sldId id="264"/>
            <p14:sldId id="308"/>
            <p14:sldId id="309"/>
            <p14:sldId id="307"/>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p:cViewPr>
        <p:scale>
          <a:sx n="83" d="100"/>
          <a:sy n="83"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1060D9-5D7F-4D8B-B44E-BE1BE54168F8}" type="datetimeFigureOut">
              <a:rPr lang="ru-RU" smtClean="0"/>
              <a:pPr/>
              <a:t>13.04.2020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5E4F8A-1FF4-405C-A34F-7D5DF1324FCF}" type="slidenum">
              <a:rPr lang="ru-RU" smtClean="0"/>
              <a:pPr/>
              <a:t>‹#›</a:t>
            </a:fld>
            <a:endParaRPr lang="ru-RU"/>
          </a:p>
        </p:txBody>
      </p:sp>
    </p:spTree>
    <p:extLst>
      <p:ext uri="{BB962C8B-B14F-4D97-AF65-F5344CB8AC3E}">
        <p14:creationId xmlns:p14="http://schemas.microsoft.com/office/powerpoint/2010/main" val="1479756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pPr/>
              <a:t>13.04.2020</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pPr/>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13.04.2020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pPr/>
              <a:t>13.04.2020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13.04.2020</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13.04.2020</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pPr/>
              <a:t>13.04.2020</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smtClean="0"/>
              <a:t> </a:t>
            </a:r>
            <a:endParaRPr lang="ru-RU" dirty="0"/>
          </a:p>
        </p:txBody>
      </p:sp>
      <p:sp>
        <p:nvSpPr>
          <p:cNvPr id="6" name="Объект 5"/>
          <p:cNvSpPr>
            <a:spLocks noGrp="1"/>
          </p:cNvSpPr>
          <p:nvPr>
            <p:ph idx="1"/>
          </p:nvPr>
        </p:nvSpPr>
        <p:spPr/>
        <p:txBody>
          <a:bodyPr>
            <a:normAutofit fontScale="55000" lnSpcReduction="20000"/>
          </a:bodyPr>
          <a:lstStyle/>
          <a:p>
            <a:pPr marL="0" indent="0" algn="ctr">
              <a:buNone/>
            </a:pPr>
            <a:r>
              <a:rPr lang="ru-RU" sz="4600" b="1" dirty="0" smtClean="0">
                <a:solidFill>
                  <a:schemeClr val="tx2">
                    <a:lumMod val="50000"/>
                  </a:schemeClr>
                </a:solidFill>
                <a:latin typeface="Georgia" panose="02040502050405020303" pitchFamily="18" charset="0"/>
              </a:rPr>
              <a:t>Урок английского языка</a:t>
            </a:r>
          </a:p>
          <a:p>
            <a:pPr marL="0" indent="0" algn="ctr">
              <a:buNone/>
            </a:pPr>
            <a:r>
              <a:rPr lang="ru-RU" sz="4600" b="1" dirty="0">
                <a:solidFill>
                  <a:schemeClr val="tx2">
                    <a:lumMod val="50000"/>
                  </a:schemeClr>
                </a:solidFill>
                <a:latin typeface="Georgia" panose="02040502050405020303" pitchFamily="18" charset="0"/>
              </a:rPr>
              <a:t>п</a:t>
            </a:r>
            <a:r>
              <a:rPr lang="ru-RU" sz="4600" b="1" dirty="0" smtClean="0">
                <a:solidFill>
                  <a:schemeClr val="tx2">
                    <a:lumMod val="50000"/>
                  </a:schemeClr>
                </a:solidFill>
                <a:latin typeface="Georgia" panose="02040502050405020303" pitchFamily="18" charset="0"/>
              </a:rPr>
              <a:t>о теме </a:t>
            </a:r>
          </a:p>
          <a:p>
            <a:pPr marL="0" indent="0" algn="ctr">
              <a:buNone/>
            </a:pPr>
            <a:r>
              <a:rPr lang="ru-RU" sz="4600" b="1" dirty="0" smtClean="0">
                <a:solidFill>
                  <a:schemeClr val="tx2">
                    <a:lumMod val="50000"/>
                  </a:schemeClr>
                </a:solidFill>
                <a:latin typeface="Georgia" panose="02040502050405020303" pitchFamily="18" charset="0"/>
              </a:rPr>
              <a:t>«Погода. Одевайся правильно!»</a:t>
            </a:r>
          </a:p>
          <a:p>
            <a:pPr marL="0" indent="0" algn="ctr">
              <a:buNone/>
            </a:pPr>
            <a:r>
              <a:rPr lang="ru-RU" sz="4600" b="1" dirty="0">
                <a:solidFill>
                  <a:schemeClr val="tx2">
                    <a:lumMod val="50000"/>
                  </a:schemeClr>
                </a:solidFill>
                <a:latin typeface="Georgia" panose="02040502050405020303" pitchFamily="18" charset="0"/>
              </a:rPr>
              <a:t>5</a:t>
            </a:r>
            <a:r>
              <a:rPr lang="ru-RU" sz="4600" b="1" dirty="0" smtClean="0">
                <a:solidFill>
                  <a:schemeClr val="tx2">
                    <a:lumMod val="50000"/>
                  </a:schemeClr>
                </a:solidFill>
                <a:latin typeface="Georgia" panose="02040502050405020303" pitchFamily="18" charset="0"/>
              </a:rPr>
              <a:t> класс</a:t>
            </a:r>
          </a:p>
          <a:p>
            <a:pPr marL="0" indent="0">
              <a:buNone/>
            </a:pPr>
            <a:endParaRPr lang="ru-RU" sz="2800" b="1" dirty="0">
              <a:solidFill>
                <a:schemeClr val="tx2">
                  <a:lumMod val="50000"/>
                </a:schemeClr>
              </a:solidFill>
              <a:latin typeface="Georgia" panose="02040502050405020303" pitchFamily="18" charset="0"/>
            </a:endParaRPr>
          </a:p>
          <a:p>
            <a:pPr marL="0" indent="0">
              <a:buNone/>
            </a:pPr>
            <a:r>
              <a:rPr lang="ru-RU" sz="3800" b="1" dirty="0">
                <a:solidFill>
                  <a:schemeClr val="tx2">
                    <a:lumMod val="50000"/>
                  </a:schemeClr>
                </a:solidFill>
                <a:latin typeface="Georgia" panose="02040502050405020303" pitchFamily="18" charset="0"/>
              </a:rPr>
              <a:t>Автор: </a:t>
            </a:r>
          </a:p>
          <a:p>
            <a:pPr marL="0" indent="0">
              <a:buNone/>
            </a:pPr>
            <a:r>
              <a:rPr lang="ru-RU" sz="3800" b="1" dirty="0">
                <a:solidFill>
                  <a:schemeClr val="tx2">
                    <a:lumMod val="50000"/>
                  </a:schemeClr>
                </a:solidFill>
                <a:latin typeface="Georgia" panose="02040502050405020303" pitchFamily="18" charset="0"/>
              </a:rPr>
              <a:t>Васильева Е. В</a:t>
            </a:r>
            <a:r>
              <a:rPr lang="ru-RU" sz="3800" b="1" dirty="0" smtClean="0">
                <a:solidFill>
                  <a:schemeClr val="tx2">
                    <a:lumMod val="50000"/>
                  </a:schemeClr>
                </a:solidFill>
                <a:latin typeface="Georgia" panose="02040502050405020303" pitchFamily="18" charset="0"/>
              </a:rPr>
              <a:t>. </a:t>
            </a:r>
            <a:endParaRPr lang="ru-RU" sz="3800" b="1" dirty="0">
              <a:solidFill>
                <a:schemeClr val="tx2">
                  <a:lumMod val="50000"/>
                </a:schemeClr>
              </a:solidFill>
              <a:latin typeface="Georgia" panose="02040502050405020303" pitchFamily="18" charset="0"/>
            </a:endParaRPr>
          </a:p>
          <a:p>
            <a:pPr marL="0" indent="0">
              <a:buNone/>
            </a:pPr>
            <a:r>
              <a:rPr lang="ru-RU" sz="3800" b="1" dirty="0">
                <a:solidFill>
                  <a:schemeClr val="tx2">
                    <a:lumMod val="50000"/>
                  </a:schemeClr>
                </a:solidFill>
                <a:latin typeface="Georgia" panose="02040502050405020303" pitchFamily="18" charset="0"/>
              </a:rPr>
              <a:t>учитель ГБОУ лицея № 419 </a:t>
            </a:r>
            <a:r>
              <a:rPr lang="ru-RU" sz="3800" b="1" dirty="0" err="1">
                <a:solidFill>
                  <a:schemeClr val="tx2">
                    <a:lumMod val="50000"/>
                  </a:schemeClr>
                </a:solidFill>
                <a:latin typeface="Georgia" panose="02040502050405020303" pitchFamily="18" charset="0"/>
              </a:rPr>
              <a:t>Петродворцового</a:t>
            </a:r>
            <a:r>
              <a:rPr lang="ru-RU" sz="3800" b="1" dirty="0">
                <a:solidFill>
                  <a:schemeClr val="tx2">
                    <a:lumMod val="50000"/>
                  </a:schemeClr>
                </a:solidFill>
                <a:latin typeface="Georgia" panose="02040502050405020303" pitchFamily="18" charset="0"/>
              </a:rPr>
              <a:t> </a:t>
            </a:r>
            <a:r>
              <a:rPr lang="ru-RU" sz="3800" b="1" dirty="0" smtClean="0">
                <a:solidFill>
                  <a:schemeClr val="tx2">
                    <a:lumMod val="50000"/>
                  </a:schemeClr>
                </a:solidFill>
                <a:latin typeface="Georgia" panose="02040502050405020303" pitchFamily="18" charset="0"/>
              </a:rPr>
              <a:t>района </a:t>
            </a:r>
          </a:p>
          <a:p>
            <a:pPr marL="0" indent="0">
              <a:buNone/>
            </a:pPr>
            <a:r>
              <a:rPr lang="ru-RU" sz="3800" b="1" dirty="0" smtClean="0">
                <a:solidFill>
                  <a:schemeClr val="tx2">
                    <a:lumMod val="50000"/>
                  </a:schemeClr>
                </a:solidFill>
                <a:latin typeface="Georgia" panose="02040502050405020303" pitchFamily="18" charset="0"/>
              </a:rPr>
              <a:t>Санкт-Петербурга</a:t>
            </a:r>
            <a:endParaRPr lang="ru-RU" sz="3800" b="1" dirty="0">
              <a:solidFill>
                <a:schemeClr val="tx2">
                  <a:lumMod val="50000"/>
                </a:schemeClr>
              </a:solidFill>
              <a:latin typeface="Georgia" panose="02040502050405020303" pitchFamily="18" charset="0"/>
            </a:endParaRPr>
          </a:p>
          <a:p>
            <a:pPr marL="0" indent="0">
              <a:buNone/>
            </a:pPr>
            <a:endParaRPr lang="ru-RU" b="1" dirty="0">
              <a:solidFill>
                <a:schemeClr val="tx2">
                  <a:lumMod val="50000"/>
                </a:schemeClr>
              </a:solidFill>
            </a:endParaRPr>
          </a:p>
        </p:txBody>
      </p:sp>
    </p:spTree>
    <p:extLst>
      <p:ext uri="{BB962C8B-B14F-4D97-AF65-F5344CB8AC3E}">
        <p14:creationId xmlns:p14="http://schemas.microsoft.com/office/powerpoint/2010/main" val="677049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424936" cy="1143000"/>
          </a:xfrm>
        </p:spPr>
        <p:txBody>
          <a:bodyPr>
            <a:normAutofit/>
          </a:bodyPr>
          <a:lstStyle/>
          <a:p>
            <a:pPr algn="r"/>
            <a:r>
              <a:rPr lang="ru-RU" sz="3600" b="1" dirty="0">
                <a:latin typeface="Georgia" panose="02040502050405020303" pitchFamily="18" charset="0"/>
                <a:cs typeface="Times New Roman" panose="02020603050405020304" pitchFamily="18" charset="0"/>
              </a:rPr>
              <a:t>С</a:t>
            </a:r>
            <a:r>
              <a:rPr lang="en-US" sz="3600" b="1" dirty="0" err="1" smtClean="0">
                <a:latin typeface="Georgia" panose="02040502050405020303" pitchFamily="18" charset="0"/>
                <a:cs typeface="Times New Roman" panose="02020603050405020304" pitchFamily="18" charset="0"/>
              </a:rPr>
              <a:t>lothes</a:t>
            </a:r>
            <a:endParaRPr lang="ru-RU" sz="3600" b="1" dirty="0">
              <a:latin typeface="Georgia" panose="02040502050405020303" pitchFamily="18" charset="0"/>
              <a:cs typeface="Times New Roman" panose="02020603050405020304" pitchFamily="18" charset="0"/>
            </a:endParaRPr>
          </a:p>
        </p:txBody>
      </p:sp>
      <p:sp>
        <p:nvSpPr>
          <p:cNvPr id="3" name="Объект 2"/>
          <p:cNvSpPr>
            <a:spLocks noGrp="1"/>
          </p:cNvSpPr>
          <p:nvPr>
            <p:ph idx="1"/>
          </p:nvPr>
        </p:nvSpPr>
        <p:spPr/>
        <p:txBody>
          <a:bodyPr/>
          <a:lstStyle/>
          <a:p>
            <a:pPr marL="0" indent="0">
              <a:buNone/>
            </a:pPr>
            <a:r>
              <a:rPr lang="en-US" b="1" dirty="0">
                <a:latin typeface="Georgia" panose="02040502050405020303" pitchFamily="18" charset="0"/>
                <a:cs typeface="Times New Roman" panose="02020603050405020304" pitchFamily="18" charset="0"/>
              </a:rPr>
              <a:t>Jacket</a:t>
            </a:r>
          </a:p>
          <a:p>
            <a:endParaRPr lang="en-US" dirty="0" smtClean="0">
              <a:latin typeface="Georgia" panose="02040502050405020303" pitchFamily="18" charset="0"/>
              <a:cs typeface="Times New Roman" panose="02020603050405020304" pitchFamily="18" charset="0"/>
            </a:endParaRPr>
          </a:p>
          <a:p>
            <a:pPr marL="0" indent="0">
              <a:buNone/>
            </a:pPr>
            <a:endParaRPr lang="en-US" dirty="0" smtClean="0">
              <a:latin typeface="Georgia" panose="02040502050405020303" pitchFamily="18" charset="0"/>
              <a:cs typeface="Times New Roman" panose="02020603050405020304" pitchFamily="18" charset="0"/>
            </a:endParaRPr>
          </a:p>
          <a:p>
            <a:pPr marL="0" indent="0">
              <a:buNone/>
            </a:pPr>
            <a:r>
              <a:rPr lang="en-US" dirty="0">
                <a:latin typeface="Georgia" panose="02040502050405020303" pitchFamily="18" charset="0"/>
                <a:cs typeface="Times New Roman" panose="02020603050405020304" pitchFamily="18" charset="0"/>
              </a:rPr>
              <a:t> </a:t>
            </a:r>
            <a:r>
              <a:rPr lang="en-US" dirty="0" smtClean="0">
                <a:latin typeface="Georgia" panose="02040502050405020303" pitchFamily="18" charset="0"/>
                <a:cs typeface="Times New Roman" panose="02020603050405020304" pitchFamily="18" charset="0"/>
              </a:rPr>
              <a:t> </a:t>
            </a:r>
            <a:endParaRPr lang="en-US" b="1" dirty="0" smtClean="0">
              <a:latin typeface="Georgia" panose="02040502050405020303" pitchFamily="18" charset="0"/>
              <a:cs typeface="Times New Roman" panose="02020603050405020304" pitchFamily="18" charset="0"/>
            </a:endParaRPr>
          </a:p>
          <a:p>
            <a:pPr marL="0" indent="0">
              <a:buNone/>
            </a:pPr>
            <a:endParaRPr lang="en-US" dirty="0" smtClean="0">
              <a:latin typeface="Georgia" panose="02040502050405020303" pitchFamily="18" charset="0"/>
              <a:cs typeface="Times New Roman" panose="02020603050405020304" pitchFamily="18" charset="0"/>
            </a:endParaRPr>
          </a:p>
          <a:p>
            <a:endParaRPr lang="en-US" dirty="0">
              <a:latin typeface="Georgia" panose="02040502050405020303" pitchFamily="18" charset="0"/>
              <a:cs typeface="Times New Roman" panose="02020603050405020304" pitchFamily="18" charset="0"/>
            </a:endParaRPr>
          </a:p>
          <a:p>
            <a:pPr marL="0" indent="0">
              <a:buNone/>
            </a:pPr>
            <a:r>
              <a:rPr lang="en-US" b="1" dirty="0" smtClean="0">
                <a:latin typeface="Georgia" panose="02040502050405020303" pitchFamily="18" charset="0"/>
                <a:cs typeface="Times New Roman" panose="02020603050405020304" pitchFamily="18" charset="0"/>
              </a:rPr>
              <a:t>Sweater</a:t>
            </a:r>
            <a:endParaRPr lang="ru-RU" b="1" dirty="0">
              <a:latin typeface="Georgia" panose="02040502050405020303" pitchFamily="18" charset="0"/>
              <a:cs typeface="Times New Roman" panose="02020603050405020304" pitchFamily="18" charset="0"/>
            </a:endParaRPr>
          </a:p>
        </p:txBody>
      </p:sp>
      <p:pic>
        <p:nvPicPr>
          <p:cNvPr id="1026" name="Picture 2" descr="C:\Users\Сергей\Desktop\s1200.j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2501" y="3717032"/>
            <a:ext cx="2826568" cy="282656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7" name="Picture 3" descr="C:\Users\Сергей\Desktop\s1200.j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167" b="11041"/>
          <a:stretch/>
        </p:blipFill>
        <p:spPr bwMode="auto">
          <a:xfrm>
            <a:off x="2822773" y="509781"/>
            <a:ext cx="2826568" cy="320725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97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Объект 4"/>
          <p:cNvSpPr>
            <a:spLocks noGrp="1"/>
          </p:cNvSpPr>
          <p:nvPr>
            <p:ph idx="1"/>
          </p:nvPr>
        </p:nvSpPr>
        <p:spPr/>
        <p:txBody>
          <a:bodyPr/>
          <a:lstStyle/>
          <a:p>
            <a:pPr marL="0" indent="0">
              <a:buNone/>
            </a:pPr>
            <a:r>
              <a:rPr lang="en-US" b="1" dirty="0" smtClean="0">
                <a:latin typeface="Georgia" panose="02040502050405020303" pitchFamily="18" charset="0"/>
                <a:cs typeface="Times New Roman" panose="02020603050405020304" pitchFamily="18" charset="0"/>
              </a:rPr>
              <a:t>Warm hat</a:t>
            </a:r>
          </a:p>
          <a:p>
            <a:endParaRPr lang="en-US" dirty="0">
              <a:latin typeface="Georgia" panose="02040502050405020303" pitchFamily="18" charset="0"/>
              <a:cs typeface="Times New Roman" panose="02020603050405020304" pitchFamily="18" charset="0"/>
            </a:endParaRPr>
          </a:p>
          <a:p>
            <a:endParaRPr lang="en-US" dirty="0" smtClean="0">
              <a:latin typeface="Georgia" panose="02040502050405020303" pitchFamily="18" charset="0"/>
              <a:cs typeface="Times New Roman" panose="02020603050405020304" pitchFamily="18" charset="0"/>
            </a:endParaRPr>
          </a:p>
          <a:p>
            <a:pPr marL="0" indent="0">
              <a:buNone/>
            </a:pPr>
            <a:r>
              <a:rPr lang="en-US" b="1" dirty="0" smtClean="0">
                <a:latin typeface="Georgia" panose="02040502050405020303" pitchFamily="18" charset="0"/>
                <a:cs typeface="Times New Roman" panose="02020603050405020304" pitchFamily="18" charset="0"/>
              </a:rPr>
              <a:t>Scarf    </a:t>
            </a:r>
            <a:r>
              <a:rPr lang="en-US" dirty="0" smtClean="0">
                <a:latin typeface="Georgia" panose="02040502050405020303" pitchFamily="18" charset="0"/>
                <a:cs typeface="Times New Roman" panose="02020603050405020304" pitchFamily="18" charset="0"/>
              </a:rPr>
              <a:t>                  </a:t>
            </a:r>
          </a:p>
          <a:p>
            <a:endParaRPr lang="en-US" dirty="0">
              <a:latin typeface="Georgia" panose="02040502050405020303" pitchFamily="18" charset="0"/>
              <a:cs typeface="Times New Roman" panose="02020603050405020304" pitchFamily="18" charset="0"/>
            </a:endParaRPr>
          </a:p>
          <a:p>
            <a:endParaRPr lang="en-US" dirty="0" smtClean="0">
              <a:latin typeface="Georgia" panose="02040502050405020303" pitchFamily="18" charset="0"/>
              <a:cs typeface="Times New Roman" panose="02020603050405020304" pitchFamily="18" charset="0"/>
            </a:endParaRPr>
          </a:p>
          <a:p>
            <a:pPr marL="0" indent="0">
              <a:buNone/>
            </a:pPr>
            <a:r>
              <a:rPr lang="en-US" b="1" dirty="0" smtClean="0">
                <a:latin typeface="Georgia" panose="02040502050405020303" pitchFamily="18" charset="0"/>
                <a:cs typeface="Times New Roman" panose="02020603050405020304" pitchFamily="18" charset="0"/>
              </a:rPr>
              <a:t>Gloves   </a:t>
            </a:r>
            <a:r>
              <a:rPr lang="en-US" dirty="0" smtClean="0">
                <a:latin typeface="Georgia" panose="02040502050405020303" pitchFamily="18" charset="0"/>
                <a:cs typeface="Times New Roman" panose="02020603050405020304" pitchFamily="18" charset="0"/>
              </a:rPr>
              <a:t>   </a:t>
            </a:r>
            <a:endParaRPr lang="en-US" dirty="0">
              <a:latin typeface="Georgia" panose="02040502050405020303" pitchFamily="18" charset="0"/>
              <a:cs typeface="Times New Roman" panose="02020603050405020304" pitchFamily="18"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393" y="4581128"/>
            <a:ext cx="2224459" cy="1800200"/>
          </a:xfrm>
          <a:prstGeom prst="rect">
            <a:avLst/>
          </a:prstGeom>
          <a:noFill/>
          <a:ln>
            <a:noFill/>
          </a:ln>
          <a:effectLst>
            <a:outerShdw dist="35921" dir="2700000" algn="ctr" rotWithShape="0">
              <a:schemeClr val="bg2"/>
            </a:outerShdw>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Сергей\Desktop\s1200 (1).j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3393" y="2668226"/>
            <a:ext cx="2088232" cy="20882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C:\Users\Сергей\Desktop\6521.90-1-tif-1000x1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7462" y="615373"/>
            <a:ext cx="2062759" cy="20129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842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Объект 4"/>
          <p:cNvSpPr>
            <a:spLocks noGrp="1"/>
          </p:cNvSpPr>
          <p:nvPr>
            <p:ph idx="1"/>
          </p:nvPr>
        </p:nvSpPr>
        <p:spPr/>
        <p:txBody>
          <a:bodyPr>
            <a:normAutofit lnSpcReduction="10000"/>
          </a:bodyPr>
          <a:lstStyle/>
          <a:p>
            <a:pPr marL="0" indent="0">
              <a:buNone/>
            </a:pPr>
            <a:r>
              <a:rPr lang="en-US" b="1" dirty="0" smtClean="0">
                <a:latin typeface="Georgia" panose="02040502050405020303" pitchFamily="18" charset="0"/>
                <a:cs typeface="Times New Roman" panose="02020603050405020304" pitchFamily="18" charset="0"/>
              </a:rPr>
              <a:t>T-shirt</a:t>
            </a:r>
            <a:endParaRPr lang="en-US" b="1" dirty="0">
              <a:latin typeface="Georgia" panose="02040502050405020303" pitchFamily="18" charset="0"/>
              <a:cs typeface="Times New Roman" panose="02020603050405020304" pitchFamily="18" charset="0"/>
            </a:endParaRPr>
          </a:p>
          <a:p>
            <a:endParaRPr lang="en-US" dirty="0">
              <a:latin typeface="Georgia" panose="02040502050405020303" pitchFamily="18" charset="0"/>
              <a:cs typeface="Times New Roman" panose="02020603050405020304" pitchFamily="18" charset="0"/>
            </a:endParaRPr>
          </a:p>
          <a:p>
            <a:pPr marL="0" indent="0">
              <a:buNone/>
            </a:pPr>
            <a:endParaRPr lang="en-US" dirty="0" smtClean="0">
              <a:latin typeface="Georgia" panose="02040502050405020303" pitchFamily="18" charset="0"/>
              <a:cs typeface="Times New Roman" panose="02020603050405020304" pitchFamily="18" charset="0"/>
            </a:endParaRPr>
          </a:p>
          <a:p>
            <a:pPr marL="0" indent="0">
              <a:buNone/>
            </a:pPr>
            <a:endParaRPr lang="en-US" dirty="0" smtClean="0">
              <a:latin typeface="Georgia" panose="02040502050405020303" pitchFamily="18" charset="0"/>
              <a:cs typeface="Times New Roman" panose="02020603050405020304" pitchFamily="18" charset="0"/>
            </a:endParaRPr>
          </a:p>
          <a:p>
            <a:pPr marL="0" indent="0">
              <a:buNone/>
            </a:pPr>
            <a:r>
              <a:rPr lang="en-US" b="1" dirty="0" smtClean="0">
                <a:latin typeface="Georgia" panose="02040502050405020303" pitchFamily="18" charset="0"/>
                <a:cs typeface="Times New Roman" panose="02020603050405020304" pitchFamily="18" charset="0"/>
              </a:rPr>
              <a:t>Skirt                   </a:t>
            </a:r>
            <a:r>
              <a:rPr lang="en-US" dirty="0" smtClean="0">
                <a:latin typeface="Georgia" panose="02040502050405020303"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7" name="Рисунок 6" descr="C:\Users\Сергей\Desktop\6c7ecd0871b22f0ea03d194d9f2e899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1556792"/>
            <a:ext cx="4100830" cy="4100830"/>
          </a:xfrm>
          <a:prstGeom prst="rect">
            <a:avLst/>
          </a:prstGeom>
          <a:noFill/>
          <a:ln>
            <a:noFill/>
          </a:ln>
          <a:effectLst>
            <a:softEdge rad="254000"/>
          </a:effectLst>
        </p:spPr>
      </p:pic>
    </p:spTree>
    <p:extLst>
      <p:ext uri="{BB962C8B-B14F-4D97-AF65-F5344CB8AC3E}">
        <p14:creationId xmlns:p14="http://schemas.microsoft.com/office/powerpoint/2010/main" val="284856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5" name="Объект 4"/>
          <p:cNvSpPr>
            <a:spLocks noGrp="1"/>
          </p:cNvSpPr>
          <p:nvPr>
            <p:ph idx="1"/>
          </p:nvPr>
        </p:nvSpPr>
        <p:spPr>
          <a:xfrm>
            <a:off x="745232" y="1484784"/>
            <a:ext cx="7859216" cy="4525963"/>
          </a:xfrm>
        </p:spPr>
        <p:txBody>
          <a:bodyPr>
            <a:normAutofit/>
          </a:bodyPr>
          <a:lstStyle/>
          <a:p>
            <a:pPr marL="0" indent="0">
              <a:buNone/>
            </a:pPr>
            <a:endParaRPr lang="ru-RU" b="1" dirty="0" smtClean="0">
              <a:latin typeface="Georgia" panose="02040502050405020303" pitchFamily="18" charset="0"/>
            </a:endParaRPr>
          </a:p>
          <a:p>
            <a:pPr marL="0" indent="0">
              <a:buNone/>
            </a:pPr>
            <a:r>
              <a:rPr lang="ru-RU" b="1" dirty="0" smtClean="0">
                <a:latin typeface="Georgia" panose="02040502050405020303" pitchFamily="18" charset="0"/>
              </a:rPr>
              <a:t>   </a:t>
            </a:r>
            <a:r>
              <a:rPr lang="en-US" b="1" dirty="0" smtClean="0">
                <a:latin typeface="Georgia" panose="02040502050405020303" pitchFamily="18" charset="0"/>
              </a:rPr>
              <a:t>Umbrella</a:t>
            </a:r>
            <a:endParaRPr lang="en-US" dirty="0">
              <a:latin typeface="Georgia" panose="02040502050405020303" pitchFamily="18" charset="0"/>
              <a:cs typeface="Times New Roman" panose="02020603050405020304" pitchFamily="18" charset="0"/>
            </a:endParaRPr>
          </a:p>
          <a:p>
            <a:pPr marL="0" indent="0">
              <a:buNone/>
            </a:pPr>
            <a:r>
              <a:rPr lang="en-US" b="1" dirty="0" smtClean="0">
                <a:latin typeface="Georgia" panose="02040502050405020303" pitchFamily="18" charset="0"/>
              </a:rPr>
              <a:t>  </a:t>
            </a:r>
            <a:endParaRPr lang="ru-RU" b="1" dirty="0">
              <a:latin typeface="Georgia" panose="02040502050405020303" pitchFamily="18" charset="0"/>
            </a:endParaRPr>
          </a:p>
          <a:p>
            <a:pPr marL="0" indent="0">
              <a:buNone/>
            </a:pPr>
            <a:r>
              <a:rPr lang="en-US" b="1" dirty="0" smtClean="0">
                <a:latin typeface="Georgia" panose="02040502050405020303" pitchFamily="18" charset="0"/>
                <a:cs typeface="Times New Roman" panose="02020603050405020304" pitchFamily="18" charset="0"/>
              </a:rPr>
              <a:t> </a:t>
            </a:r>
            <a:r>
              <a:rPr lang="en-US" dirty="0" smtClean="0">
                <a:latin typeface="Georgia" panose="02040502050405020303" pitchFamily="18" charset="0"/>
                <a:cs typeface="Times New Roman" panose="02020603050405020304" pitchFamily="18" charset="0"/>
              </a:rPr>
              <a:t>                  </a:t>
            </a:r>
          </a:p>
          <a:p>
            <a:endParaRPr lang="ru-RU" dirty="0" smtClean="0">
              <a:latin typeface="Georgia" panose="02040502050405020303" pitchFamily="18" charset="0"/>
              <a:cs typeface="Times New Roman" panose="02020603050405020304" pitchFamily="18" charset="0"/>
            </a:endParaRPr>
          </a:p>
          <a:p>
            <a:endParaRPr lang="ru-RU" dirty="0">
              <a:latin typeface="Georgia" panose="02040502050405020303" pitchFamily="18" charset="0"/>
              <a:cs typeface="Times New Roman" panose="02020603050405020304" pitchFamily="18" charset="0"/>
            </a:endParaRPr>
          </a:p>
          <a:p>
            <a:pPr marL="0" indent="0">
              <a:buNone/>
            </a:pPr>
            <a:r>
              <a:rPr lang="ru-RU" b="1" dirty="0" smtClean="0">
                <a:latin typeface="Georgia" panose="02040502050405020303" pitchFamily="18" charset="0"/>
              </a:rPr>
              <a:t>   </a:t>
            </a:r>
            <a:r>
              <a:rPr lang="en-US" b="1" dirty="0" smtClean="0">
                <a:latin typeface="Georgia" panose="02040502050405020303" pitchFamily="18" charset="0"/>
              </a:rPr>
              <a:t>Raincoat</a:t>
            </a:r>
            <a:endParaRPr lang="en-US" dirty="0">
              <a:latin typeface="Georgia" panose="02040502050405020303"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 </a:t>
            </a:r>
            <a:endParaRPr lang="en-US" b="1" dirty="0">
              <a:latin typeface="Georgia" panose="02040502050405020303" pitchFamily="18" charset="0"/>
              <a:cs typeface="Times New Roman" panose="02020603050405020304" pitchFamily="18" charset="0"/>
            </a:endParaRPr>
          </a:p>
        </p:txBody>
      </p:sp>
      <p:pic>
        <p:nvPicPr>
          <p:cNvPr id="1026" name="Picture 2" descr="C:\Users\Сергей\Desktop\2ed607ffb9ae4668bba4733fabf23d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3284984"/>
            <a:ext cx="2808312" cy="280831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7" name="Picture 3" descr="C:\Users\Сергей\Desktop\61bb1621a631c94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8849" y="1196752"/>
            <a:ext cx="2976331" cy="22322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959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43490" y="692696"/>
            <a:ext cx="7024744" cy="1080120"/>
          </a:xfrm>
        </p:spPr>
        <p:txBody>
          <a:bodyPr>
            <a:normAutofit/>
          </a:bodyPr>
          <a:lstStyle/>
          <a:p>
            <a:pPr algn="l"/>
            <a:r>
              <a:rPr lang="en-US" sz="2400" b="1" dirty="0">
                <a:latin typeface="Georgia" panose="02040502050405020303" pitchFamily="18" charset="0"/>
              </a:rPr>
              <a:t>Listen  and answer: </a:t>
            </a:r>
            <a:r>
              <a:rPr lang="en-US" sz="2700" b="1" dirty="0" smtClean="0">
                <a:latin typeface="Georgia" panose="02040502050405020303" pitchFamily="18" charset="0"/>
              </a:rPr>
              <a:t/>
            </a:r>
            <a:br>
              <a:rPr lang="en-US" sz="2700" b="1" dirty="0" smtClean="0">
                <a:latin typeface="Georgia" panose="02040502050405020303" pitchFamily="18" charset="0"/>
              </a:rPr>
            </a:br>
            <a:r>
              <a:rPr lang="en-US" sz="3600" b="1" dirty="0" smtClean="0">
                <a:latin typeface="Georgia" panose="02040502050405020303" pitchFamily="18" charset="0"/>
                <a:cs typeface="Times New Roman" panose="02020603050405020304" pitchFamily="18" charset="0"/>
              </a:rPr>
              <a:t>What </a:t>
            </a:r>
            <a:r>
              <a:rPr lang="en-US" sz="3600" b="1" dirty="0">
                <a:latin typeface="Georgia" panose="02040502050405020303" pitchFamily="18" charset="0"/>
                <a:cs typeface="Times New Roman" panose="02020603050405020304" pitchFamily="18" charset="0"/>
              </a:rPr>
              <a:t>city is it?</a:t>
            </a:r>
            <a:endParaRPr lang="ru-RU" sz="3600" dirty="0">
              <a:latin typeface="Georgia" panose="02040502050405020303" pitchFamily="18" charset="0"/>
            </a:endParaRPr>
          </a:p>
        </p:txBody>
      </p:sp>
      <p:pic>
        <p:nvPicPr>
          <p:cNvPr id="7" name="Picture 2" descr="C:\Users\Сергей\Desktop\Scotland_Houses_Rivers_465217_2048x153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67544" y="1844824"/>
            <a:ext cx="8208912" cy="468052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490" y="692696"/>
            <a:ext cx="7024744" cy="1152128"/>
          </a:xfrm>
        </p:spPr>
        <p:txBody>
          <a:bodyPr>
            <a:normAutofit/>
          </a:bodyPr>
          <a:lstStyle/>
          <a:p>
            <a:pPr algn="l"/>
            <a:r>
              <a:rPr lang="en-US" sz="2400" b="1" dirty="0" smtClean="0">
                <a:latin typeface="Georgia" panose="02040502050405020303" pitchFamily="18" charset="0"/>
              </a:rPr>
              <a:t>Listen  and answer</a:t>
            </a:r>
            <a:r>
              <a:rPr lang="en-US" sz="2400" b="1" dirty="0">
                <a:latin typeface="Georgia" panose="02040502050405020303" pitchFamily="18" charset="0"/>
              </a:rPr>
              <a:t>: </a:t>
            </a:r>
            <a:r>
              <a:rPr lang="en-US" sz="2400" b="1" dirty="0" smtClean="0">
                <a:latin typeface="Georgia" panose="02040502050405020303" pitchFamily="18" charset="0"/>
              </a:rPr>
              <a:t/>
            </a:r>
            <a:br>
              <a:rPr lang="en-US" sz="2400" b="1" dirty="0" smtClean="0">
                <a:latin typeface="Georgia" panose="02040502050405020303" pitchFamily="18" charset="0"/>
              </a:rPr>
            </a:br>
            <a:r>
              <a:rPr lang="en-US" sz="3600" b="1" dirty="0" smtClean="0">
                <a:latin typeface="Times New Roman" panose="02020603050405020304" pitchFamily="18" charset="0"/>
                <a:cs typeface="Times New Roman" panose="02020603050405020304" pitchFamily="18" charset="0"/>
              </a:rPr>
              <a:t>What is the weather like?</a:t>
            </a:r>
            <a:endParaRPr lang="ru-RU" sz="3600" b="1" dirty="0">
              <a:latin typeface="Times New Roman" panose="02020603050405020304" pitchFamily="18" charset="0"/>
              <a:cs typeface="Times New Roman" panose="02020603050405020304" pitchFamily="18" charset="0"/>
            </a:endParaRPr>
          </a:p>
        </p:txBody>
      </p:sp>
      <p:pic>
        <p:nvPicPr>
          <p:cNvPr id="7" name="Picture 2" descr="C:\Users\Сергей\Desktop\1439454302_4.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988840"/>
            <a:ext cx="3744416" cy="280207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2" name="Picture 2" descr="C:\Users\Сергей\Desktop\bigphoto_65255_61833_1000_0-af875a25e9cd9f1d38909c9f167e5ed83498ec16.jpg"/>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tretch>
            <a:fillRect/>
          </a:stretch>
        </p:blipFill>
        <p:spPr bwMode="auto">
          <a:xfrm>
            <a:off x="4572000" y="3573016"/>
            <a:ext cx="3844804" cy="259228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71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490" y="908720"/>
            <a:ext cx="7024744" cy="1080120"/>
          </a:xfrm>
        </p:spPr>
        <p:txBody>
          <a:bodyPr>
            <a:normAutofit fontScale="90000"/>
          </a:bodyPr>
          <a:lstStyle/>
          <a:p>
            <a:pPr algn="l"/>
            <a:r>
              <a:rPr lang="en-US" sz="2700" b="1" dirty="0" smtClean="0">
                <a:latin typeface="Georgia" panose="02040502050405020303" pitchFamily="18" charset="0"/>
              </a:rPr>
              <a:t>Listen</a:t>
            </a:r>
            <a:r>
              <a:rPr lang="en-US" sz="2700" b="1" dirty="0">
                <a:latin typeface="Georgia" panose="02040502050405020303" pitchFamily="18" charset="0"/>
              </a:rPr>
              <a:t> </a:t>
            </a:r>
            <a:r>
              <a:rPr lang="en-US" sz="2700" b="1" dirty="0" smtClean="0">
                <a:latin typeface="Georgia" panose="02040502050405020303" pitchFamily="18" charset="0"/>
              </a:rPr>
              <a:t>and answer:</a:t>
            </a:r>
            <a:br>
              <a:rPr lang="en-US" sz="2700" b="1" dirty="0" smtClean="0">
                <a:latin typeface="Georgia" panose="02040502050405020303" pitchFamily="18" charset="0"/>
              </a:rPr>
            </a:br>
            <a:r>
              <a:rPr lang="en-US" sz="2700" b="1" dirty="0" smtClean="0">
                <a:latin typeface="Georgia" panose="02040502050405020303" pitchFamily="18" charset="0"/>
              </a:rPr>
              <a:t> </a:t>
            </a:r>
            <a:r>
              <a:rPr lang="en-US" b="1" dirty="0" smtClean="0">
                <a:latin typeface="Georgia" panose="02040502050405020303" pitchFamily="18" charset="0"/>
                <a:cs typeface="Times New Roman" panose="02020603050405020304" pitchFamily="18" charset="0"/>
              </a:rPr>
              <a:t>What </a:t>
            </a:r>
            <a:r>
              <a:rPr lang="en-US" b="1" dirty="0">
                <a:latin typeface="Georgia" panose="02040502050405020303" pitchFamily="18" charset="0"/>
                <a:cs typeface="Times New Roman" panose="02020603050405020304" pitchFamily="18" charset="0"/>
              </a:rPr>
              <a:t>clothes is Patsy wearing?</a:t>
            </a:r>
            <a:endParaRPr lang="ru-RU" b="1" dirty="0">
              <a:latin typeface="Georgia" panose="02040502050405020303" pitchFamily="18" charset="0"/>
              <a:cs typeface="Times New Roman" panose="02020603050405020304" pitchFamily="18" charset="0"/>
            </a:endParaRPr>
          </a:p>
        </p:txBody>
      </p:sp>
      <p:pic>
        <p:nvPicPr>
          <p:cNvPr id="1026" name="Picture 2" descr="C:\Users\Сергей\Desktop\ebd3a20758f484ffe29c932da0a85e65.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259632" y="2060848"/>
            <a:ext cx="2769056" cy="414963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7" name="Picture 3" descr="C:\Users\Сергей\Desktop\s1200 (1).jpe"/>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tretch>
            <a:fillRect/>
          </a:stretch>
        </p:blipFill>
        <p:spPr bwMode="auto">
          <a:xfrm>
            <a:off x="5148064" y="2060848"/>
            <a:ext cx="2808312" cy="421053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8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pPr algn="ctr"/>
            <a:r>
              <a:rPr lang="ru-RU" sz="5400" b="1" dirty="0" smtClean="0">
                <a:latin typeface="Times New Roman" panose="02020603050405020304" pitchFamily="18" charset="0"/>
                <a:cs typeface="Times New Roman" panose="02020603050405020304" pitchFamily="18" charset="0"/>
              </a:rPr>
              <a:t/>
            </a:r>
            <a:br>
              <a:rPr lang="ru-RU" sz="5400" b="1" dirty="0" smtClean="0">
                <a:latin typeface="Times New Roman" panose="02020603050405020304" pitchFamily="18" charset="0"/>
                <a:cs typeface="Times New Roman" panose="02020603050405020304" pitchFamily="18" charset="0"/>
              </a:rPr>
            </a:br>
            <a:r>
              <a:rPr lang="ru-RU" sz="5400" b="1" dirty="0">
                <a:latin typeface="Times New Roman" panose="02020603050405020304" pitchFamily="18" charset="0"/>
                <a:cs typeface="Times New Roman" panose="02020603050405020304" pitchFamily="18" charset="0"/>
              </a:rPr>
              <a:t/>
            </a:r>
            <a:br>
              <a:rPr lang="ru-RU" sz="5400" b="1" dirty="0">
                <a:latin typeface="Times New Roman" panose="02020603050405020304" pitchFamily="18" charset="0"/>
                <a:cs typeface="Times New Roman" panose="02020603050405020304" pitchFamily="18" charset="0"/>
              </a:rPr>
            </a:br>
            <a:r>
              <a:rPr lang="en-US" sz="5400" b="1" dirty="0" smtClean="0">
                <a:latin typeface="Times New Roman" panose="02020603050405020304" pitchFamily="18" charset="0"/>
                <a:cs typeface="Times New Roman" panose="02020603050405020304" pitchFamily="18" charset="0"/>
              </a:rPr>
              <a:t>“</a:t>
            </a:r>
            <a:r>
              <a:rPr lang="en-US" b="1" dirty="0">
                <a:latin typeface="Georgia" panose="02040502050405020303" pitchFamily="18" charset="0"/>
                <a:cs typeface="Times New Roman" panose="02020603050405020304" pitchFamily="18" charset="0"/>
              </a:rPr>
              <a:t>Dress right</a:t>
            </a:r>
            <a:r>
              <a:rPr lang="en-US" b="1" dirty="0" smtClean="0">
                <a:latin typeface="Georgia" panose="02040502050405020303" pitchFamily="18" charset="0"/>
                <a:cs typeface="Times New Roman" panose="02020603050405020304" pitchFamily="18" charset="0"/>
              </a:rPr>
              <a:t>!”</a:t>
            </a:r>
            <a:r>
              <a:rPr lang="ru-RU" sz="4400" b="1" dirty="0">
                <a:latin typeface="Georgia" panose="02040502050405020303" pitchFamily="18" charset="0"/>
                <a:cs typeface="Times New Roman" panose="02020603050405020304" pitchFamily="18" charset="0"/>
              </a:rPr>
              <a:t/>
            </a:r>
            <a:br>
              <a:rPr lang="ru-RU" sz="4400" b="1" dirty="0">
                <a:latin typeface="Georgia" panose="02040502050405020303" pitchFamily="18" charset="0"/>
                <a:cs typeface="Times New Roman" panose="02020603050405020304" pitchFamily="18" charset="0"/>
              </a:rPr>
            </a:br>
            <a:endParaRPr lang="ru-RU" sz="4400" b="1" dirty="0">
              <a:solidFill>
                <a:srgbClr val="0070C0"/>
              </a:solidFill>
              <a:latin typeface="Georgia" panose="02040502050405020303" pitchFamily="18" charset="0"/>
              <a:cs typeface="Times New Roman" panose="02020603050405020304" pitchFamily="18" charset="0"/>
            </a:endParaRPr>
          </a:p>
        </p:txBody>
      </p:sp>
      <p:sp>
        <p:nvSpPr>
          <p:cNvPr id="6" name="Объект 5"/>
          <p:cNvSpPr>
            <a:spLocks noGrp="1"/>
          </p:cNvSpPr>
          <p:nvPr>
            <p:ph idx="1"/>
          </p:nvPr>
        </p:nvSpPr>
        <p:spPr>
          <a:xfrm>
            <a:off x="467544" y="1412776"/>
            <a:ext cx="8208912" cy="4525963"/>
          </a:xfrm>
        </p:spPr>
        <p:txBody>
          <a:bodyPr>
            <a:noAutofit/>
          </a:bodyPr>
          <a:lstStyle/>
          <a:p>
            <a:pPr lvl="0"/>
            <a:endParaRPr lang="ru-RU" b="1" dirty="0" smtClean="0">
              <a:latin typeface="Georgia" panose="02040502050405020303" pitchFamily="18" charset="0"/>
              <a:cs typeface="Times New Roman" panose="02020603050405020304" pitchFamily="18" charset="0"/>
            </a:endParaRPr>
          </a:p>
          <a:p>
            <a:pPr lvl="0"/>
            <a:endParaRPr lang="ru-RU" b="1" dirty="0" smtClean="0">
              <a:latin typeface="Georgia" panose="02040502050405020303" pitchFamily="18" charset="0"/>
              <a:cs typeface="Times New Roman" panose="02020603050405020304" pitchFamily="18" charset="0"/>
            </a:endParaRPr>
          </a:p>
          <a:p>
            <a:pPr lvl="0"/>
            <a:r>
              <a:rPr lang="en-US" b="1" dirty="0" smtClean="0">
                <a:latin typeface="Georgia" panose="02040502050405020303" pitchFamily="18" charset="0"/>
                <a:cs typeface="Times New Roman" panose="02020603050405020304" pitchFamily="18" charset="0"/>
              </a:rPr>
              <a:t>St</a:t>
            </a:r>
            <a:r>
              <a:rPr lang="ru-RU" b="1" dirty="0">
                <a:latin typeface="Georgia" panose="02040502050405020303" pitchFamily="18" charset="0"/>
                <a:cs typeface="Times New Roman" panose="02020603050405020304" pitchFamily="18" charset="0"/>
              </a:rPr>
              <a:t>.</a:t>
            </a:r>
            <a:r>
              <a:rPr lang="en-US" b="1" dirty="0" smtClean="0">
                <a:latin typeface="Georgia" panose="02040502050405020303" pitchFamily="18" charset="0"/>
                <a:cs typeface="Times New Roman" panose="02020603050405020304" pitchFamily="18" charset="0"/>
              </a:rPr>
              <a:t>-Petersburg </a:t>
            </a:r>
            <a:r>
              <a:rPr lang="en-US" b="1" dirty="0">
                <a:latin typeface="Georgia" panose="02040502050405020303" pitchFamily="18" charset="0"/>
                <a:cs typeface="Times New Roman" panose="02020603050405020304" pitchFamily="18" charset="0"/>
              </a:rPr>
              <a:t>is in Russia.</a:t>
            </a:r>
            <a:endParaRPr lang="ru-RU" b="1" dirty="0">
              <a:latin typeface="Georgia" panose="02040502050405020303" pitchFamily="18" charset="0"/>
              <a:cs typeface="Times New Roman" panose="02020603050405020304" pitchFamily="18" charset="0"/>
            </a:endParaRPr>
          </a:p>
          <a:p>
            <a:pPr lvl="0"/>
            <a:r>
              <a:rPr lang="en-US" b="1" dirty="0">
                <a:latin typeface="Georgia" panose="02040502050405020303" pitchFamily="18" charset="0"/>
                <a:cs typeface="Times New Roman" panose="02020603050405020304" pitchFamily="18" charset="0"/>
              </a:rPr>
              <a:t>The weather is different in St</a:t>
            </a:r>
            <a:r>
              <a:rPr lang="en-US" b="1" dirty="0" smtClean="0">
                <a:latin typeface="Georgia" panose="02040502050405020303" pitchFamily="18" charset="0"/>
                <a:cs typeface="Times New Roman" panose="02020603050405020304" pitchFamily="18" charset="0"/>
              </a:rPr>
              <a:t>.-Petersburg</a:t>
            </a:r>
            <a:r>
              <a:rPr lang="ru-RU" b="1" dirty="0">
                <a:latin typeface="Georgia" panose="02040502050405020303" pitchFamily="18" charset="0"/>
                <a:cs typeface="Times New Roman" panose="02020603050405020304" pitchFamily="18" charset="0"/>
              </a:rPr>
              <a:t>.</a:t>
            </a:r>
          </a:p>
          <a:p>
            <a:pPr lvl="0"/>
            <a:r>
              <a:rPr lang="en-US" b="1" dirty="0">
                <a:latin typeface="Georgia" panose="02040502050405020303" pitchFamily="18" charset="0"/>
                <a:cs typeface="Times New Roman" panose="02020603050405020304" pitchFamily="18" charset="0"/>
              </a:rPr>
              <a:t> </a:t>
            </a:r>
            <a:r>
              <a:rPr lang="en-US" b="1" dirty="0" smtClean="0">
                <a:latin typeface="Georgia" panose="02040502050405020303" pitchFamily="18" charset="0"/>
                <a:cs typeface="Times New Roman" panose="02020603050405020304" pitchFamily="18" charset="0"/>
              </a:rPr>
              <a:t>It </a:t>
            </a:r>
            <a:r>
              <a:rPr lang="en-US" b="1" dirty="0">
                <a:latin typeface="Georgia" panose="02040502050405020303" pitchFamily="18" charset="0"/>
                <a:cs typeface="Times New Roman" panose="02020603050405020304" pitchFamily="18" charset="0"/>
              </a:rPr>
              <a:t>often rains (snows) in St.-</a:t>
            </a:r>
            <a:r>
              <a:rPr lang="en-US" b="1" dirty="0" smtClean="0">
                <a:latin typeface="Georgia" panose="02040502050405020303" pitchFamily="18" charset="0"/>
                <a:cs typeface="Times New Roman" panose="02020603050405020304" pitchFamily="18" charset="0"/>
              </a:rPr>
              <a:t>Peter</a:t>
            </a:r>
            <a:r>
              <a:rPr lang="en-US" b="1" dirty="0">
                <a:latin typeface="Georgia" panose="02040502050405020303" pitchFamily="18" charset="0"/>
                <a:cs typeface="Times New Roman" panose="02020603050405020304" pitchFamily="18" charset="0"/>
              </a:rPr>
              <a:t>s</a:t>
            </a:r>
            <a:r>
              <a:rPr lang="en-US" b="1" dirty="0" smtClean="0">
                <a:latin typeface="Georgia" panose="02040502050405020303" pitchFamily="18" charset="0"/>
                <a:cs typeface="Times New Roman" panose="02020603050405020304" pitchFamily="18" charset="0"/>
              </a:rPr>
              <a:t>burg</a:t>
            </a:r>
            <a:r>
              <a:rPr lang="en-US" b="1" dirty="0">
                <a:latin typeface="Georgia" panose="02040502050405020303" pitchFamily="18" charset="0"/>
                <a:cs typeface="Times New Roman" panose="02020603050405020304" pitchFamily="18" charset="0"/>
              </a:rPr>
              <a:t>.</a:t>
            </a:r>
            <a:endParaRPr lang="ru-RU" b="1" dirty="0">
              <a:latin typeface="Georgia" panose="02040502050405020303" pitchFamily="18" charset="0"/>
              <a:cs typeface="Times New Roman" panose="02020603050405020304" pitchFamily="18" charset="0"/>
            </a:endParaRPr>
          </a:p>
          <a:p>
            <a:pPr lvl="0"/>
            <a:r>
              <a:rPr lang="en-US" b="1" dirty="0">
                <a:latin typeface="Georgia" panose="02040502050405020303" pitchFamily="18" charset="0"/>
                <a:cs typeface="Times New Roman" panose="02020603050405020304" pitchFamily="18" charset="0"/>
              </a:rPr>
              <a:t>It’s warm (hot, cold) and sunny (windy, frosty) in summer (winter, spring, autumn</a:t>
            </a:r>
            <a:r>
              <a:rPr lang="en-US" b="1" dirty="0" smtClean="0">
                <a:latin typeface="Georgia" panose="02040502050405020303" pitchFamily="18" charset="0"/>
                <a:cs typeface="Times New Roman" panose="02020603050405020304" pitchFamily="18" charset="0"/>
              </a:rPr>
              <a:t>)</a:t>
            </a:r>
            <a:r>
              <a:rPr lang="ru-RU" b="1" dirty="0" smtClean="0">
                <a:latin typeface="Georgia" panose="02040502050405020303" pitchFamily="18" charset="0"/>
                <a:cs typeface="Times New Roman" panose="02020603050405020304" pitchFamily="18" charset="0"/>
              </a:rPr>
              <a:t>.</a:t>
            </a:r>
            <a:endParaRPr lang="ru-RU" b="1" dirty="0">
              <a:latin typeface="Georgia" panose="02040502050405020303" pitchFamily="18" charset="0"/>
              <a:cs typeface="Times New Roman" panose="02020603050405020304" pitchFamily="18" charset="0"/>
            </a:endParaRPr>
          </a:p>
          <a:p>
            <a:pPr lvl="0"/>
            <a:r>
              <a:rPr lang="en-US" b="1" dirty="0">
                <a:latin typeface="Georgia" panose="02040502050405020303" pitchFamily="18" charset="0"/>
                <a:cs typeface="Times New Roman" panose="02020603050405020304" pitchFamily="18" charset="0"/>
              </a:rPr>
              <a:t>If it’s warm (hot, cold, rainy) we wear </a:t>
            </a:r>
            <a:r>
              <a:rPr lang="en-US" b="1" dirty="0" smtClean="0">
                <a:latin typeface="Georgia" panose="02040502050405020303" pitchFamily="18" charset="0"/>
                <a:cs typeface="Times New Roman" panose="02020603050405020304" pitchFamily="18" charset="0"/>
              </a:rPr>
              <a:t>…….., but</a:t>
            </a:r>
          </a:p>
          <a:p>
            <a:pPr marL="0" lvl="0" indent="0">
              <a:buNone/>
            </a:pPr>
            <a:r>
              <a:rPr lang="en-US" b="1" dirty="0">
                <a:latin typeface="Georgia" panose="02040502050405020303" pitchFamily="18" charset="0"/>
                <a:cs typeface="Times New Roman" panose="02020603050405020304" pitchFamily="18" charset="0"/>
              </a:rPr>
              <a:t>g</a:t>
            </a:r>
            <a:r>
              <a:rPr lang="en-US" b="1" dirty="0" smtClean="0">
                <a:latin typeface="Georgia" panose="02040502050405020303" pitchFamily="18" charset="0"/>
                <a:cs typeface="Times New Roman" panose="02020603050405020304" pitchFamily="18" charset="0"/>
              </a:rPr>
              <a:t>irls wear……., boys wear…….</a:t>
            </a:r>
          </a:p>
          <a:p>
            <a:pPr lvl="0"/>
            <a:endParaRPr lang="ru-RU"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1874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3600" b="1" dirty="0">
                <a:latin typeface="Georgia" panose="02040502050405020303" pitchFamily="18" charset="0"/>
              </a:rPr>
              <a:t>What was interesting?</a:t>
            </a:r>
            <a:endParaRPr lang="ru-RU" sz="3600" b="1" dirty="0">
              <a:latin typeface="Georgia" panose="02040502050405020303" pitchFamily="18" charset="0"/>
            </a:endParaRPr>
          </a:p>
        </p:txBody>
      </p:sp>
      <p:pic>
        <p:nvPicPr>
          <p:cNvPr id="2050" name="Picture 2" descr="C:\Users\Сергей\Desktop\1757309_154234597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2348880"/>
            <a:ext cx="4910690" cy="3629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069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490" y="1027664"/>
            <a:ext cx="7024744" cy="817160"/>
          </a:xfrm>
        </p:spPr>
        <p:txBody>
          <a:bodyPr>
            <a:normAutofit/>
          </a:bodyPr>
          <a:lstStyle/>
          <a:p>
            <a:pPr algn="ctr"/>
            <a:r>
              <a:rPr lang="en-US" sz="3600" b="1" dirty="0">
                <a:latin typeface="Georgia" panose="02040502050405020303" pitchFamily="18" charset="0"/>
              </a:rPr>
              <a:t>What was difficult?</a:t>
            </a:r>
            <a:endParaRPr lang="ru-RU" sz="3600" b="1" dirty="0">
              <a:latin typeface="Georgia" panose="02040502050405020303" pitchFamily="18" charset="0"/>
            </a:endParaRPr>
          </a:p>
        </p:txBody>
      </p:sp>
      <p:pic>
        <p:nvPicPr>
          <p:cNvPr id="3074" name="Picture 2" descr="C:\Users\Сергей\Desktop\s1200.j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988840"/>
            <a:ext cx="4776492" cy="38164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073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ергей\Desktop\догждь дет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228542" cy="5904656"/>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384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1027664"/>
            <a:ext cx="7024744" cy="889168"/>
          </a:xfrm>
        </p:spPr>
        <p:txBody>
          <a:bodyPr>
            <a:normAutofit/>
          </a:bodyPr>
          <a:lstStyle/>
          <a:p>
            <a:pPr algn="ctr"/>
            <a:r>
              <a:rPr lang="en-US" sz="3600" b="1" dirty="0">
                <a:latin typeface="Georgia" panose="02040502050405020303" pitchFamily="18" charset="0"/>
              </a:rPr>
              <a:t>What was easy?</a:t>
            </a:r>
            <a:endParaRPr lang="ru-RU" sz="3600" b="1" dirty="0">
              <a:latin typeface="Georgia" panose="02040502050405020303" pitchFamily="18" charset="0"/>
            </a:endParaRPr>
          </a:p>
        </p:txBody>
      </p:sp>
      <p:pic>
        <p:nvPicPr>
          <p:cNvPr id="1026" name="Picture 2" descr="C:\Users\Сергей\Desktop\s1200 (1).j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2132856"/>
            <a:ext cx="4987636" cy="4177145"/>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63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ctr">
              <a:buNone/>
            </a:pPr>
            <a:r>
              <a:rPr lang="en-US" sz="4000" b="1" dirty="0" smtClean="0">
                <a:solidFill>
                  <a:schemeClr val="accent1"/>
                </a:solidFill>
                <a:latin typeface="Georgia" panose="02040502050405020303" pitchFamily="18" charset="0"/>
                <a:cs typeface="Times New Roman" panose="02020603050405020304" pitchFamily="18" charset="0"/>
              </a:rPr>
              <a:t>Thank </a:t>
            </a:r>
            <a:r>
              <a:rPr lang="en-US" sz="4000" b="1" dirty="0" smtClean="0">
                <a:solidFill>
                  <a:schemeClr val="accent1"/>
                </a:solidFill>
                <a:latin typeface="Georgia" panose="02040502050405020303" pitchFamily="18" charset="0"/>
                <a:cs typeface="Times New Roman" panose="02020603050405020304" pitchFamily="18" charset="0"/>
              </a:rPr>
              <a:t>you</a:t>
            </a:r>
            <a:endParaRPr lang="ru-RU" sz="4000" b="1" dirty="0">
              <a:solidFill>
                <a:schemeClr val="accent1"/>
              </a:solidFill>
              <a:latin typeface="Georgia" panose="02040502050405020303" pitchFamily="18" charset="0"/>
              <a:cs typeface="Times New Roman" panose="02020603050405020304" pitchFamily="18" charset="0"/>
            </a:endParaRPr>
          </a:p>
        </p:txBody>
      </p:sp>
      <p:pic>
        <p:nvPicPr>
          <p:cNvPr id="4" name="Picture 3" descr="C:\Users\Сергей\Desktop\61bb1621a631c9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005064"/>
            <a:ext cx="2976331" cy="22322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301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ергей\Desktop\люди ветер.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32" y="720128"/>
            <a:ext cx="8195224" cy="583264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687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ергей\Desktop\s1200.j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92696"/>
            <a:ext cx="8208912" cy="5851502"/>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93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Сергей\Desktop\люди зим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692696"/>
            <a:ext cx="8208912" cy="583264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66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ергей\Desktop\весна дети.jpg"/>
          <p:cNvPicPr>
            <a:picLocks noChangeAspect="1" noChangeArrowheads="1"/>
          </p:cNvPicPr>
          <p:nvPr/>
        </p:nvPicPr>
        <p:blipFill rotWithShape="1">
          <a:blip r:embed="rId2">
            <a:extLst>
              <a:ext uri="{28A0092B-C50C-407E-A947-70E740481C1C}">
                <a14:useLocalDpi xmlns:a14="http://schemas.microsoft.com/office/drawing/2010/main" val="0"/>
              </a:ext>
            </a:extLst>
          </a:blip>
          <a:srcRect b="6316"/>
          <a:stretch/>
        </p:blipFill>
        <p:spPr bwMode="auto">
          <a:xfrm>
            <a:off x="467545" y="692696"/>
            <a:ext cx="8208912" cy="5824991"/>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800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373014"/>
          </a:xfrm>
        </p:spPr>
        <p:txBody>
          <a:bodyPr>
            <a:noAutofit/>
          </a:bodyPr>
          <a:lstStyle/>
          <a:p>
            <a:pPr algn="ctr"/>
            <a:r>
              <a:rPr lang="en-US" sz="3600" b="1" dirty="0" smtClean="0">
                <a:latin typeface="Georgia" panose="02040502050405020303" pitchFamily="18" charset="0"/>
                <a:cs typeface="Times New Roman" panose="02020603050405020304" pitchFamily="18" charset="0"/>
              </a:rPr>
              <a:t>Weather. </a:t>
            </a:r>
            <a:r>
              <a:rPr lang="en-US" sz="3600" b="1" dirty="0">
                <a:latin typeface="Georgia" panose="02040502050405020303" pitchFamily="18" charset="0"/>
                <a:cs typeface="Times New Roman" panose="02020603050405020304" pitchFamily="18" charset="0"/>
              </a:rPr>
              <a:t>Dress right</a:t>
            </a:r>
            <a:r>
              <a:rPr lang="en-US" sz="3600" b="1" dirty="0" smtClean="0">
                <a:latin typeface="Georgia" panose="02040502050405020303" pitchFamily="18" charset="0"/>
                <a:cs typeface="Times New Roman" panose="02020603050405020304" pitchFamily="18" charset="0"/>
              </a:rPr>
              <a:t>!</a:t>
            </a:r>
            <a:endParaRPr lang="ru-RU" sz="3600" dirty="0">
              <a:latin typeface="Georgia" panose="02040502050405020303" pitchFamily="18" charset="0"/>
            </a:endParaRPr>
          </a:p>
        </p:txBody>
      </p:sp>
      <p:pic>
        <p:nvPicPr>
          <p:cNvPr id="2050" name="Picture 2" descr="C:\Users\Сергей\Desktop\62e01e0ce336a962fce53c93dae8e6b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208912" cy="5184576"/>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87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43490" y="1027664"/>
            <a:ext cx="7024744" cy="961176"/>
          </a:xfrm>
        </p:spPr>
        <p:txBody>
          <a:bodyPr>
            <a:normAutofit/>
          </a:bodyPr>
          <a:lstStyle/>
          <a:p>
            <a:pPr algn="l"/>
            <a:r>
              <a:rPr lang="en-US" sz="2800" b="1" dirty="0" smtClean="0">
                <a:latin typeface="Georgia" panose="02040502050405020303" pitchFamily="18" charset="0"/>
              </a:rPr>
              <a:t>Read the text, </a:t>
            </a:r>
            <a:r>
              <a:rPr lang="en-US" sz="2800" b="1" dirty="0">
                <a:latin typeface="Georgia" panose="02040502050405020303" pitchFamily="18" charset="0"/>
              </a:rPr>
              <a:t>fill in the correct </a:t>
            </a:r>
            <a:r>
              <a:rPr lang="en-US" sz="2800" b="1" dirty="0" smtClean="0">
                <a:latin typeface="Georgia" panose="02040502050405020303" pitchFamily="18" charset="0"/>
              </a:rPr>
              <a:t>words:</a:t>
            </a:r>
            <a:endParaRPr lang="ru-RU" sz="2800" dirty="0">
              <a:latin typeface="Georgia" panose="02040502050405020303" pitchFamily="18" charset="0"/>
            </a:endParaRPr>
          </a:p>
        </p:txBody>
      </p:sp>
      <p:sp>
        <p:nvSpPr>
          <p:cNvPr id="5" name="Объект 4"/>
          <p:cNvSpPr>
            <a:spLocks noGrp="1"/>
          </p:cNvSpPr>
          <p:nvPr>
            <p:ph idx="1"/>
          </p:nvPr>
        </p:nvSpPr>
        <p:spPr/>
        <p:txBody>
          <a:bodyPr>
            <a:normAutofit lnSpcReduction="10000"/>
          </a:bodyPr>
          <a:lstStyle/>
          <a:p>
            <a:pPr marL="0" indent="0" fontAlgn="base">
              <a:buNone/>
            </a:pPr>
            <a:r>
              <a:rPr lang="en-US" b="1" dirty="0" smtClean="0">
                <a:solidFill>
                  <a:schemeClr val="tx1"/>
                </a:solidFill>
                <a:latin typeface="Georgia" panose="02040502050405020303" pitchFamily="18" charset="0"/>
                <a:cs typeface="Times New Roman" panose="02020603050405020304" pitchFamily="18" charset="0"/>
              </a:rPr>
              <a:t>1) winter;</a:t>
            </a:r>
          </a:p>
          <a:p>
            <a:pPr marL="0" indent="0" fontAlgn="base">
              <a:buNone/>
            </a:pPr>
            <a:r>
              <a:rPr lang="en-US" b="1" dirty="0" smtClean="0">
                <a:solidFill>
                  <a:schemeClr val="tx1"/>
                </a:solidFill>
                <a:latin typeface="Georgia" panose="02040502050405020303" pitchFamily="18" charset="0"/>
                <a:cs typeface="Times New Roman" panose="02020603050405020304" pitchFamily="18" charset="0"/>
              </a:rPr>
              <a:t>2) cold x 2; </a:t>
            </a:r>
            <a:endParaRPr lang="ru-RU" b="1" dirty="0">
              <a:solidFill>
                <a:schemeClr val="tx1"/>
              </a:solidFill>
              <a:latin typeface="Georgia" panose="02040502050405020303" pitchFamily="18" charset="0"/>
              <a:cs typeface="Times New Roman" panose="02020603050405020304" pitchFamily="18" charset="0"/>
            </a:endParaRPr>
          </a:p>
          <a:p>
            <a:pPr marL="0" indent="0" fontAlgn="base">
              <a:buNone/>
            </a:pPr>
            <a:r>
              <a:rPr lang="en-US" b="1" dirty="0" smtClean="0">
                <a:solidFill>
                  <a:schemeClr val="tx1"/>
                </a:solidFill>
                <a:latin typeface="Georgia" panose="02040502050405020303" pitchFamily="18" charset="0"/>
                <a:cs typeface="Times New Roman" panose="02020603050405020304" pitchFamily="18" charset="0"/>
              </a:rPr>
              <a:t>3) nice</a:t>
            </a:r>
            <a:r>
              <a:rPr lang="en-US" b="1" dirty="0">
                <a:solidFill>
                  <a:schemeClr val="tx1"/>
                </a:solidFill>
                <a:latin typeface="Georgia" panose="02040502050405020303" pitchFamily="18" charset="0"/>
                <a:cs typeface="Times New Roman" panose="02020603050405020304" pitchFamily="18" charset="0"/>
              </a:rPr>
              <a:t>;</a:t>
            </a:r>
            <a:endParaRPr lang="ru-RU" b="1" dirty="0">
              <a:solidFill>
                <a:schemeClr val="tx1"/>
              </a:solidFill>
              <a:latin typeface="Georgia" panose="02040502050405020303" pitchFamily="18" charset="0"/>
              <a:cs typeface="Times New Roman" panose="02020603050405020304" pitchFamily="18" charset="0"/>
            </a:endParaRPr>
          </a:p>
          <a:p>
            <a:pPr marL="0" indent="0" fontAlgn="base">
              <a:buNone/>
            </a:pPr>
            <a:r>
              <a:rPr lang="en-US" b="1" dirty="0" smtClean="0">
                <a:solidFill>
                  <a:schemeClr val="tx1"/>
                </a:solidFill>
                <a:latin typeface="Georgia" panose="02040502050405020303" pitchFamily="18" charset="0"/>
                <a:cs typeface="Times New Roman" panose="02020603050405020304" pitchFamily="18" charset="0"/>
              </a:rPr>
              <a:t>4) shines</a:t>
            </a:r>
            <a:r>
              <a:rPr lang="en-US" b="1" dirty="0">
                <a:solidFill>
                  <a:schemeClr val="tx1"/>
                </a:solidFill>
                <a:latin typeface="Georgia" panose="02040502050405020303" pitchFamily="18" charset="0"/>
                <a:cs typeface="Times New Roman" panose="02020603050405020304" pitchFamily="18" charset="0"/>
              </a:rPr>
              <a:t>; </a:t>
            </a:r>
            <a:endParaRPr lang="ru-RU" b="1" dirty="0">
              <a:solidFill>
                <a:schemeClr val="tx1"/>
              </a:solidFill>
              <a:latin typeface="Georgia" panose="02040502050405020303" pitchFamily="18" charset="0"/>
              <a:cs typeface="Times New Roman" panose="02020603050405020304" pitchFamily="18" charset="0"/>
            </a:endParaRPr>
          </a:p>
          <a:p>
            <a:pPr marL="0" indent="0" fontAlgn="base">
              <a:buNone/>
            </a:pPr>
            <a:r>
              <a:rPr lang="en-US" b="1" dirty="0" smtClean="0">
                <a:solidFill>
                  <a:schemeClr val="tx1"/>
                </a:solidFill>
                <a:latin typeface="Georgia" panose="02040502050405020303" pitchFamily="18" charset="0"/>
                <a:cs typeface="Times New Roman" panose="02020603050405020304" pitchFamily="18" charset="0"/>
              </a:rPr>
              <a:t>5) </a:t>
            </a:r>
            <a:r>
              <a:rPr lang="en-US" b="1" dirty="0">
                <a:solidFill>
                  <a:schemeClr val="tx1"/>
                </a:solidFill>
                <a:latin typeface="Georgia" panose="02040502050405020303" pitchFamily="18" charset="0"/>
                <a:cs typeface="Times New Roman" panose="02020603050405020304" pitchFamily="18" charset="0"/>
              </a:rPr>
              <a:t>h</a:t>
            </a:r>
            <a:r>
              <a:rPr lang="en-US" b="1" dirty="0" smtClean="0">
                <a:solidFill>
                  <a:schemeClr val="tx1"/>
                </a:solidFill>
                <a:latin typeface="Georgia" panose="02040502050405020303" pitchFamily="18" charset="0"/>
                <a:cs typeface="Times New Roman" panose="02020603050405020304" pitchFamily="18" charset="0"/>
              </a:rPr>
              <a:t>ot </a:t>
            </a:r>
            <a:r>
              <a:rPr lang="en-US" b="1" dirty="0">
                <a:solidFill>
                  <a:schemeClr val="tx1"/>
                </a:solidFill>
                <a:latin typeface="Georgia" panose="02040502050405020303" pitchFamily="18" charset="0"/>
                <a:cs typeface="Times New Roman" panose="02020603050405020304" pitchFamily="18" charset="0"/>
              </a:rPr>
              <a:t>x</a:t>
            </a:r>
            <a:r>
              <a:rPr lang="en-US" b="1" dirty="0" smtClean="0">
                <a:solidFill>
                  <a:schemeClr val="tx1"/>
                </a:solidFill>
                <a:latin typeface="Georgia" panose="02040502050405020303" pitchFamily="18" charset="0"/>
                <a:cs typeface="Times New Roman" panose="02020603050405020304" pitchFamily="18" charset="0"/>
              </a:rPr>
              <a:t> 2;</a:t>
            </a:r>
            <a:endParaRPr lang="en-US" b="1" dirty="0">
              <a:solidFill>
                <a:schemeClr val="tx1"/>
              </a:solidFill>
              <a:latin typeface="Georgia" panose="02040502050405020303" pitchFamily="18" charset="0"/>
              <a:cs typeface="Times New Roman" panose="02020603050405020304" pitchFamily="18" charset="0"/>
            </a:endParaRPr>
          </a:p>
          <a:p>
            <a:pPr marL="0" indent="0" fontAlgn="base">
              <a:buNone/>
            </a:pPr>
            <a:r>
              <a:rPr lang="en-US" b="1" dirty="0" smtClean="0">
                <a:solidFill>
                  <a:schemeClr val="tx1"/>
                </a:solidFill>
                <a:latin typeface="Georgia" panose="02040502050405020303" pitchFamily="18" charset="0"/>
                <a:cs typeface="Times New Roman" panose="02020603050405020304" pitchFamily="18" charset="0"/>
              </a:rPr>
              <a:t>6) flowers</a:t>
            </a:r>
            <a:r>
              <a:rPr lang="en-US" b="1" dirty="0">
                <a:solidFill>
                  <a:schemeClr val="tx1"/>
                </a:solidFill>
                <a:latin typeface="Georgia" panose="02040502050405020303" pitchFamily="18" charset="0"/>
                <a:cs typeface="Times New Roman" panose="02020603050405020304" pitchFamily="18" charset="0"/>
              </a:rPr>
              <a:t>;</a:t>
            </a:r>
            <a:endParaRPr lang="ru-RU" b="1" dirty="0">
              <a:solidFill>
                <a:schemeClr val="tx1"/>
              </a:solidFill>
              <a:latin typeface="Georgia" panose="02040502050405020303" pitchFamily="18" charset="0"/>
              <a:cs typeface="Times New Roman" panose="02020603050405020304" pitchFamily="18" charset="0"/>
            </a:endParaRPr>
          </a:p>
          <a:p>
            <a:pPr marL="0" indent="0" fontAlgn="base">
              <a:buNone/>
            </a:pPr>
            <a:r>
              <a:rPr lang="en-US" b="1" dirty="0" smtClean="0">
                <a:solidFill>
                  <a:schemeClr val="tx1"/>
                </a:solidFill>
                <a:latin typeface="Georgia" panose="02040502050405020303" pitchFamily="18" charset="0"/>
                <a:cs typeface="Times New Roman" panose="02020603050405020304" pitchFamily="18" charset="0"/>
              </a:rPr>
              <a:t>7) cool</a:t>
            </a:r>
            <a:r>
              <a:rPr lang="en-US" b="1" dirty="0">
                <a:solidFill>
                  <a:schemeClr val="tx1"/>
                </a:solidFill>
                <a:latin typeface="Georgia" panose="02040502050405020303" pitchFamily="18" charset="0"/>
                <a:cs typeface="Times New Roman" panose="02020603050405020304" pitchFamily="18" charset="0"/>
              </a:rPr>
              <a:t>; </a:t>
            </a:r>
            <a:endParaRPr lang="ru-RU" b="1" dirty="0">
              <a:solidFill>
                <a:schemeClr val="tx1"/>
              </a:solidFill>
              <a:latin typeface="Georgia" panose="02040502050405020303" pitchFamily="18" charset="0"/>
              <a:cs typeface="Times New Roman" panose="02020603050405020304" pitchFamily="18" charset="0"/>
            </a:endParaRPr>
          </a:p>
          <a:p>
            <a:pPr marL="0" indent="0" fontAlgn="base">
              <a:buNone/>
            </a:pPr>
            <a:r>
              <a:rPr lang="en-US" b="1" dirty="0" smtClean="0">
                <a:solidFill>
                  <a:schemeClr val="tx1"/>
                </a:solidFill>
                <a:latin typeface="Georgia" panose="02040502050405020303" pitchFamily="18" charset="0"/>
                <a:cs typeface="Times New Roman" panose="02020603050405020304" pitchFamily="18" charset="0"/>
              </a:rPr>
              <a:t>8) yellow</a:t>
            </a:r>
            <a:r>
              <a:rPr lang="en-US" b="1" dirty="0">
                <a:solidFill>
                  <a:schemeClr val="tx1"/>
                </a:solidFill>
                <a:latin typeface="Georgia" panose="02040502050405020303" pitchFamily="18" charset="0"/>
                <a:cs typeface="Times New Roman" panose="02020603050405020304" pitchFamily="18" charset="0"/>
              </a:rPr>
              <a:t>, red and brown; </a:t>
            </a:r>
            <a:endParaRPr lang="ru-RU" b="1" dirty="0">
              <a:solidFill>
                <a:schemeClr val="tx1"/>
              </a:solidFill>
              <a:latin typeface="Georgia" panose="02040502050405020303" pitchFamily="18" charset="0"/>
              <a:cs typeface="Times New Roman" panose="02020603050405020304" pitchFamily="18" charset="0"/>
            </a:endParaRPr>
          </a:p>
          <a:p>
            <a:pPr marL="0" indent="0">
              <a:buNone/>
            </a:pPr>
            <a:endParaRPr lang="ru-RU" dirty="0">
              <a:solidFill>
                <a:schemeClr val="tx1"/>
              </a:solidFill>
              <a:latin typeface="Georgia" panose="02040502050405020303" pitchFamily="18" charset="0"/>
            </a:endParaRPr>
          </a:p>
        </p:txBody>
      </p:sp>
      <p:pic>
        <p:nvPicPr>
          <p:cNvPr id="1027" name="Picture 3" descr="C:\Users\Сергей\Desktop\Vysokaya-i-nizkaya-temperatu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176" y="2204864"/>
            <a:ext cx="2232248" cy="2563561"/>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pic>
        <p:nvPicPr>
          <p:cNvPr id="1028" name="Picture 4" descr="C:\Users\Сергей\Desktop\s1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204864"/>
            <a:ext cx="2505043" cy="250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555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en-US" b="1" dirty="0">
                <a:latin typeface="Georgia" panose="02040502050405020303" pitchFamily="18" charset="0"/>
              </a:rPr>
              <a:t>Weather and clothes</a:t>
            </a:r>
            <a:r>
              <a:rPr lang="ru-RU" dirty="0"/>
              <a:t/>
            </a:r>
            <a:br>
              <a:rPr lang="ru-RU" dirty="0"/>
            </a:br>
            <a:endParaRPr lang="ru-RU" dirty="0"/>
          </a:p>
        </p:txBody>
      </p:sp>
      <p:sp>
        <p:nvSpPr>
          <p:cNvPr id="5" name="Объект 4"/>
          <p:cNvSpPr>
            <a:spLocks noGrp="1"/>
          </p:cNvSpPr>
          <p:nvPr>
            <p:ph idx="1"/>
          </p:nvPr>
        </p:nvSpPr>
        <p:spPr>
          <a:xfrm>
            <a:off x="457200" y="1556792"/>
            <a:ext cx="8229600" cy="4569371"/>
          </a:xfrm>
        </p:spPr>
        <p:txBody>
          <a:bodyPr>
            <a:noAutofit/>
          </a:bodyPr>
          <a:lstStyle/>
          <a:p>
            <a:pPr fontAlgn="base"/>
            <a:r>
              <a:rPr lang="en-US" sz="1600" b="1" dirty="0">
                <a:latin typeface="Georgia" panose="02040502050405020303" pitchFamily="18" charset="0"/>
              </a:rPr>
              <a:t>December, January and February are 1)  </a:t>
            </a:r>
            <a:r>
              <a:rPr lang="en-US" sz="1600" b="1" dirty="0" smtClean="0">
                <a:latin typeface="Georgia" panose="02040502050405020303" pitchFamily="18" charset="0"/>
              </a:rPr>
              <a:t>   </a:t>
            </a:r>
            <a:r>
              <a:rPr lang="en-US" sz="1600" b="1" dirty="0" smtClean="0">
                <a:solidFill>
                  <a:srgbClr val="FF0000"/>
                </a:solidFill>
                <a:latin typeface="Georgia" panose="02040502050405020303" pitchFamily="18" charset="0"/>
              </a:rPr>
              <a:t>winter </a:t>
            </a:r>
            <a:r>
              <a:rPr lang="en-US" sz="1600" b="1" dirty="0" smtClean="0">
                <a:latin typeface="Georgia" panose="02040502050405020303" pitchFamily="18" charset="0"/>
              </a:rPr>
              <a:t>     months</a:t>
            </a:r>
            <a:r>
              <a:rPr lang="en-US" sz="1600" b="1" dirty="0">
                <a:latin typeface="Georgia" panose="02040502050405020303" pitchFamily="18" charset="0"/>
              </a:rPr>
              <a:t>. The weather is 2) </a:t>
            </a:r>
            <a:r>
              <a:rPr lang="en-US" sz="1600" b="1" dirty="0" smtClean="0">
                <a:solidFill>
                  <a:srgbClr val="FF0000"/>
                </a:solidFill>
                <a:latin typeface="Georgia" panose="02040502050405020303" pitchFamily="18" charset="0"/>
              </a:rPr>
              <a:t>cold</a:t>
            </a:r>
            <a:r>
              <a:rPr lang="en-US" sz="1600" b="1" dirty="0" smtClean="0">
                <a:latin typeface="Georgia" panose="02040502050405020303" pitchFamily="18" charset="0"/>
              </a:rPr>
              <a:t>. </a:t>
            </a:r>
            <a:r>
              <a:rPr lang="en-US" sz="1600" b="1" dirty="0">
                <a:latin typeface="Georgia" panose="02040502050405020303" pitchFamily="18" charset="0"/>
              </a:rPr>
              <a:t>It usually snows. The rivers and lakes freeze and we can go skating and skiing.</a:t>
            </a:r>
            <a:endParaRPr lang="ru-RU" sz="1600" b="1" dirty="0">
              <a:latin typeface="Georgia" panose="02040502050405020303" pitchFamily="18" charset="0"/>
            </a:endParaRPr>
          </a:p>
          <a:p>
            <a:pPr fontAlgn="base"/>
            <a:r>
              <a:rPr lang="en-US" sz="1600" b="1" dirty="0">
                <a:latin typeface="Georgia" panose="02040502050405020303" pitchFamily="18" charset="0"/>
              </a:rPr>
              <a:t>March, April and May are spring months. Spring is a 3) </a:t>
            </a:r>
            <a:r>
              <a:rPr lang="en-US" sz="1600" b="1" dirty="0" smtClean="0">
                <a:solidFill>
                  <a:srgbClr val="FF0000"/>
                </a:solidFill>
                <a:latin typeface="Georgia" panose="02040502050405020303" pitchFamily="18" charset="0"/>
              </a:rPr>
              <a:t>nice</a:t>
            </a:r>
            <a:r>
              <a:rPr lang="en-US" sz="1600" b="1" dirty="0" smtClean="0">
                <a:latin typeface="Georgia" panose="02040502050405020303" pitchFamily="18" charset="0"/>
              </a:rPr>
              <a:t> season</a:t>
            </a:r>
            <a:r>
              <a:rPr lang="en-US" sz="1600" b="1" dirty="0">
                <a:latin typeface="Georgia" panose="02040502050405020303" pitchFamily="18" charset="0"/>
              </a:rPr>
              <a:t>. The weather is warm. The sun 4) </a:t>
            </a:r>
            <a:r>
              <a:rPr lang="en-US" sz="1600" b="1" dirty="0" smtClean="0">
                <a:solidFill>
                  <a:srgbClr val="FF0000"/>
                </a:solidFill>
                <a:latin typeface="Georgia" panose="02040502050405020303" pitchFamily="18" charset="0"/>
              </a:rPr>
              <a:t>shines</a:t>
            </a:r>
            <a:r>
              <a:rPr lang="en-US" sz="1600" b="1" dirty="0" smtClean="0">
                <a:latin typeface="Georgia" panose="02040502050405020303" pitchFamily="18" charset="0"/>
              </a:rPr>
              <a:t> </a:t>
            </a:r>
            <a:r>
              <a:rPr lang="en-US" sz="1600" b="1" dirty="0">
                <a:latin typeface="Georgia" panose="02040502050405020303" pitchFamily="18" charset="0"/>
              </a:rPr>
              <a:t>brightly. The birds sing songs everywhere.</a:t>
            </a:r>
            <a:endParaRPr lang="ru-RU" sz="1600" b="1" dirty="0">
              <a:latin typeface="Georgia" panose="02040502050405020303" pitchFamily="18" charset="0"/>
            </a:endParaRPr>
          </a:p>
          <a:p>
            <a:pPr fontAlgn="base"/>
            <a:r>
              <a:rPr lang="en-US" sz="1600" b="1" dirty="0">
                <a:latin typeface="Georgia" panose="02040502050405020303" pitchFamily="18" charset="0"/>
              </a:rPr>
              <a:t>June, July and August are summer months. In summer it is usually 5) </a:t>
            </a:r>
            <a:r>
              <a:rPr lang="en-US" sz="1600" b="1" dirty="0" smtClean="0">
                <a:solidFill>
                  <a:srgbClr val="FF0000"/>
                </a:solidFill>
                <a:latin typeface="Georgia" panose="02040502050405020303" pitchFamily="18" charset="0"/>
              </a:rPr>
              <a:t>hot</a:t>
            </a:r>
            <a:r>
              <a:rPr lang="en-US" sz="1600" b="1" dirty="0" smtClean="0">
                <a:latin typeface="Georgia" panose="02040502050405020303" pitchFamily="18" charset="0"/>
              </a:rPr>
              <a:t>. </a:t>
            </a:r>
            <a:r>
              <a:rPr lang="en-US" sz="1600" b="1" dirty="0">
                <a:latin typeface="Georgia" panose="02040502050405020303" pitchFamily="18" charset="0"/>
              </a:rPr>
              <a:t>The sky is blue. The days are long and the nights are short. There are many 6) </a:t>
            </a:r>
            <a:r>
              <a:rPr lang="en-US" sz="1600" b="1" dirty="0">
                <a:solidFill>
                  <a:srgbClr val="FF0000"/>
                </a:solidFill>
                <a:latin typeface="Georgia" panose="02040502050405020303" pitchFamily="18" charset="0"/>
                <a:cs typeface="Times New Roman" panose="02020603050405020304" pitchFamily="18" charset="0"/>
              </a:rPr>
              <a:t>flowers </a:t>
            </a:r>
            <a:r>
              <a:rPr lang="en-US" sz="1600" b="1" dirty="0" smtClean="0">
                <a:latin typeface="Georgia" panose="02040502050405020303" pitchFamily="18" charset="0"/>
              </a:rPr>
              <a:t>in </a:t>
            </a:r>
            <a:r>
              <a:rPr lang="en-US" sz="1600" b="1" dirty="0">
                <a:latin typeface="Georgia" panose="02040502050405020303" pitchFamily="18" charset="0"/>
              </a:rPr>
              <a:t>the parks and gardens. </a:t>
            </a:r>
            <a:endParaRPr lang="ru-RU" sz="1600" b="1" dirty="0">
              <a:latin typeface="Georgia" panose="02040502050405020303" pitchFamily="18" charset="0"/>
            </a:endParaRPr>
          </a:p>
          <a:p>
            <a:pPr fontAlgn="base"/>
            <a:r>
              <a:rPr lang="en-US" sz="1600" b="1" dirty="0">
                <a:latin typeface="Georgia" panose="02040502050405020303" pitchFamily="18" charset="0"/>
              </a:rPr>
              <a:t>September, October and November are autumn months. The weather is 7) </a:t>
            </a:r>
            <a:r>
              <a:rPr lang="en-US" sz="1600" b="1" dirty="0" smtClean="0">
                <a:solidFill>
                  <a:srgbClr val="FF0000"/>
                </a:solidFill>
                <a:latin typeface="Georgia" panose="02040502050405020303" pitchFamily="18" charset="0"/>
              </a:rPr>
              <a:t>cool</a:t>
            </a:r>
            <a:r>
              <a:rPr lang="en-US" sz="1600" b="1" dirty="0" smtClean="0">
                <a:latin typeface="Georgia" panose="02040502050405020303" pitchFamily="18" charset="0"/>
              </a:rPr>
              <a:t>. </a:t>
            </a:r>
            <a:r>
              <a:rPr lang="en-US" sz="1600" b="1" dirty="0">
                <a:latin typeface="Georgia" panose="02040502050405020303" pitchFamily="18" charset="0"/>
              </a:rPr>
              <a:t>It often rains. The birds prepare to fly to the South. You can see 8) </a:t>
            </a:r>
            <a:r>
              <a:rPr lang="en-US" sz="1600" b="1" dirty="0">
                <a:solidFill>
                  <a:srgbClr val="FF0000"/>
                </a:solidFill>
                <a:latin typeface="Georgia" panose="02040502050405020303" pitchFamily="18" charset="0"/>
                <a:cs typeface="Times New Roman" panose="02020603050405020304" pitchFamily="18" charset="0"/>
              </a:rPr>
              <a:t>yellow, red and brown </a:t>
            </a:r>
            <a:r>
              <a:rPr lang="en-US" sz="1600" b="1" dirty="0" smtClean="0">
                <a:latin typeface="Georgia" panose="02040502050405020303" pitchFamily="18" charset="0"/>
              </a:rPr>
              <a:t>leaves </a:t>
            </a:r>
            <a:r>
              <a:rPr lang="en-US" sz="1600" b="1" dirty="0">
                <a:latin typeface="Georgia" panose="02040502050405020303" pitchFamily="18" charset="0"/>
              </a:rPr>
              <a:t>on the trees.</a:t>
            </a:r>
            <a:endParaRPr lang="ru-RU" sz="1600" b="1" dirty="0">
              <a:latin typeface="Georgia" panose="02040502050405020303" pitchFamily="18" charset="0"/>
            </a:endParaRPr>
          </a:p>
          <a:p>
            <a:pPr fontAlgn="base"/>
            <a:r>
              <a:rPr lang="en-US" sz="1600" b="1" dirty="0">
                <a:latin typeface="Georgia" panose="02040502050405020303" pitchFamily="18" charset="0"/>
              </a:rPr>
              <a:t>When it is 9) </a:t>
            </a:r>
            <a:r>
              <a:rPr lang="en-US" sz="1600" b="1" dirty="0">
                <a:solidFill>
                  <a:srgbClr val="FF0000"/>
                </a:solidFill>
                <a:latin typeface="Georgia" panose="02040502050405020303" pitchFamily="18" charset="0"/>
                <a:cs typeface="Times New Roman" panose="02020603050405020304" pitchFamily="18" charset="0"/>
              </a:rPr>
              <a:t>cold</a:t>
            </a:r>
            <a:r>
              <a:rPr lang="en-US" sz="1600" b="1" dirty="0" smtClean="0">
                <a:latin typeface="Georgia" panose="02040502050405020303" pitchFamily="18" charset="0"/>
              </a:rPr>
              <a:t>, </a:t>
            </a:r>
            <a:r>
              <a:rPr lang="en-US" sz="1600" b="1" dirty="0">
                <a:latin typeface="Georgia" panose="02040502050405020303" pitchFamily="18" charset="0"/>
              </a:rPr>
              <a:t>people wear coats, jumpers, trousers  and boots. When it is 10) </a:t>
            </a:r>
            <a:r>
              <a:rPr lang="en-US" sz="1600" b="1" dirty="0">
                <a:solidFill>
                  <a:srgbClr val="FF0000"/>
                </a:solidFill>
                <a:latin typeface="Georgia" panose="02040502050405020303" pitchFamily="18" charset="0"/>
                <a:cs typeface="Times New Roman" panose="02020603050405020304" pitchFamily="18" charset="0"/>
              </a:rPr>
              <a:t>hot</a:t>
            </a:r>
            <a:r>
              <a:rPr lang="en-US" sz="1600" b="1" dirty="0" smtClean="0">
                <a:latin typeface="Georgia" panose="02040502050405020303" pitchFamily="18" charset="0"/>
              </a:rPr>
              <a:t>, </a:t>
            </a:r>
            <a:r>
              <a:rPr lang="en-US" sz="1600" b="1" dirty="0">
                <a:latin typeface="Georgia" panose="02040502050405020303" pitchFamily="18" charset="0"/>
              </a:rPr>
              <a:t>people wear T-shirts, shorts and light dresses.</a:t>
            </a:r>
            <a:endParaRPr lang="ru-RU" sz="1600" b="1" dirty="0">
              <a:latin typeface="Georgia" panose="02040502050405020303" pitchFamily="18" charset="0"/>
            </a:endParaRPr>
          </a:p>
          <a:p>
            <a:pPr fontAlgn="base"/>
            <a:r>
              <a:rPr lang="en-US" sz="1600" b="1" dirty="0">
                <a:latin typeface="Georgia" panose="02040502050405020303" pitchFamily="18" charset="0"/>
              </a:rPr>
              <a:t>Some people like to wear comfortable clothes, others prefer fashionable one.  There are clothes for boys and girls, for men and women. But everybody likes to wear jeans. Also there are clothes for sport. It is a tracksuit and trainers.</a:t>
            </a:r>
            <a:endParaRPr lang="ru-RU" sz="1600" b="1" dirty="0">
              <a:latin typeface="Georgia" panose="02040502050405020303" pitchFamily="18" charset="0"/>
            </a:endParaRPr>
          </a:p>
          <a:p>
            <a:endParaRPr lang="ru-RU" sz="2000" dirty="0"/>
          </a:p>
        </p:txBody>
      </p:sp>
    </p:spTree>
    <p:extLst>
      <p:ext uri="{BB962C8B-B14F-4D97-AF65-F5344CB8AC3E}">
        <p14:creationId xmlns:p14="http://schemas.microsoft.com/office/powerpoint/2010/main" val="42566960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686</TotalTime>
  <Words>378</Words>
  <Application>Microsoft Office PowerPoint</Application>
  <PresentationFormat>Экран (4:3)</PresentationFormat>
  <Paragraphs>75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Остин</vt:lpstr>
      <vt:lpstr> </vt:lpstr>
      <vt:lpstr>Презентация PowerPoint</vt:lpstr>
      <vt:lpstr>Презентация PowerPoint</vt:lpstr>
      <vt:lpstr>Презентация PowerPoint</vt:lpstr>
      <vt:lpstr>Презентация PowerPoint</vt:lpstr>
      <vt:lpstr>Презентация PowerPoint</vt:lpstr>
      <vt:lpstr>Weather. Dress right!</vt:lpstr>
      <vt:lpstr>Read the text, fill in the correct words:</vt:lpstr>
      <vt:lpstr>Weather and clothes </vt:lpstr>
      <vt:lpstr>Сlothes</vt:lpstr>
      <vt:lpstr>Презентация PowerPoint</vt:lpstr>
      <vt:lpstr>Презентация PowerPoint</vt:lpstr>
      <vt:lpstr>Презентация PowerPoint</vt:lpstr>
      <vt:lpstr>Listen  and answer:  What city is it?</vt:lpstr>
      <vt:lpstr>Listen  and answer:  What is the weather like?</vt:lpstr>
      <vt:lpstr>Listen and answer:  What clothes is Patsy wearing?</vt:lpstr>
      <vt:lpstr>  “Dress right!” </vt:lpstr>
      <vt:lpstr>What was interesting?</vt:lpstr>
      <vt:lpstr>What was difficult?</vt:lpstr>
      <vt:lpstr>What was easy?</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dc:title>
  <cp:lastModifiedBy>Сергей</cp:lastModifiedBy>
  <cp:revision>188</cp:revision>
  <dcterms:modified xsi:type="dcterms:W3CDTF">2020-04-13T15:41:18Z</dcterms:modified>
</cp:coreProperties>
</file>