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75" r:id="rId2"/>
    <p:sldId id="256" r:id="rId3"/>
    <p:sldId id="269" r:id="rId4"/>
    <p:sldId id="279" r:id="rId5"/>
    <p:sldId id="282" r:id="rId6"/>
    <p:sldId id="280" r:id="rId7"/>
    <p:sldId id="283" r:id="rId8"/>
    <p:sldId id="287" r:id="rId9"/>
    <p:sldId id="288" r:id="rId10"/>
    <p:sldId id="289" r:id="rId11"/>
    <p:sldId id="290" r:id="rId12"/>
    <p:sldId id="270" r:id="rId13"/>
    <p:sldId id="271" r:id="rId14"/>
    <p:sldId id="272" r:id="rId15"/>
    <p:sldId id="273" r:id="rId16"/>
    <p:sldId id="284" r:id="rId17"/>
    <p:sldId id="285" r:id="rId18"/>
    <p:sldId id="286" r:id="rId19"/>
    <p:sldId id="274" r:id="rId20"/>
    <p:sldId id="26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>
        <p:scale>
          <a:sx n="118" d="100"/>
          <a:sy n="118" d="100"/>
        </p:scale>
        <p:origin x="-142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88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4745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467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328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023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35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00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187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78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77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15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Урок английского языка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п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о теме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«Дорожная безопасность»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с применением технологии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«развития критического мышления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»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6 класс</a:t>
            </a:r>
          </a:p>
          <a:p>
            <a:pPr marL="0" indent="0">
              <a:buNone/>
            </a:pPr>
            <a:endParaRPr lang="ru-RU" sz="2800" b="1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Автор: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Васильева Е. В., 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учитель ГБОУ лицея № 419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Петродворцового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района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Georgia" panose="02040502050405020303" pitchFamily="18" charset="0"/>
              </a:rPr>
              <a:t>Санкт-Петербурга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708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When you travel on a bus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b="1" dirty="0">
              <a:latin typeface="Georgia" panose="02040502050405020303" pitchFamily="18" charset="0"/>
            </a:endParaRPr>
          </a:p>
          <a:p>
            <a:r>
              <a:rPr lang="en-US" b="1" dirty="0" smtClean="0">
                <a:latin typeface="Georgia" panose="02040502050405020303" pitchFamily="18" charset="0"/>
              </a:rPr>
              <a:t>1. Use handgrips;</a:t>
            </a:r>
          </a:p>
          <a:p>
            <a:r>
              <a:rPr lang="en-US" b="1" dirty="0" smtClean="0">
                <a:latin typeface="Georgia" panose="02040502050405020303" pitchFamily="18" charset="0"/>
              </a:rPr>
              <a:t>2. Don’t lean out of the window;</a:t>
            </a:r>
          </a:p>
          <a:p>
            <a:r>
              <a:rPr lang="en-US" b="1" dirty="0">
                <a:latin typeface="Georgia" panose="02040502050405020303" pitchFamily="18" charset="0"/>
              </a:rPr>
              <a:t>3. </a:t>
            </a:r>
            <a:r>
              <a:rPr lang="en-US" b="1" dirty="0" smtClean="0">
                <a:latin typeface="Georgia" panose="02040502050405020303" pitchFamily="18" charset="0"/>
              </a:rPr>
              <a:t>Don’t talk to the driver.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7" name="Picture 2" descr="C:\Users\Сергей\Desktop\Дорожная безопаснгость 6 кл\63a01c3410c352811afec215d7d7b642_X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038600" cy="267759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5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When you travel in a car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>
                <a:latin typeface="Georgia" panose="02040502050405020303" pitchFamily="18" charset="0"/>
              </a:rPr>
              <a:t>1. Wear a seat belt;</a:t>
            </a:r>
          </a:p>
          <a:p>
            <a:r>
              <a:rPr lang="en-US" b="1" dirty="0" smtClean="0">
                <a:latin typeface="Georgia" panose="02040502050405020303" pitchFamily="18" charset="0"/>
              </a:rPr>
              <a:t>2. Don’t block the rear view mirror;</a:t>
            </a:r>
          </a:p>
          <a:p>
            <a:r>
              <a:rPr lang="en-US" b="1" dirty="0">
                <a:latin typeface="Georgia" panose="02040502050405020303" pitchFamily="18" charset="0"/>
              </a:rPr>
              <a:t>3. </a:t>
            </a:r>
            <a:r>
              <a:rPr lang="en-US" b="1" dirty="0" smtClean="0">
                <a:latin typeface="Georgia" panose="02040502050405020303" pitchFamily="18" charset="0"/>
              </a:rPr>
              <a:t>Don’t play with the car door handles.</a:t>
            </a:r>
            <a:endParaRPr lang="ru-RU" b="1" dirty="0"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4038600" cy="23558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89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C</a:t>
            </a:r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luster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917377" y="3645024"/>
            <a:ext cx="2399037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car</a:t>
            </a:r>
            <a:endParaRPr lang="ru-RU" sz="36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228184" y="1085729"/>
            <a:ext cx="2399037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bus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683569" y="2554750"/>
            <a:ext cx="304188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bicycle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667246" y="4005064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  </a:t>
            </a:r>
            <a:r>
              <a:rPr lang="en-US" sz="20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tyre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7544" y="4293096"/>
            <a:ext cx="281243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bright clothes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83568" y="1373761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driver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096153" y="2145091"/>
            <a:ext cx="15841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breaks</a:t>
            </a:r>
            <a:endParaRPr lang="ru-RU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277690" y="5245968"/>
            <a:ext cx="203061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  <a:latin typeface="Georgia" panose="02040502050405020303" pitchFamily="18" charset="0"/>
              </a:rPr>
              <a:t>seat belt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835696" y="2145091"/>
            <a:ext cx="216024" cy="4918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763688" y="3789040"/>
            <a:ext cx="432048" cy="503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9" idx="2"/>
          </p:cNvCxnSpPr>
          <p:nvPr/>
        </p:nvCxnSpPr>
        <p:spPr>
          <a:xfrm flipV="1">
            <a:off x="3592097" y="2505131"/>
            <a:ext cx="504056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7116895" y="1844824"/>
            <a:ext cx="0" cy="300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9" idx="6"/>
          </p:cNvCxnSpPr>
          <p:nvPr/>
        </p:nvCxnSpPr>
        <p:spPr>
          <a:xfrm flipV="1">
            <a:off x="5680329" y="2145091"/>
            <a:ext cx="678857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5" idx="5"/>
          </p:cNvCxnSpPr>
          <p:nvPr/>
        </p:nvCxnSpPr>
        <p:spPr>
          <a:xfrm>
            <a:off x="3279976" y="3661078"/>
            <a:ext cx="796090" cy="441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6" idx="6"/>
          </p:cNvCxnSpPr>
          <p:nvPr/>
        </p:nvCxnSpPr>
        <p:spPr>
          <a:xfrm>
            <a:off x="5251422" y="4365104"/>
            <a:ext cx="8183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6228184" y="4941168"/>
            <a:ext cx="633682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19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N</a:t>
            </a:r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ew words: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Georgia" panose="02040502050405020303" pitchFamily="18" charset="0"/>
              </a:rPr>
              <a:t>1. </a:t>
            </a:r>
            <a:r>
              <a:rPr lang="en-US" sz="2400" b="1" dirty="0" err="1" smtClean="0">
                <a:latin typeface="Georgia" panose="02040502050405020303" pitchFamily="18" charset="0"/>
              </a:rPr>
              <a:t>Kerb</a:t>
            </a:r>
            <a:r>
              <a:rPr lang="ru-RU" sz="2400" b="1" dirty="0" smtClean="0">
                <a:latin typeface="Georgia" panose="02040502050405020303" pitchFamily="18" charset="0"/>
              </a:rPr>
              <a:t>                                         </a:t>
            </a:r>
            <a:r>
              <a:rPr lang="en-US" sz="2400" b="1" dirty="0" smtClean="0">
                <a:latin typeface="Georgia" panose="02040502050405020303" pitchFamily="18" charset="0"/>
              </a:rPr>
              <a:t>9.</a:t>
            </a:r>
            <a:r>
              <a:rPr lang="ru-RU" sz="2400" b="1" dirty="0" smtClean="0">
                <a:latin typeface="Georgia" panose="02040502050405020303" pitchFamily="18" charset="0"/>
              </a:rPr>
              <a:t> </a:t>
            </a:r>
            <a:r>
              <a:rPr lang="en-US" sz="2400" b="1" dirty="0" smtClean="0">
                <a:latin typeface="Georgia" panose="02040502050405020303" pitchFamily="18" charset="0"/>
              </a:rPr>
              <a:t>Zebr</a:t>
            </a:r>
            <a:r>
              <a:rPr lang="en-US" sz="2400" b="1" dirty="0">
                <a:latin typeface="Georgia" panose="02040502050405020303" pitchFamily="18" charset="0"/>
              </a:rPr>
              <a:t>a</a:t>
            </a:r>
            <a:r>
              <a:rPr lang="en-US" sz="2400" b="1" dirty="0" smtClean="0">
                <a:latin typeface="Georgia" panose="02040502050405020303" pitchFamily="18" charset="0"/>
              </a:rPr>
              <a:t> crossing</a:t>
            </a:r>
          </a:p>
          <a:p>
            <a:pPr>
              <a:buNone/>
            </a:pPr>
            <a:r>
              <a:rPr lang="en-US" sz="2400" b="1" dirty="0" smtClean="0">
                <a:latin typeface="Georgia" panose="02040502050405020303" pitchFamily="18" charset="0"/>
              </a:rPr>
              <a:t>2. Pavement</a:t>
            </a:r>
            <a:endParaRPr lang="en-US" sz="2400" dirty="0" smtClean="0">
              <a:latin typeface="Georgia" panose="02040502050405020303" pitchFamily="18" charset="0"/>
            </a:endParaRPr>
          </a:p>
          <a:p>
            <a:pPr>
              <a:buNone/>
            </a:pPr>
            <a:r>
              <a:rPr lang="en-US" sz="2400" b="1" dirty="0" smtClean="0">
                <a:latin typeface="Georgia" panose="02040502050405020303" pitchFamily="18" charset="0"/>
              </a:rPr>
              <a:t>3. Traffic</a:t>
            </a:r>
            <a:r>
              <a:rPr lang="ru-RU" sz="2400" b="1" dirty="0" smtClean="0">
                <a:latin typeface="Georgia" panose="02040502050405020303" pitchFamily="18" charset="0"/>
              </a:rPr>
              <a:t> </a:t>
            </a:r>
            <a:r>
              <a:rPr lang="en-US" sz="2400" b="1" dirty="0" smtClean="0">
                <a:latin typeface="Georgia" panose="02040502050405020303" pitchFamily="18" charset="0"/>
              </a:rPr>
              <a:t>lights</a:t>
            </a:r>
          </a:p>
          <a:p>
            <a:pPr>
              <a:buNone/>
            </a:pPr>
            <a:r>
              <a:rPr lang="en-US" sz="2400" b="1" dirty="0" smtClean="0">
                <a:latin typeface="Georgia" panose="02040502050405020303" pitchFamily="18" charset="0"/>
              </a:rPr>
              <a:t>4. Flow</a:t>
            </a:r>
          </a:p>
          <a:p>
            <a:pPr>
              <a:buNone/>
            </a:pPr>
            <a:r>
              <a:rPr lang="en-US" sz="2400" b="1" dirty="0" smtClean="0">
                <a:latin typeface="Georgia" panose="02040502050405020303" pitchFamily="18" charset="0"/>
              </a:rPr>
              <a:t>5. Traffic warden</a:t>
            </a:r>
          </a:p>
          <a:p>
            <a:pPr>
              <a:buNone/>
            </a:pPr>
            <a:r>
              <a:rPr lang="en-US" sz="2400" b="1" dirty="0" smtClean="0">
                <a:latin typeface="Georgia" panose="02040502050405020303" pitchFamily="18" charset="0"/>
              </a:rPr>
              <a:t>6. Bike lanes</a:t>
            </a:r>
          </a:p>
          <a:p>
            <a:pPr>
              <a:buNone/>
            </a:pPr>
            <a:r>
              <a:rPr lang="en-US" sz="2400" b="1" dirty="0" smtClean="0">
                <a:latin typeface="Georgia" panose="02040502050405020303" pitchFamily="18" charset="0"/>
              </a:rPr>
              <a:t>7. Seat belt</a:t>
            </a:r>
          </a:p>
          <a:p>
            <a:pPr>
              <a:buNone/>
            </a:pPr>
            <a:r>
              <a:rPr lang="en-US" sz="2400" b="1" dirty="0" smtClean="0">
                <a:latin typeface="Georgia" panose="02040502050405020303" pitchFamily="18" charset="0"/>
              </a:rPr>
              <a:t>8. </a:t>
            </a:r>
            <a:r>
              <a:rPr lang="en-US" sz="2400" b="1" dirty="0">
                <a:latin typeface="Georgia" panose="02040502050405020303" pitchFamily="18" charset="0"/>
              </a:rPr>
              <a:t>H</a:t>
            </a:r>
            <a:r>
              <a:rPr lang="en-US" sz="2400" b="1" dirty="0" smtClean="0">
                <a:latin typeface="Georgia" panose="02040502050405020303" pitchFamily="18" charset="0"/>
              </a:rPr>
              <a:t>andgrips</a:t>
            </a:r>
            <a:endParaRPr lang="ru-RU" sz="2400" b="1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Сергей\Desktop\Дорожная безопаснгость 6 кл\bild_lichtzeichenanlage_stvo_19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4944"/>
            <a:ext cx="2664296" cy="196242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4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«</a:t>
            </a:r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Thin</a:t>
            </a: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»</a:t>
            </a:r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a</a:t>
            </a:r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nd </a:t>
            </a: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«</a:t>
            </a:r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thick</a:t>
            </a: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»</a:t>
            </a:r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questions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989220"/>
              </p:ext>
            </p:extLst>
          </p:nvPr>
        </p:nvGraphicFramePr>
        <p:xfrm>
          <a:off x="467544" y="1299552"/>
          <a:ext cx="82296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24641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«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Thin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»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«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thick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»</a:t>
                      </a:r>
                      <a:r>
                        <a:rPr lang="en-US" sz="2400" b="1" dirty="0" smtClean="0">
                          <a:solidFill>
                            <a:srgbClr val="FF0000"/>
                          </a:solidFill>
                          <a:latin typeface="Georgia" panose="02040502050405020303" pitchFamily="18" charset="0"/>
                        </a:rPr>
                        <a:t> questions</a:t>
                      </a:r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4439344">
                <a:tc>
                  <a:txBody>
                    <a:bodyPr/>
                    <a:lstStyle/>
                    <a:p>
                      <a:pPr lvl="0"/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457200" lvl="0" indent="-457200">
                        <a:buAutoNum type="arabicPeriod"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an you cross the road between parked cars? 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None/>
                      </a:pP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2. Do you have to wear a bicycle helmet?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 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3. С</a:t>
                      </a: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an you lean out of the car window? etc.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lvl="0"/>
                      <a:endParaRPr lang="ru-RU" sz="2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0" indent="-457200">
                        <a:buAutoNum type="arabicPeriod"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Why do you need to look both ways for traffic? 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2. What is the most important idea of the text? 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3. What is the difference in  road safety using by car or a  bike?</a:t>
                      </a:r>
                      <a:endParaRPr lang="ru-RU" sz="2400" b="1" kern="1200" dirty="0" smtClean="0">
                        <a:solidFill>
                          <a:schemeClr val="dk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4. If you had a lot of money would you buy a car or a bike? Why … ? etc.</a:t>
                      </a:r>
                      <a:endParaRPr lang="ru-RU" sz="2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8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I</a:t>
            </a:r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nsert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Georgia" panose="02040502050405020303" pitchFamily="18" charset="0"/>
              </a:rPr>
              <a:t>I</a:t>
            </a:r>
            <a:r>
              <a:rPr lang="ru-RU" sz="2400" b="1" dirty="0">
                <a:latin typeface="Georgia" panose="02040502050405020303" pitchFamily="18" charset="0"/>
              </a:rPr>
              <a:t> – </a:t>
            </a:r>
            <a:r>
              <a:rPr lang="en-US" sz="2400" b="1" dirty="0">
                <a:latin typeface="Georgia" panose="02040502050405020303" pitchFamily="18" charset="0"/>
              </a:rPr>
              <a:t>interactive</a:t>
            </a:r>
            <a:r>
              <a:rPr lang="ru-RU" sz="2400" b="1" dirty="0">
                <a:latin typeface="Georgia" panose="02040502050405020303" pitchFamily="18" charset="0"/>
              </a:rPr>
              <a:t>: </a:t>
            </a:r>
            <a:r>
              <a:rPr lang="ru-RU" sz="2400" b="1" dirty="0" err="1">
                <a:latin typeface="Georgia" panose="02040502050405020303" pitchFamily="18" charset="0"/>
              </a:rPr>
              <a:t>самоактивизирующая</a:t>
            </a:r>
            <a:r>
              <a:rPr lang="ru-RU" sz="2400" b="1" dirty="0">
                <a:latin typeface="Georgia" panose="02040502050405020303" pitchFamily="18" charset="0"/>
              </a:rPr>
              <a:t> "</a:t>
            </a:r>
            <a:r>
              <a:rPr lang="en-US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V</a:t>
            </a:r>
            <a:r>
              <a:rPr lang="ru-RU" sz="2400" b="1" dirty="0">
                <a:latin typeface="Georgia" panose="02040502050405020303" pitchFamily="18" charset="0"/>
              </a:rPr>
              <a:t>" – уже знал; </a:t>
            </a:r>
          </a:p>
          <a:p>
            <a:r>
              <a:rPr lang="ru-RU" sz="2400" b="1" dirty="0">
                <a:latin typeface="Georgia" panose="02040502050405020303" pitchFamily="18" charset="0"/>
              </a:rPr>
              <a:t>N – </a:t>
            </a:r>
            <a:r>
              <a:rPr lang="ru-RU" sz="2400" b="1" dirty="0" err="1">
                <a:latin typeface="Georgia" panose="02040502050405020303" pitchFamily="18" charset="0"/>
              </a:rPr>
              <a:t>noting</a:t>
            </a:r>
            <a:r>
              <a:rPr lang="ru-RU" sz="2400" b="1" dirty="0">
                <a:latin typeface="Georgia" panose="02040502050405020303" pitchFamily="18" charset="0"/>
              </a:rPr>
              <a:t>: системная разметка "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+</a:t>
            </a:r>
            <a:r>
              <a:rPr lang="ru-RU" sz="2400" b="1" dirty="0">
                <a:latin typeface="Georgia" panose="02040502050405020303" pitchFamily="18" charset="0"/>
              </a:rPr>
              <a:t>" – новое; </a:t>
            </a:r>
          </a:p>
          <a:p>
            <a:r>
              <a:rPr lang="ru-RU" sz="2400" b="1" dirty="0">
                <a:latin typeface="Georgia" panose="02040502050405020303" pitchFamily="18" charset="0"/>
              </a:rPr>
              <a:t>S – </a:t>
            </a:r>
            <a:r>
              <a:rPr lang="ru-RU" sz="2400" b="1" dirty="0" err="1">
                <a:latin typeface="Georgia" panose="02040502050405020303" pitchFamily="18" charset="0"/>
              </a:rPr>
              <a:t>system</a:t>
            </a:r>
            <a:r>
              <a:rPr lang="ru-RU" sz="2400" b="1" dirty="0">
                <a:latin typeface="Georgia" panose="02040502050405020303" pitchFamily="18" charset="0"/>
              </a:rPr>
              <a:t>: для эффективного "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–</a:t>
            </a:r>
            <a:r>
              <a:rPr lang="ru-RU" sz="2400" b="1" dirty="0">
                <a:latin typeface="Georgia" panose="02040502050405020303" pitchFamily="18" charset="0"/>
              </a:rPr>
              <a:t>" – думал иначе; </a:t>
            </a:r>
          </a:p>
          <a:p>
            <a:r>
              <a:rPr lang="ru-RU" sz="2400" b="1" dirty="0">
                <a:latin typeface="Georgia" panose="02040502050405020303" pitchFamily="18" charset="0"/>
              </a:rPr>
              <a:t>E – </a:t>
            </a:r>
            <a:r>
              <a:rPr lang="ru-RU" sz="2400" b="1" dirty="0" err="1">
                <a:latin typeface="Georgia" panose="02040502050405020303" pitchFamily="18" charset="0"/>
              </a:rPr>
              <a:t>effective</a:t>
            </a:r>
            <a:r>
              <a:rPr lang="ru-RU" sz="2400" b="1" dirty="0">
                <a:latin typeface="Georgia" panose="02040502050405020303" pitchFamily="18" charset="0"/>
              </a:rPr>
              <a:t>: чтение и размышление "</a:t>
            </a: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</a:rPr>
              <a:t>?</a:t>
            </a:r>
            <a:r>
              <a:rPr lang="ru-RU" sz="2400" b="1" dirty="0">
                <a:latin typeface="Georgia" panose="02040502050405020303" pitchFamily="18" charset="0"/>
              </a:rPr>
              <a:t>" –  непонятно или же вы хотели бы получить более подробные сведения по данному вопросу.  </a:t>
            </a:r>
          </a:p>
          <a:p>
            <a:r>
              <a:rPr lang="ru-RU" sz="2400" b="1" dirty="0">
                <a:latin typeface="Georgia" panose="02040502050405020303" pitchFamily="18" charset="0"/>
              </a:rPr>
              <a:t>R – </a:t>
            </a:r>
            <a:r>
              <a:rPr lang="ru-RU" sz="2400" b="1" dirty="0" err="1">
                <a:latin typeface="Georgia" panose="02040502050405020303" pitchFamily="18" charset="0"/>
              </a:rPr>
              <a:t>reading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</a:p>
          <a:p>
            <a:r>
              <a:rPr lang="ru-RU" sz="2400" b="1" dirty="0">
                <a:latin typeface="Georgia" panose="02040502050405020303" pitchFamily="18" charset="0"/>
              </a:rPr>
              <a:t>T – </a:t>
            </a:r>
            <a:r>
              <a:rPr lang="ru-RU" sz="2400" b="1" dirty="0" err="1">
                <a:latin typeface="Georgia" panose="02040502050405020303" pitchFamily="18" charset="0"/>
              </a:rPr>
              <a:t>thinking</a:t>
            </a:r>
            <a:r>
              <a:rPr lang="ru-RU" sz="2400" b="1" dirty="0">
                <a:latin typeface="Georgia" panose="02040502050405020303" pitchFamily="18" charset="0"/>
              </a:rPr>
              <a:t> </a:t>
            </a:r>
          </a:p>
          <a:p>
            <a:endParaRPr lang="ru-RU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76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latin typeface="Georgia" panose="02040502050405020303" pitchFamily="18" charset="0"/>
              </a:rPr>
              <a:t>Listen, choose the correct answer:</a:t>
            </a:r>
            <a:r>
              <a:rPr lang="en-US" sz="2700" b="1" dirty="0" smtClean="0">
                <a:latin typeface="Georgia" panose="02040502050405020303" pitchFamily="18" charset="0"/>
              </a:rPr>
              <a:t/>
            </a:r>
            <a:br>
              <a:rPr lang="en-US" sz="2700" b="1" dirty="0" smtClean="0">
                <a:latin typeface="Georgia" panose="02040502050405020303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Paula </a:t>
            </a:r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and David are on the </a:t>
            </a:r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street</a:t>
            </a:r>
            <a:endParaRPr lang="ru-RU" sz="3600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Сергей\Desktop\Дорожная безопаснгость 6 кл\Teen-Couple-holding-hand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788944" cy="45259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03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700" b="1" dirty="0">
                <a:latin typeface="Georgia" panose="02040502050405020303" pitchFamily="18" charset="0"/>
              </a:rPr>
              <a:t>Listen, choose the correct answer:</a:t>
            </a:r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The zebra crossing is quite far</a:t>
            </a:r>
            <a:endParaRPr lang="ru-RU" sz="3600" dirty="0">
              <a:latin typeface="Georgia" panose="02040502050405020303" pitchFamily="18" charset="0"/>
            </a:endParaRPr>
          </a:p>
        </p:txBody>
      </p:sp>
      <p:pic>
        <p:nvPicPr>
          <p:cNvPr id="6146" name="Picture 2" descr="C:\Users\Сергей\Desktop\Дорожная безопаснгость 6 кл\Crosswalk_0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556792"/>
            <a:ext cx="6034617" cy="45259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33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Autofit/>
          </a:bodyPr>
          <a:lstStyle/>
          <a:p>
            <a:pPr algn="l"/>
            <a:r>
              <a:rPr lang="en-US" sz="2400" b="1" dirty="0">
                <a:latin typeface="Georgia" panose="02040502050405020303" pitchFamily="18" charset="0"/>
              </a:rPr>
              <a:t>Listen, choose the correct answer:</a:t>
            </a:r>
            <a:r>
              <a:rPr lang="en-US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en-US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David </a:t>
            </a:r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tells Paula to go quickly to the other </a:t>
            </a:r>
            <a:r>
              <a:rPr lang="en-US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side</a:t>
            </a:r>
            <a:endParaRPr lang="ru-RU" sz="3600" dirty="0">
              <a:latin typeface="Georgia" panose="02040502050405020303" pitchFamily="18" charset="0"/>
            </a:endParaRPr>
          </a:p>
        </p:txBody>
      </p:sp>
      <p:pic>
        <p:nvPicPr>
          <p:cNvPr id="5" name="Picture 2" descr="C:\Users\Сергей\Desktop\Дорожная безопаснгость 6 кл\the-one-trick-that-can-keep-you-safe-when-crossing-the-street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8"/>
          <a:stretch/>
        </p:blipFill>
        <p:spPr bwMode="auto">
          <a:xfrm>
            <a:off x="1979712" y="2132856"/>
            <a:ext cx="5328592" cy="46085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11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С</a:t>
            </a:r>
            <a:r>
              <a:rPr lang="en-US" sz="36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inquain</a:t>
            </a:r>
            <a:endParaRPr lang="ru-RU" sz="36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02032"/>
              </p:ext>
            </p:extLst>
          </p:nvPr>
        </p:nvGraphicFramePr>
        <p:xfrm>
          <a:off x="457200" y="1600200"/>
          <a:ext cx="8229600" cy="4164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3168352"/>
                <a:gridCol w="3898776"/>
              </a:tblGrid>
              <a:tr h="370840">
                <a:tc>
                  <a:txBody>
                    <a:bodyPr/>
                    <a:lstStyle/>
                    <a:p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1</a:t>
                      </a:r>
                      <a:endParaRPr lang="ru-RU" sz="2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Georgia" panose="02040502050405020303" pitchFamily="18" charset="0"/>
                        </a:rPr>
                        <a:t>a noun</a:t>
                      </a:r>
                      <a:endParaRPr lang="ru-RU" sz="2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road safety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2</a:t>
                      </a:r>
                      <a:endParaRPr lang="ru-RU" sz="2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Georgia" panose="02040502050405020303" pitchFamily="18" charset="0"/>
                        </a:rPr>
                        <a:t>two adjectives</a:t>
                      </a:r>
                      <a:endParaRPr lang="ru-RU" sz="2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 Main and great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3</a:t>
                      </a:r>
                      <a:endParaRPr lang="ru-RU" sz="2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Georgia" panose="02040502050405020303" pitchFamily="18" charset="0"/>
                        </a:rPr>
                        <a:t>3 verbs</a:t>
                      </a:r>
                      <a:r>
                        <a:rPr lang="ru-RU" sz="2400" b="1" dirty="0" smtClean="0"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2400" b="1" smtClean="0">
                          <a:latin typeface="Georgia" panose="02040502050405020303" pitchFamily="18" charset="0"/>
                        </a:rPr>
                        <a:t>or participles</a:t>
                      </a:r>
                      <a:endParaRPr lang="ru-RU" sz="2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Protecting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teaching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helping 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4</a:t>
                      </a:r>
                      <a:endParaRPr lang="ru-RU" sz="2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Georgia" panose="02040502050405020303" pitchFamily="18" charset="0"/>
                        </a:rPr>
                        <a:t> an expression</a:t>
                      </a:r>
                      <a:endParaRPr lang="ru-RU" sz="2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It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s so </a:t>
                      </a: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important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5</a:t>
                      </a:r>
                      <a:endParaRPr lang="ru-RU" sz="2400" b="1" dirty="0"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latin typeface="Georgia" panose="02040502050405020303" pitchFamily="18" charset="0"/>
                        </a:rPr>
                        <a:t>a noun</a:t>
                      </a:r>
                      <a:endParaRPr lang="ru-RU" sz="24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like a traffic warden!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403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ергей\Desktop\Дорожная безопаснгость 6 кл\994826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770064"/>
            <a:ext cx="7714293" cy="5095553"/>
          </a:xfrm>
          <a:prstGeom prst="rect">
            <a:avLst/>
          </a:prstGeom>
          <a:noFill/>
          <a:effectLst>
            <a:softEdge rad="190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en-US" sz="4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Thank </a:t>
            </a:r>
            <a:r>
              <a:rPr lang="en-US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you</a:t>
            </a: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9309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Сергей\Desktop\Дорожная безопаснгость 6 кл\slide-32_5da81a48ba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1663" y="1652059"/>
            <a:ext cx="4687887" cy="4392489"/>
          </a:xfrm>
          <a:prstGeom prst="rect">
            <a:avLst/>
          </a:prstGeom>
          <a:noFill/>
          <a:effectLst>
            <a:softEdge rad="381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3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Дорожная безопаснгость 6 кл\6df48da7970ca7ff0e6120e4fd9a507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776864" cy="4989057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3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Desktop\Дорожная безопаснгость 6 кл\East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8" y="620688"/>
            <a:ext cx="7668344" cy="5520942"/>
          </a:xfrm>
          <a:prstGeom prst="rect">
            <a:avLst/>
          </a:prstGeom>
          <a:noFill/>
          <a:effectLst>
            <a:outerShdw blurRad="50800" dist="292100" dir="420000" sx="1000" sy="1000" algn="ctr" rotWithShape="0">
              <a:srgbClr val="000000">
                <a:alpha val="98000"/>
              </a:srgbClr>
            </a:outerShdw>
            <a:reflection endPos="0" dir="5400000" sy="-100000" algn="bl" rotWithShape="0"/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9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Сергей\Desktop\Дорожная безопаснгость 6 кл\ab2b766s-19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123077" cy="541225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52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ергей\Desktop\Дорожная безопаснгость 6 кл\b7c9db03666630127ac5f9e45e98af7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5" y="1600200"/>
            <a:ext cx="6931030" cy="45259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1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Road safety</a:t>
            </a:r>
            <a:endParaRPr lang="ru-RU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 descr="C:\Users\Сергей\Desktop\Дорожная безопаснгость 6 кл\386f4352551ae87ec8113357fac8de4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788944" cy="45259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75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When you cross the street on foot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>
                <a:latin typeface="Georgia" panose="02040502050405020303" pitchFamily="18" charset="0"/>
              </a:rPr>
              <a:t>1. </a:t>
            </a:r>
            <a:r>
              <a:rPr lang="en-US" b="1" dirty="0" smtClean="0">
                <a:latin typeface="Georgia" panose="02040502050405020303" pitchFamily="18" charset="0"/>
              </a:rPr>
              <a:t>Stand on the pavement;</a:t>
            </a:r>
          </a:p>
          <a:p>
            <a:r>
              <a:rPr lang="en-US" b="1" dirty="0" smtClean="0">
                <a:latin typeface="Georgia" panose="02040502050405020303" pitchFamily="18" charset="0"/>
              </a:rPr>
              <a:t>2. Look both ways for traffic.</a:t>
            </a:r>
          </a:p>
          <a:p>
            <a:pPr marL="0" indent="0">
              <a:buNone/>
            </a:pPr>
            <a:endParaRPr lang="ru-RU" b="1" dirty="0"/>
          </a:p>
        </p:txBody>
      </p:sp>
      <p:pic>
        <p:nvPicPr>
          <p:cNvPr id="8" name="Picture 2" descr="C:\Users\Сергей\Desktop\Дорожная безопаснгость 6 кл\32962549_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4244280" cy="307611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56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When you ride your bike</a:t>
            </a:r>
            <a:endParaRPr lang="ru-RU" sz="3600" dirty="0">
              <a:latin typeface="Georgia" panose="02040502050405020303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b="1" dirty="0" smtClean="0">
              <a:latin typeface="Georgia" panose="02040502050405020303" pitchFamily="18" charset="0"/>
            </a:endParaRPr>
          </a:p>
          <a:p>
            <a:r>
              <a:rPr lang="en-US" b="1" dirty="0" smtClean="0">
                <a:latin typeface="Georgia" panose="02040502050405020303" pitchFamily="18" charset="0"/>
              </a:rPr>
              <a:t>1. Ride with the flow of  traffic;</a:t>
            </a:r>
          </a:p>
          <a:p>
            <a:r>
              <a:rPr lang="en-US" b="1" dirty="0" smtClean="0">
                <a:latin typeface="Georgia" panose="02040502050405020303" pitchFamily="18" charset="0"/>
              </a:rPr>
              <a:t>2. Use bike lanes;</a:t>
            </a:r>
          </a:p>
          <a:p>
            <a:r>
              <a:rPr lang="en-US" b="1" dirty="0" smtClean="0">
                <a:latin typeface="Georgia" panose="02040502050405020303" pitchFamily="18" charset="0"/>
              </a:rPr>
              <a:t>3. Wear bright clothes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7" name="Picture 2" descr="C:\Users\Сергей\Desktop\Дорожная безопаснгость 6 кл\bicycle-390399_12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4038600" cy="290905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57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416</Words>
  <Application>Microsoft Office PowerPoint</Application>
  <PresentationFormat>Экран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Road safety</vt:lpstr>
      <vt:lpstr>When you cross the street on foot</vt:lpstr>
      <vt:lpstr>When you ride your bike</vt:lpstr>
      <vt:lpstr>When you travel on a bus</vt:lpstr>
      <vt:lpstr>When you travel in a car</vt:lpstr>
      <vt:lpstr>Cluster</vt:lpstr>
      <vt:lpstr>New words:</vt:lpstr>
      <vt:lpstr>«Thin» and «thick» questions</vt:lpstr>
      <vt:lpstr>Insert</vt:lpstr>
      <vt:lpstr>Listen, choose the correct answer: Paula and David are on the street</vt:lpstr>
      <vt:lpstr>Listen, choose the correct answer: The zebra crossing is quite far</vt:lpstr>
      <vt:lpstr>Listen, choose the correct answer: David tells Paula to go quickly to the other side</vt:lpstr>
      <vt:lpstr>Сinquain</vt:lpstr>
      <vt:lpstr> 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</dc:title>
  <cp:lastModifiedBy>Сергей</cp:lastModifiedBy>
  <cp:revision>113</cp:revision>
  <dcterms:modified xsi:type="dcterms:W3CDTF">2020-03-01T19:24:35Z</dcterms:modified>
</cp:coreProperties>
</file>