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7" r:id="rId2"/>
    <p:sldId id="281" r:id="rId3"/>
    <p:sldId id="256" r:id="rId4"/>
    <p:sldId id="258" r:id="rId5"/>
    <p:sldId id="259" r:id="rId6"/>
    <p:sldId id="260" r:id="rId7"/>
    <p:sldId id="261" r:id="rId8"/>
    <p:sldId id="262" r:id="rId9"/>
    <p:sldId id="263" r:id="rId10"/>
    <p:sldId id="264" r:id="rId11"/>
    <p:sldId id="265" r:id="rId12"/>
    <p:sldId id="266" r:id="rId13"/>
    <p:sldId id="267" r:id="rId14"/>
    <p:sldId id="268" r:id="rId15"/>
    <p:sldId id="274" r:id="rId16"/>
    <p:sldId id="275" r:id="rId17"/>
    <p:sldId id="276" r:id="rId18"/>
    <p:sldId id="277" r:id="rId19"/>
    <p:sldId id="271" r:id="rId20"/>
    <p:sldId id="273" r:id="rId21"/>
    <p:sldId id="270" r:id="rId22"/>
    <p:sldId id="272" r:id="rId23"/>
    <p:sldId id="278" r:id="rId24"/>
    <p:sldId id="279" r:id="rId25"/>
    <p:sldId id="269" r:id="rId26"/>
    <p:sldId id="280"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374" autoAdjust="0"/>
  </p:normalViewPr>
  <p:slideViewPr>
    <p:cSldViewPr snapToGrid="0">
      <p:cViewPr varScale="1">
        <p:scale>
          <a:sx n="42" d="100"/>
          <a:sy n="42" d="100"/>
        </p:scale>
        <p:origin x="924" y="4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912C1FA-F0B8-4889-B589-EB199754143F}" type="datetimeFigureOut">
              <a:rPr lang="ru-RU" smtClean="0"/>
              <a:t>01.03.2020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58D918-CB9B-439F-A675-AE86B1342CF9}" type="slidenum">
              <a:rPr lang="ru-RU" smtClean="0"/>
              <a:t>‹#›</a:t>
            </a:fld>
            <a:endParaRPr lang="ru-RU"/>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3197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0912C1FA-F0B8-4889-B589-EB199754143F}" type="datetimeFigureOut">
              <a:rPr lang="ru-RU" smtClean="0"/>
              <a:t>01.03.2020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058D918-CB9B-439F-A675-AE86B1342CF9}" type="slidenum">
              <a:rPr lang="ru-RU" smtClean="0"/>
              <a:t>‹#›</a:t>
            </a:fld>
            <a:endParaRPr lang="ru-RU"/>
          </a:p>
        </p:txBody>
      </p:sp>
    </p:spTree>
    <p:extLst>
      <p:ext uri="{BB962C8B-B14F-4D97-AF65-F5344CB8AC3E}">
        <p14:creationId xmlns:p14="http://schemas.microsoft.com/office/powerpoint/2010/main" val="1116987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912C1FA-F0B8-4889-B589-EB199754143F}" type="datetimeFigureOut">
              <a:rPr lang="ru-RU" smtClean="0"/>
              <a:t>01.03.2020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58D918-CB9B-439F-A675-AE86B1342CF9}" type="slidenum">
              <a:rPr lang="ru-RU" smtClean="0"/>
              <a:t>‹#›</a:t>
            </a:fld>
            <a:endParaRPr lang="ru-RU"/>
          </a:p>
        </p:txBody>
      </p:sp>
    </p:spTree>
    <p:extLst>
      <p:ext uri="{BB962C8B-B14F-4D97-AF65-F5344CB8AC3E}">
        <p14:creationId xmlns:p14="http://schemas.microsoft.com/office/powerpoint/2010/main" val="3047319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912C1FA-F0B8-4889-B589-EB199754143F}" type="datetimeFigureOut">
              <a:rPr lang="ru-RU" smtClean="0"/>
              <a:t>01.03.2020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58D918-CB9B-439F-A675-AE86B1342CF9}" type="slidenum">
              <a:rPr lang="ru-RU" smtClean="0"/>
              <a:t>‹#›</a:t>
            </a:fld>
            <a:endParaRPr lang="ru-RU"/>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88194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912C1FA-F0B8-4889-B589-EB199754143F}" type="datetimeFigureOut">
              <a:rPr lang="ru-RU" smtClean="0"/>
              <a:t>01.03.2020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58D918-CB9B-439F-A675-AE86B1342CF9}" type="slidenum">
              <a:rPr lang="ru-RU" smtClean="0"/>
              <a:t>‹#›</a:t>
            </a:fld>
            <a:endParaRPr lang="ru-RU"/>
          </a:p>
        </p:txBody>
      </p:sp>
    </p:spTree>
    <p:extLst>
      <p:ext uri="{BB962C8B-B14F-4D97-AF65-F5344CB8AC3E}">
        <p14:creationId xmlns:p14="http://schemas.microsoft.com/office/powerpoint/2010/main" val="229043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912C1FA-F0B8-4889-B589-EB199754143F}" type="datetimeFigureOut">
              <a:rPr lang="ru-RU" smtClean="0"/>
              <a:t>01.03.2020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58D918-CB9B-439F-A675-AE86B1342CF9}" type="slidenum">
              <a:rPr lang="ru-RU" smtClean="0"/>
              <a:t>‹#›</a:t>
            </a:fld>
            <a:endParaRPr lang="ru-RU"/>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61658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912C1FA-F0B8-4889-B589-EB199754143F}" type="datetimeFigureOut">
              <a:rPr lang="ru-RU" smtClean="0"/>
              <a:t>01.03.2020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58D918-CB9B-439F-A675-AE86B1342CF9}" type="slidenum">
              <a:rPr lang="ru-RU" smtClean="0"/>
              <a:t>‹#›</a:t>
            </a:fld>
            <a:endParaRPr lang="ru-RU"/>
          </a:p>
        </p:txBody>
      </p:sp>
    </p:spTree>
    <p:extLst>
      <p:ext uri="{BB962C8B-B14F-4D97-AF65-F5344CB8AC3E}">
        <p14:creationId xmlns:p14="http://schemas.microsoft.com/office/powerpoint/2010/main" val="1274086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912C1FA-F0B8-4889-B589-EB199754143F}" type="datetimeFigureOut">
              <a:rPr lang="ru-RU" smtClean="0"/>
              <a:t>01.03.2020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58D918-CB9B-439F-A675-AE86B1342CF9}" type="slidenum">
              <a:rPr lang="ru-RU" smtClean="0"/>
              <a:t>‹#›</a:t>
            </a:fld>
            <a:endParaRPr lang="ru-RU"/>
          </a:p>
        </p:txBody>
      </p:sp>
    </p:spTree>
    <p:extLst>
      <p:ext uri="{BB962C8B-B14F-4D97-AF65-F5344CB8AC3E}">
        <p14:creationId xmlns:p14="http://schemas.microsoft.com/office/powerpoint/2010/main" val="3088808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912C1FA-F0B8-4889-B589-EB199754143F}" type="datetimeFigureOut">
              <a:rPr lang="ru-RU" smtClean="0"/>
              <a:t>01.03.2020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58D918-CB9B-439F-A675-AE86B1342CF9}" type="slidenum">
              <a:rPr lang="ru-RU" smtClean="0"/>
              <a:t>‹#›</a:t>
            </a:fld>
            <a:endParaRPr lang="ru-RU"/>
          </a:p>
        </p:txBody>
      </p:sp>
    </p:spTree>
    <p:extLst>
      <p:ext uri="{BB962C8B-B14F-4D97-AF65-F5344CB8AC3E}">
        <p14:creationId xmlns:p14="http://schemas.microsoft.com/office/powerpoint/2010/main" val="1896792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912C1FA-F0B8-4889-B589-EB199754143F}" type="datetimeFigureOut">
              <a:rPr lang="ru-RU" smtClean="0"/>
              <a:t>01.03.2020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58D918-CB9B-439F-A675-AE86B1342CF9}" type="slidenum">
              <a:rPr lang="ru-RU" smtClean="0"/>
              <a:t>‹#›</a:t>
            </a:fld>
            <a:endParaRPr lang="ru-RU"/>
          </a:p>
        </p:txBody>
      </p:sp>
    </p:spTree>
    <p:extLst>
      <p:ext uri="{BB962C8B-B14F-4D97-AF65-F5344CB8AC3E}">
        <p14:creationId xmlns:p14="http://schemas.microsoft.com/office/powerpoint/2010/main" val="719217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912C1FA-F0B8-4889-B589-EB199754143F}" type="datetimeFigureOut">
              <a:rPr lang="ru-RU" smtClean="0"/>
              <a:t>01.03.2020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58D918-CB9B-439F-A675-AE86B1342CF9}" type="slidenum">
              <a:rPr lang="ru-RU" smtClean="0"/>
              <a:t>‹#›</a:t>
            </a:fld>
            <a:endParaRPr lang="ru-RU"/>
          </a:p>
        </p:txBody>
      </p:sp>
    </p:spTree>
    <p:extLst>
      <p:ext uri="{BB962C8B-B14F-4D97-AF65-F5344CB8AC3E}">
        <p14:creationId xmlns:p14="http://schemas.microsoft.com/office/powerpoint/2010/main" val="26539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912C1FA-F0B8-4889-B589-EB199754143F}" type="datetimeFigureOut">
              <a:rPr lang="ru-RU" smtClean="0"/>
              <a:t>01.03.2020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058D918-CB9B-439F-A675-AE86B1342CF9}" type="slidenum">
              <a:rPr lang="ru-RU" smtClean="0"/>
              <a:t>‹#›</a:t>
            </a:fld>
            <a:endParaRPr lang="ru-RU"/>
          </a:p>
        </p:txBody>
      </p:sp>
    </p:spTree>
    <p:extLst>
      <p:ext uri="{BB962C8B-B14F-4D97-AF65-F5344CB8AC3E}">
        <p14:creationId xmlns:p14="http://schemas.microsoft.com/office/powerpoint/2010/main" val="3627420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912C1FA-F0B8-4889-B589-EB199754143F}" type="datetimeFigureOut">
              <a:rPr lang="ru-RU" smtClean="0"/>
              <a:t>01.03.2020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058D918-CB9B-439F-A675-AE86B1342CF9}" type="slidenum">
              <a:rPr lang="ru-RU" smtClean="0"/>
              <a:t>‹#›</a:t>
            </a:fld>
            <a:endParaRPr lang="ru-RU"/>
          </a:p>
        </p:txBody>
      </p:sp>
    </p:spTree>
    <p:extLst>
      <p:ext uri="{BB962C8B-B14F-4D97-AF65-F5344CB8AC3E}">
        <p14:creationId xmlns:p14="http://schemas.microsoft.com/office/powerpoint/2010/main" val="1223763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912C1FA-F0B8-4889-B589-EB199754143F}" type="datetimeFigureOut">
              <a:rPr lang="ru-RU" smtClean="0"/>
              <a:t>01.03.2020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058D918-CB9B-439F-A675-AE86B1342CF9}" type="slidenum">
              <a:rPr lang="ru-RU" smtClean="0"/>
              <a:t>‹#›</a:t>
            </a:fld>
            <a:endParaRPr lang="ru-RU"/>
          </a:p>
        </p:txBody>
      </p:sp>
    </p:spTree>
    <p:extLst>
      <p:ext uri="{BB962C8B-B14F-4D97-AF65-F5344CB8AC3E}">
        <p14:creationId xmlns:p14="http://schemas.microsoft.com/office/powerpoint/2010/main" val="2123912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12C1FA-F0B8-4889-B589-EB199754143F}" type="datetimeFigureOut">
              <a:rPr lang="ru-RU" smtClean="0"/>
              <a:t>01.03.2020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058D918-CB9B-439F-A675-AE86B1342CF9}" type="slidenum">
              <a:rPr lang="ru-RU" smtClean="0"/>
              <a:t>‹#›</a:t>
            </a:fld>
            <a:endParaRPr lang="ru-RU"/>
          </a:p>
        </p:txBody>
      </p:sp>
    </p:spTree>
    <p:extLst>
      <p:ext uri="{BB962C8B-B14F-4D97-AF65-F5344CB8AC3E}">
        <p14:creationId xmlns:p14="http://schemas.microsoft.com/office/powerpoint/2010/main" val="3940035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912C1FA-F0B8-4889-B589-EB199754143F}" type="datetimeFigureOut">
              <a:rPr lang="ru-RU" smtClean="0"/>
              <a:t>01.03.2020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058D918-CB9B-439F-A675-AE86B1342CF9}" type="slidenum">
              <a:rPr lang="ru-RU" smtClean="0"/>
              <a:t>‹#›</a:t>
            </a:fld>
            <a:endParaRPr lang="ru-RU"/>
          </a:p>
        </p:txBody>
      </p:sp>
    </p:spTree>
    <p:extLst>
      <p:ext uri="{BB962C8B-B14F-4D97-AF65-F5344CB8AC3E}">
        <p14:creationId xmlns:p14="http://schemas.microsoft.com/office/powerpoint/2010/main" val="3444094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912C1FA-F0B8-4889-B589-EB199754143F}" type="datetimeFigureOut">
              <a:rPr lang="ru-RU" smtClean="0"/>
              <a:t>01.03.2020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058D918-CB9B-439F-A675-AE86B1342CF9}" type="slidenum">
              <a:rPr lang="ru-RU" smtClean="0"/>
              <a:t>‹#›</a:t>
            </a:fld>
            <a:endParaRPr lang="ru-RU"/>
          </a:p>
        </p:txBody>
      </p:sp>
    </p:spTree>
    <p:extLst>
      <p:ext uri="{BB962C8B-B14F-4D97-AF65-F5344CB8AC3E}">
        <p14:creationId xmlns:p14="http://schemas.microsoft.com/office/powerpoint/2010/main" val="2007937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912C1FA-F0B8-4889-B589-EB199754143F}" type="datetimeFigureOut">
              <a:rPr lang="ru-RU" smtClean="0"/>
              <a:t>01.03.2020</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1058D918-CB9B-439F-A675-AE86B1342CF9}" type="slidenum">
              <a:rPr lang="ru-RU" smtClean="0"/>
              <a:t>‹#›</a:t>
            </a:fld>
            <a:endParaRPr lang="ru-RU"/>
          </a:p>
        </p:txBody>
      </p:sp>
    </p:spTree>
    <p:extLst>
      <p:ext uri="{BB962C8B-B14F-4D97-AF65-F5344CB8AC3E}">
        <p14:creationId xmlns:p14="http://schemas.microsoft.com/office/powerpoint/2010/main" val="2403769245"/>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artfile.me/wallpaper/06-03-2017/1920x1363/prazdnichnye-den-zaschitnika-otechestva--11362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191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80109"/>
            <a:ext cx="9144000" cy="6580910"/>
          </a:xfrm>
          <a:prstGeom prst="rect">
            <a:avLst/>
          </a:prstGeom>
        </p:spPr>
      </p:pic>
      <p:pic>
        <p:nvPicPr>
          <p:cNvPr id="3" name="Рисунок 2"/>
          <p:cNvPicPr>
            <a:picLocks noChangeAspect="1"/>
          </p:cNvPicPr>
          <p:nvPr/>
        </p:nvPicPr>
        <p:blipFill>
          <a:blip r:embed="rId3"/>
          <a:stretch>
            <a:fillRect/>
          </a:stretch>
        </p:blipFill>
        <p:spPr>
          <a:xfrm flipH="1">
            <a:off x="1914142" y="1274618"/>
            <a:ext cx="4389676" cy="2479964"/>
          </a:xfrm>
          <a:prstGeom prst="rect">
            <a:avLst/>
          </a:prstGeom>
        </p:spPr>
      </p:pic>
    </p:spTree>
    <p:extLst>
      <p:ext uri="{BB962C8B-B14F-4D97-AF65-F5344CB8AC3E}">
        <p14:creationId xmlns:p14="http://schemas.microsoft.com/office/powerpoint/2010/main" val="3027140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918117058"/>
              </p:ext>
            </p:extLst>
          </p:nvPr>
        </p:nvGraphicFramePr>
        <p:xfrm>
          <a:off x="1496291" y="0"/>
          <a:ext cx="9314873" cy="762000"/>
        </p:xfrm>
        <a:graphic>
          <a:graphicData uri="http://schemas.openxmlformats.org/drawingml/2006/table">
            <a:tbl>
              <a:tblPr firstRow="1" bandRow="1">
                <a:tableStyleId>{5C22544A-7EE6-4342-B048-85BDC9FD1C3A}</a:tableStyleId>
              </a:tblPr>
              <a:tblGrid>
                <a:gridCol w="9314873">
                  <a:extLst>
                    <a:ext uri="{9D8B030D-6E8A-4147-A177-3AD203B41FA5}">
                      <a16:colId xmlns:a16="http://schemas.microsoft.com/office/drawing/2014/main" val="3468966486"/>
                    </a:ext>
                  </a:extLst>
                </a:gridCol>
              </a:tblGrid>
              <a:tr h="692727">
                <a:tc>
                  <a:txBody>
                    <a:bodyPr/>
                    <a:lstStyle/>
                    <a:p>
                      <a:r>
                        <a:rPr lang="ru-RU" sz="4400" dirty="0" smtClean="0">
                          <a:solidFill>
                            <a:srgbClr val="FF0000"/>
                          </a:solidFill>
                        </a:rPr>
                        <a:t>Воздушно-космические войска</a:t>
                      </a:r>
                      <a:endParaRPr lang="ru-RU" sz="4400"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5103098"/>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291435157"/>
              </p:ext>
            </p:extLst>
          </p:nvPr>
        </p:nvGraphicFramePr>
        <p:xfrm>
          <a:off x="6054436" y="867296"/>
          <a:ext cx="5846619" cy="5602778"/>
        </p:xfrm>
        <a:graphic>
          <a:graphicData uri="http://schemas.openxmlformats.org/drawingml/2006/table">
            <a:tbl>
              <a:tblPr firstRow="1" bandRow="1">
                <a:tableStyleId>{5C22544A-7EE6-4342-B048-85BDC9FD1C3A}</a:tableStyleId>
              </a:tblPr>
              <a:tblGrid>
                <a:gridCol w="5846619">
                  <a:extLst>
                    <a:ext uri="{9D8B030D-6E8A-4147-A177-3AD203B41FA5}">
                      <a16:colId xmlns:a16="http://schemas.microsoft.com/office/drawing/2014/main" val="2962485841"/>
                    </a:ext>
                  </a:extLst>
                </a:gridCol>
              </a:tblGrid>
              <a:tr h="5602778">
                <a:tc>
                  <a:txBody>
                    <a:bodyPr/>
                    <a:lstStyle/>
                    <a:p>
                      <a:r>
                        <a:rPr lang="ru-RU" sz="2200" b="1" i="0" kern="1200" dirty="0" smtClean="0">
                          <a:solidFill>
                            <a:srgbClr val="C00000"/>
                          </a:solidFill>
                          <a:effectLst/>
                          <a:latin typeface="+mn-lt"/>
                          <a:ea typeface="+mn-ea"/>
                          <a:cs typeface="+mn-cs"/>
                        </a:rPr>
                        <a:t>Задача этого вида войск состоит в обеспечении безопасности и защиты территориальных интересов страны в воздухе. Кроме того, они призваны промышленные и экономические центры России. Их предназначение в охране других войск и обеспечении успеха операций. С их помощью осуществляется воздушная разведка, десантирование и разгром позиций противника. В их состав входят: </a:t>
                      </a:r>
                    </a:p>
                    <a:p>
                      <a:r>
                        <a:rPr lang="ru-RU" sz="2200" b="1" i="0" kern="1200" dirty="0" smtClean="0">
                          <a:solidFill>
                            <a:srgbClr val="C00000"/>
                          </a:solidFill>
                          <a:effectLst/>
                          <a:latin typeface="+mn-lt"/>
                          <a:ea typeface="+mn-ea"/>
                          <a:cs typeface="+mn-cs"/>
                        </a:rPr>
                        <a:t>-Авиация </a:t>
                      </a:r>
                    </a:p>
                    <a:p>
                      <a:r>
                        <a:rPr lang="ru-RU" sz="2200" b="1" i="0" kern="1200" dirty="0" smtClean="0">
                          <a:solidFill>
                            <a:srgbClr val="C00000"/>
                          </a:solidFill>
                          <a:effectLst/>
                          <a:latin typeface="+mn-lt"/>
                          <a:ea typeface="+mn-ea"/>
                          <a:cs typeface="+mn-cs"/>
                        </a:rPr>
                        <a:t>-Космические войска</a:t>
                      </a:r>
                    </a:p>
                    <a:p>
                      <a:r>
                        <a:rPr lang="ru-RU" sz="2200" b="1" i="0" kern="1200" dirty="0" smtClean="0">
                          <a:solidFill>
                            <a:srgbClr val="C00000"/>
                          </a:solidFill>
                          <a:effectLst/>
                          <a:latin typeface="+mn-lt"/>
                          <a:ea typeface="+mn-ea"/>
                          <a:cs typeface="+mn-cs"/>
                        </a:rPr>
                        <a:t>-Радиотехнические и специальные войска</a:t>
                      </a:r>
                      <a:endParaRPr lang="ru-RU" sz="2200" b="1" i="0"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3596354"/>
                  </a:ext>
                </a:extLst>
              </a:tr>
            </a:tbl>
          </a:graphicData>
        </a:graphic>
      </p:graphicFrame>
      <p:pic>
        <p:nvPicPr>
          <p:cNvPr id="4" name="Рисунок 3"/>
          <p:cNvPicPr>
            <a:picLocks noChangeAspect="1"/>
          </p:cNvPicPr>
          <p:nvPr/>
        </p:nvPicPr>
        <p:blipFill>
          <a:blip r:embed="rId2"/>
          <a:stretch>
            <a:fillRect/>
          </a:stretch>
        </p:blipFill>
        <p:spPr>
          <a:xfrm>
            <a:off x="187036" y="762000"/>
            <a:ext cx="5576454" cy="5991744"/>
          </a:xfrm>
          <a:prstGeom prst="rect">
            <a:avLst/>
          </a:prstGeom>
        </p:spPr>
      </p:pic>
    </p:spTree>
    <p:extLst>
      <p:ext uri="{BB962C8B-B14F-4D97-AF65-F5344CB8AC3E}">
        <p14:creationId xmlns:p14="http://schemas.microsoft.com/office/powerpoint/2010/main" val="2123898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865855868"/>
              </p:ext>
            </p:extLst>
          </p:nvPr>
        </p:nvGraphicFramePr>
        <p:xfrm>
          <a:off x="6954981" y="1066800"/>
          <a:ext cx="4904509" cy="5237018"/>
        </p:xfrm>
        <a:graphic>
          <a:graphicData uri="http://schemas.openxmlformats.org/drawingml/2006/table">
            <a:tbl>
              <a:tblPr firstRow="1" bandRow="1">
                <a:tableStyleId>{5C22544A-7EE6-4342-B048-85BDC9FD1C3A}</a:tableStyleId>
              </a:tblPr>
              <a:tblGrid>
                <a:gridCol w="4904509">
                  <a:extLst>
                    <a:ext uri="{9D8B030D-6E8A-4147-A177-3AD203B41FA5}">
                      <a16:colId xmlns:a16="http://schemas.microsoft.com/office/drawing/2014/main" val="293029602"/>
                    </a:ext>
                  </a:extLst>
                </a:gridCol>
              </a:tblGrid>
              <a:tr h="5237018">
                <a:tc>
                  <a:txBody>
                    <a:bodyPr/>
                    <a:lstStyle/>
                    <a:p>
                      <a:r>
                        <a:rPr lang="ru-RU" sz="2400" b="0" i="0" kern="1200" dirty="0" smtClean="0">
                          <a:solidFill>
                            <a:schemeClr val="lt1"/>
                          </a:solidFill>
                          <a:effectLst/>
                          <a:latin typeface="+mn-lt"/>
                          <a:ea typeface="+mn-ea"/>
                          <a:cs typeface="+mn-cs"/>
                        </a:rPr>
                        <a:t> </a:t>
                      </a:r>
                      <a:r>
                        <a:rPr lang="ru-RU" sz="2400" b="1" i="0" kern="1200" dirty="0" smtClean="0">
                          <a:solidFill>
                            <a:srgbClr val="C00000"/>
                          </a:solidFill>
                          <a:effectLst/>
                          <a:latin typeface="+mn-lt"/>
                          <a:ea typeface="+mn-ea"/>
                          <a:cs typeface="+mn-cs"/>
                        </a:rPr>
                        <a:t>Предназначение военно-транспортной авиации в том, чтобы доставлять грузы и десант к месту высадки. Причем в качестве груза может выступать и продовольствие с медикаментами, и военная техника. Оказывает поддержку с воздуха сухопутным войскам во время любых боевых операций и уничтожает в воздухе самолёты врага. </a:t>
                      </a:r>
                      <a:endParaRPr lang="ru-RU" sz="2400" b="1"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9572565"/>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649458506"/>
              </p:ext>
            </p:extLst>
          </p:nvPr>
        </p:nvGraphicFramePr>
        <p:xfrm>
          <a:off x="2032000" y="123920"/>
          <a:ext cx="8128000" cy="790479"/>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3798528047"/>
                    </a:ext>
                  </a:extLst>
                </a:gridCol>
              </a:tblGrid>
              <a:tr h="790479">
                <a:tc>
                  <a:txBody>
                    <a:bodyPr/>
                    <a:lstStyle/>
                    <a:p>
                      <a:pPr algn="ctr"/>
                      <a:r>
                        <a:rPr lang="ru-RU" sz="4400" dirty="0" smtClean="0">
                          <a:solidFill>
                            <a:srgbClr val="FF0000"/>
                          </a:solidFill>
                        </a:rPr>
                        <a:t>Авиация</a:t>
                      </a:r>
                      <a:endParaRPr lang="ru-RU" sz="4400"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562730"/>
                  </a:ext>
                </a:extLst>
              </a:tr>
            </a:tbl>
          </a:graphicData>
        </a:graphic>
      </p:graphicFrame>
      <p:pic>
        <p:nvPicPr>
          <p:cNvPr id="4" name="Рисунок 3"/>
          <p:cNvPicPr>
            <a:picLocks noChangeAspect="1"/>
          </p:cNvPicPr>
          <p:nvPr/>
        </p:nvPicPr>
        <p:blipFill>
          <a:blip r:embed="rId2"/>
          <a:stretch>
            <a:fillRect/>
          </a:stretch>
        </p:blipFill>
        <p:spPr>
          <a:xfrm>
            <a:off x="304799" y="1204479"/>
            <a:ext cx="6386945" cy="4725265"/>
          </a:xfrm>
          <a:prstGeom prst="rect">
            <a:avLst/>
          </a:prstGeom>
        </p:spPr>
      </p:pic>
    </p:spTree>
    <p:extLst>
      <p:ext uri="{BB962C8B-B14F-4D97-AF65-F5344CB8AC3E}">
        <p14:creationId xmlns:p14="http://schemas.microsoft.com/office/powerpoint/2010/main" val="3384668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16477" y="1000991"/>
            <a:ext cx="6128905" cy="5715000"/>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2410577178"/>
              </p:ext>
            </p:extLst>
          </p:nvPr>
        </p:nvGraphicFramePr>
        <p:xfrm>
          <a:off x="2032000" y="137775"/>
          <a:ext cx="8128000" cy="76200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743381350"/>
                    </a:ext>
                  </a:extLst>
                </a:gridCol>
              </a:tblGrid>
              <a:tr h="693497">
                <a:tc>
                  <a:txBody>
                    <a:bodyPr/>
                    <a:lstStyle/>
                    <a:p>
                      <a:r>
                        <a:rPr lang="ru-RU" sz="4400" dirty="0" smtClean="0">
                          <a:solidFill>
                            <a:srgbClr val="FF0000"/>
                          </a:solidFill>
                        </a:rPr>
                        <a:t>Космические войска</a:t>
                      </a:r>
                      <a:endParaRPr lang="ru-RU" sz="4400"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1189346"/>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3675339870"/>
              </p:ext>
            </p:extLst>
          </p:nvPr>
        </p:nvGraphicFramePr>
        <p:xfrm>
          <a:off x="6871855" y="1130762"/>
          <a:ext cx="4807527" cy="5585229"/>
        </p:xfrm>
        <a:graphic>
          <a:graphicData uri="http://schemas.openxmlformats.org/drawingml/2006/table">
            <a:tbl>
              <a:tblPr firstRow="1" bandRow="1">
                <a:tableStyleId>{5C22544A-7EE6-4342-B048-85BDC9FD1C3A}</a:tableStyleId>
              </a:tblPr>
              <a:tblGrid>
                <a:gridCol w="4807527">
                  <a:extLst>
                    <a:ext uri="{9D8B030D-6E8A-4147-A177-3AD203B41FA5}">
                      <a16:colId xmlns:a16="http://schemas.microsoft.com/office/drawing/2014/main" val="2125293865"/>
                    </a:ext>
                  </a:extLst>
                </a:gridCol>
              </a:tblGrid>
              <a:tr h="5585229">
                <a:tc>
                  <a:txBody>
                    <a:bodyPr/>
                    <a:lstStyle/>
                    <a:p>
                      <a:r>
                        <a:rPr lang="ru-RU" sz="1800" b="0" i="0" kern="1200" dirty="0" smtClean="0">
                          <a:solidFill>
                            <a:schemeClr val="lt1"/>
                          </a:solidFill>
                          <a:effectLst/>
                          <a:latin typeface="+mn-lt"/>
                          <a:ea typeface="+mn-ea"/>
                          <a:cs typeface="+mn-cs"/>
                        </a:rPr>
                        <a:t> </a:t>
                      </a:r>
                      <a:r>
                        <a:rPr lang="ru-RU" sz="2400" b="1" i="0" kern="1200" dirty="0" smtClean="0">
                          <a:solidFill>
                            <a:srgbClr val="C00000"/>
                          </a:solidFill>
                          <a:effectLst/>
                          <a:latin typeface="+mn-lt"/>
                          <a:ea typeface="+mn-ea"/>
                          <a:cs typeface="+mn-cs"/>
                        </a:rPr>
                        <a:t>Даже в космосе есть Российские войска, способные обеспечить безопасность нашей страны. Космические корабли могут предупредить нападение ракет, вести наблюдения за важными объектами. Силы космической обороны расположены по всей территории России на современных космодромах. </a:t>
                      </a:r>
                      <a:endParaRPr lang="ru-RU" sz="2400" b="1"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4538311"/>
                  </a:ext>
                </a:extLst>
              </a:tr>
            </a:tbl>
          </a:graphicData>
        </a:graphic>
      </p:graphicFrame>
    </p:spTree>
    <p:extLst>
      <p:ext uri="{BB962C8B-B14F-4D97-AF65-F5344CB8AC3E}">
        <p14:creationId xmlns:p14="http://schemas.microsoft.com/office/powerpoint/2010/main" val="4222410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993066510"/>
              </p:ext>
            </p:extLst>
          </p:nvPr>
        </p:nvGraphicFramePr>
        <p:xfrm>
          <a:off x="484909" y="138545"/>
          <a:ext cx="11490035" cy="1432560"/>
        </p:xfrm>
        <a:graphic>
          <a:graphicData uri="http://schemas.openxmlformats.org/drawingml/2006/table">
            <a:tbl>
              <a:tblPr firstRow="1" bandRow="1">
                <a:tableStyleId>{5C22544A-7EE6-4342-B048-85BDC9FD1C3A}</a:tableStyleId>
              </a:tblPr>
              <a:tblGrid>
                <a:gridCol w="11490035">
                  <a:extLst>
                    <a:ext uri="{9D8B030D-6E8A-4147-A177-3AD203B41FA5}">
                      <a16:colId xmlns:a16="http://schemas.microsoft.com/office/drawing/2014/main" val="3331376322"/>
                    </a:ext>
                  </a:extLst>
                </a:gridCol>
              </a:tblGrid>
              <a:tr h="951961">
                <a:tc>
                  <a:txBody>
                    <a:bodyPr/>
                    <a:lstStyle/>
                    <a:p>
                      <a:pPr algn="ctr"/>
                      <a:r>
                        <a:rPr lang="ru-RU" sz="4400" dirty="0" smtClean="0">
                          <a:solidFill>
                            <a:srgbClr val="FF0000"/>
                          </a:solidFill>
                        </a:rPr>
                        <a:t>Радиотехнические</a:t>
                      </a:r>
                      <a:r>
                        <a:rPr lang="ru-RU" sz="4400" baseline="0" dirty="0" smtClean="0">
                          <a:solidFill>
                            <a:srgbClr val="FF0000"/>
                          </a:solidFill>
                        </a:rPr>
                        <a:t> и специальные войска</a:t>
                      </a:r>
                      <a:endParaRPr lang="ru-RU" sz="4400"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15107693"/>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2918146089"/>
              </p:ext>
            </p:extLst>
          </p:nvPr>
        </p:nvGraphicFramePr>
        <p:xfrm>
          <a:off x="6206835" y="1676400"/>
          <a:ext cx="5768109" cy="4973782"/>
        </p:xfrm>
        <a:graphic>
          <a:graphicData uri="http://schemas.openxmlformats.org/drawingml/2006/table">
            <a:tbl>
              <a:tblPr firstRow="1" bandRow="1">
                <a:tableStyleId>{5C22544A-7EE6-4342-B048-85BDC9FD1C3A}</a:tableStyleId>
              </a:tblPr>
              <a:tblGrid>
                <a:gridCol w="5768109">
                  <a:extLst>
                    <a:ext uri="{9D8B030D-6E8A-4147-A177-3AD203B41FA5}">
                      <a16:colId xmlns:a16="http://schemas.microsoft.com/office/drawing/2014/main" val="2201195993"/>
                    </a:ext>
                  </a:extLst>
                </a:gridCol>
              </a:tblGrid>
              <a:tr h="4973782">
                <a:tc>
                  <a:txBody>
                    <a:bodyPr/>
                    <a:lstStyle/>
                    <a:p>
                      <a:r>
                        <a:rPr lang="ru-RU" sz="2400" b="1" i="0" kern="1200" dirty="0" smtClean="0">
                          <a:solidFill>
                            <a:srgbClr val="C00000"/>
                          </a:solidFill>
                          <a:effectLst/>
                          <a:latin typeface="+mn-lt"/>
                          <a:ea typeface="+mn-ea"/>
                          <a:cs typeface="+mn-cs"/>
                        </a:rPr>
                        <a:t>Без этого</a:t>
                      </a:r>
                      <a:r>
                        <a:rPr lang="ru-RU" sz="2400" b="1" i="0" kern="1200" baseline="0" dirty="0" smtClean="0">
                          <a:solidFill>
                            <a:srgbClr val="C00000"/>
                          </a:solidFill>
                          <a:effectLst/>
                          <a:latin typeface="+mn-lt"/>
                          <a:ea typeface="+mn-ea"/>
                          <a:cs typeface="+mn-cs"/>
                        </a:rPr>
                        <a:t> вида войск</a:t>
                      </a:r>
                      <a:r>
                        <a:rPr lang="ru-RU" sz="2400" b="1" i="0" kern="1200" dirty="0" smtClean="0">
                          <a:solidFill>
                            <a:srgbClr val="C00000"/>
                          </a:solidFill>
                          <a:effectLst/>
                          <a:latin typeface="+mn-lt"/>
                          <a:ea typeface="+mn-ea"/>
                          <a:cs typeface="+mn-cs"/>
                        </a:rPr>
                        <a:t> невозможно собрать достаточно информации о противнике. Радиотехнические войска ведут разведку и следят за передвижением всех воздушных судов в небе над Россией. Они используют большие радары, чтобы определять, где противник, с какой скоростью и куда он движется.</a:t>
                      </a:r>
                      <a:endParaRPr lang="ru-RU" sz="2400" b="1"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2324460"/>
                  </a:ext>
                </a:extLst>
              </a:tr>
            </a:tbl>
          </a:graphicData>
        </a:graphic>
      </p:graphicFrame>
      <p:pic>
        <p:nvPicPr>
          <p:cNvPr id="4" name="Рисунок 3"/>
          <p:cNvPicPr>
            <a:picLocks noChangeAspect="1"/>
          </p:cNvPicPr>
          <p:nvPr/>
        </p:nvPicPr>
        <p:blipFill>
          <a:blip r:embed="rId2"/>
          <a:stretch>
            <a:fillRect/>
          </a:stretch>
        </p:blipFill>
        <p:spPr>
          <a:xfrm>
            <a:off x="318655" y="1571105"/>
            <a:ext cx="5514109" cy="5048770"/>
          </a:xfrm>
          <a:prstGeom prst="rect">
            <a:avLst/>
          </a:prstGeom>
        </p:spPr>
      </p:pic>
    </p:spTree>
    <p:extLst>
      <p:ext uri="{BB962C8B-B14F-4D97-AF65-F5344CB8AC3E}">
        <p14:creationId xmlns:p14="http://schemas.microsoft.com/office/powerpoint/2010/main" val="386984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10867" y="719666"/>
            <a:ext cx="7256732" cy="5575589"/>
          </a:xfrm>
          <a:prstGeom prst="rect">
            <a:avLst/>
          </a:prstGeom>
        </p:spPr>
      </p:pic>
      <p:graphicFrame>
        <p:nvGraphicFramePr>
          <p:cNvPr id="3" name="Таблица 2"/>
          <p:cNvGraphicFramePr>
            <a:graphicFrameLocks noGrp="1"/>
          </p:cNvGraphicFramePr>
          <p:nvPr>
            <p:extLst>
              <p:ext uri="{D42A27DB-BD31-4B8C-83A1-F6EECF244321}">
                <p14:modId xmlns:p14="http://schemas.microsoft.com/office/powerpoint/2010/main" val="2108846428"/>
              </p:ext>
            </p:extLst>
          </p:nvPr>
        </p:nvGraphicFramePr>
        <p:xfrm>
          <a:off x="7620000" y="969048"/>
          <a:ext cx="4419601" cy="5577840"/>
        </p:xfrm>
        <a:graphic>
          <a:graphicData uri="http://schemas.openxmlformats.org/drawingml/2006/table">
            <a:tbl>
              <a:tblPr firstRow="1" bandRow="1">
                <a:tableStyleId>{5C22544A-7EE6-4342-B048-85BDC9FD1C3A}</a:tableStyleId>
              </a:tblPr>
              <a:tblGrid>
                <a:gridCol w="4419601">
                  <a:extLst>
                    <a:ext uri="{9D8B030D-6E8A-4147-A177-3AD203B41FA5}">
                      <a16:colId xmlns:a16="http://schemas.microsoft.com/office/drawing/2014/main" val="3061406060"/>
                    </a:ext>
                  </a:extLst>
                </a:gridCol>
              </a:tblGrid>
              <a:tr h="5575589">
                <a:tc>
                  <a:txBody>
                    <a:bodyPr/>
                    <a:lstStyle/>
                    <a:p>
                      <a:r>
                        <a:rPr lang="ru-RU" sz="2400" dirty="0" smtClean="0">
                          <a:solidFill>
                            <a:srgbClr val="C00000"/>
                          </a:solidFill>
                        </a:rPr>
                        <a:t>Во всех невзгодах герои жертвовали</a:t>
                      </a:r>
                      <a:r>
                        <a:rPr lang="ru-RU" sz="2400" baseline="0" dirty="0" smtClean="0">
                          <a:solidFill>
                            <a:srgbClr val="C00000"/>
                          </a:solidFill>
                        </a:rPr>
                        <a:t> собой (отдавали свою жизнь) защищая Родину.</a:t>
                      </a:r>
                    </a:p>
                    <a:p>
                      <a:endParaRPr lang="ru-RU" sz="2400" baseline="0" dirty="0" smtClean="0">
                        <a:solidFill>
                          <a:srgbClr val="C00000"/>
                        </a:solidFill>
                      </a:endParaRPr>
                    </a:p>
                    <a:p>
                      <a:r>
                        <a:rPr lang="ru-RU" sz="2400" baseline="0" dirty="0" smtClean="0">
                          <a:solidFill>
                            <a:srgbClr val="C00000"/>
                          </a:solidFill>
                        </a:rPr>
                        <a:t>В русских былинах сохранились придания о подвигах богатырей:</a:t>
                      </a:r>
                    </a:p>
                    <a:p>
                      <a:r>
                        <a:rPr lang="ru-RU" sz="2400" baseline="0" dirty="0" smtClean="0">
                          <a:solidFill>
                            <a:srgbClr val="C00000"/>
                          </a:solidFill>
                        </a:rPr>
                        <a:t>Алёши Поповича</a:t>
                      </a:r>
                    </a:p>
                    <a:p>
                      <a:r>
                        <a:rPr lang="ru-RU" sz="2400" baseline="0" dirty="0" smtClean="0">
                          <a:solidFill>
                            <a:srgbClr val="C00000"/>
                          </a:solidFill>
                        </a:rPr>
                        <a:t>Добрыни Никитича</a:t>
                      </a:r>
                    </a:p>
                    <a:p>
                      <a:r>
                        <a:rPr lang="ru-RU" sz="2400" baseline="0" dirty="0" smtClean="0">
                          <a:solidFill>
                            <a:srgbClr val="C00000"/>
                          </a:solidFill>
                        </a:rPr>
                        <a:t>Ильи Муромца</a:t>
                      </a:r>
                    </a:p>
                    <a:p>
                      <a:endParaRPr lang="ru-RU" sz="2400" baseline="0" dirty="0" smtClean="0">
                        <a:solidFill>
                          <a:srgbClr val="C00000"/>
                        </a:solidFill>
                      </a:endParaRPr>
                    </a:p>
                    <a:p>
                      <a:r>
                        <a:rPr lang="ru-RU" sz="2400" baseline="0" dirty="0" smtClean="0">
                          <a:solidFill>
                            <a:srgbClr val="C00000"/>
                          </a:solidFill>
                        </a:rPr>
                        <a:t>Вот такими смелыми были защитники Отечества в древние времена</a:t>
                      </a:r>
                      <a:endParaRPr lang="ru-RU" sz="2400"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0675652"/>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3038520067"/>
              </p:ext>
            </p:extLst>
          </p:nvPr>
        </p:nvGraphicFramePr>
        <p:xfrm>
          <a:off x="2059708" y="-43104"/>
          <a:ext cx="8128000" cy="76200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413644360"/>
                    </a:ext>
                  </a:extLst>
                </a:gridCol>
              </a:tblGrid>
              <a:tr h="678873">
                <a:tc>
                  <a:txBody>
                    <a:bodyPr/>
                    <a:lstStyle/>
                    <a:p>
                      <a:pPr algn="ctr"/>
                      <a:r>
                        <a:rPr lang="ru-RU" sz="4400" dirty="0" smtClean="0">
                          <a:solidFill>
                            <a:srgbClr val="FF0000"/>
                          </a:solidFill>
                        </a:rPr>
                        <a:t>Герои давних времён</a:t>
                      </a:r>
                      <a:endParaRPr lang="ru-RU" sz="4400"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79512907"/>
                  </a:ext>
                </a:extLst>
              </a:tr>
            </a:tbl>
          </a:graphicData>
        </a:graphic>
      </p:graphicFrame>
    </p:spTree>
    <p:extLst>
      <p:ext uri="{BB962C8B-B14F-4D97-AF65-F5344CB8AC3E}">
        <p14:creationId xmlns:p14="http://schemas.microsoft.com/office/powerpoint/2010/main" val="355658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479137" y="318655"/>
            <a:ext cx="4110181" cy="6165272"/>
          </a:xfrm>
          <a:prstGeom prst="rect">
            <a:avLst/>
          </a:prstGeom>
        </p:spPr>
      </p:pic>
      <p:graphicFrame>
        <p:nvGraphicFramePr>
          <p:cNvPr id="4" name="Таблица 3"/>
          <p:cNvGraphicFramePr>
            <a:graphicFrameLocks noGrp="1"/>
          </p:cNvGraphicFramePr>
          <p:nvPr>
            <p:extLst>
              <p:ext uri="{D42A27DB-BD31-4B8C-83A1-F6EECF244321}">
                <p14:modId xmlns:p14="http://schemas.microsoft.com/office/powerpoint/2010/main" val="2015963975"/>
              </p:ext>
            </p:extLst>
          </p:nvPr>
        </p:nvGraphicFramePr>
        <p:xfrm>
          <a:off x="6324964" y="643508"/>
          <a:ext cx="5250874" cy="5336187"/>
        </p:xfrm>
        <a:graphic>
          <a:graphicData uri="http://schemas.openxmlformats.org/drawingml/2006/table">
            <a:tbl>
              <a:tblPr firstRow="1" bandRow="1">
                <a:tableStyleId>{5C22544A-7EE6-4342-B048-85BDC9FD1C3A}</a:tableStyleId>
              </a:tblPr>
              <a:tblGrid>
                <a:gridCol w="5250874">
                  <a:extLst>
                    <a:ext uri="{9D8B030D-6E8A-4147-A177-3AD203B41FA5}">
                      <a16:colId xmlns:a16="http://schemas.microsoft.com/office/drawing/2014/main" val="3885225450"/>
                    </a:ext>
                  </a:extLst>
                </a:gridCol>
              </a:tblGrid>
              <a:tr h="5336187">
                <a:tc>
                  <a:txBody>
                    <a:bodyPr/>
                    <a:lstStyle/>
                    <a:p>
                      <a:r>
                        <a:rPr lang="ru-RU" sz="2400" b="1" i="0" kern="1200" dirty="0" smtClean="0">
                          <a:solidFill>
                            <a:srgbClr val="C00000"/>
                          </a:solidFill>
                          <a:effectLst/>
                          <a:latin typeface="+mn-lt"/>
                          <a:ea typeface="+mn-ea"/>
                          <a:cs typeface="+mn-cs"/>
                        </a:rPr>
                        <a:t>Русский полководец, основоположник русской военной теории. Национальный герой России. Генералиссимус, генерал фельдмаршал.</a:t>
                      </a:r>
                    </a:p>
                    <a:p>
                      <a:r>
                        <a:rPr lang="ru-RU" sz="2400" b="1" i="0" kern="1200" dirty="0" smtClean="0">
                          <a:solidFill>
                            <a:srgbClr val="C00000"/>
                          </a:solidFill>
                          <a:effectLst/>
                          <a:latin typeface="+mn-lt"/>
                          <a:ea typeface="+mn-ea"/>
                          <a:cs typeface="+mn-cs"/>
                        </a:rPr>
                        <a:t>Кавалер всех российских орденов своего времени, вручавшихся мужчинам, а также семи иностранных орденов</a:t>
                      </a:r>
                      <a:r>
                        <a:rPr lang="ru-RU" sz="2400" b="1" i="0" kern="1200" baseline="0" dirty="0" smtClean="0">
                          <a:solidFill>
                            <a:srgbClr val="C00000"/>
                          </a:solidFill>
                          <a:effectLst/>
                          <a:latin typeface="+mn-lt"/>
                          <a:ea typeface="+mn-ea"/>
                          <a:cs typeface="+mn-cs"/>
                        </a:rPr>
                        <a:t> и медалей</a:t>
                      </a:r>
                      <a:r>
                        <a:rPr lang="ru-RU" sz="2400" b="1" i="0" kern="1200" dirty="0" smtClean="0">
                          <a:solidFill>
                            <a:srgbClr val="C00000"/>
                          </a:solidFill>
                          <a:effectLst/>
                          <a:latin typeface="+mn-lt"/>
                          <a:ea typeface="+mn-ea"/>
                          <a:cs typeface="+mn-cs"/>
                        </a:rPr>
                        <a:t>.</a:t>
                      </a:r>
                      <a:endParaRPr lang="ru-RU" sz="2400" b="1"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6987311"/>
                  </a:ext>
                </a:extLst>
              </a:tr>
            </a:tbl>
          </a:graphicData>
        </a:graphic>
      </p:graphicFrame>
    </p:spTree>
    <p:extLst>
      <p:ext uri="{BB962C8B-B14F-4D97-AF65-F5344CB8AC3E}">
        <p14:creationId xmlns:p14="http://schemas.microsoft.com/office/powerpoint/2010/main" val="700486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511969" y="180474"/>
            <a:ext cx="9144000" cy="6400800"/>
          </a:xfrm>
          <a:prstGeom prst="rect">
            <a:avLst/>
          </a:prstGeom>
        </p:spPr>
      </p:pic>
    </p:spTree>
    <p:extLst>
      <p:ext uri="{BB962C8B-B14F-4D97-AF65-F5344CB8AC3E}">
        <p14:creationId xmlns:p14="http://schemas.microsoft.com/office/powerpoint/2010/main" val="1097489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760507671"/>
              </p:ext>
            </p:extLst>
          </p:nvPr>
        </p:nvGraphicFramePr>
        <p:xfrm>
          <a:off x="6485022" y="878305"/>
          <a:ext cx="4812632" cy="5852160"/>
        </p:xfrm>
        <a:graphic>
          <a:graphicData uri="http://schemas.openxmlformats.org/drawingml/2006/table">
            <a:tbl>
              <a:tblPr firstRow="1" bandRow="1">
                <a:tableStyleId>{5C22544A-7EE6-4342-B048-85BDC9FD1C3A}</a:tableStyleId>
              </a:tblPr>
              <a:tblGrid>
                <a:gridCol w="4812632">
                  <a:extLst>
                    <a:ext uri="{9D8B030D-6E8A-4147-A177-3AD203B41FA5}">
                      <a16:colId xmlns:a16="http://schemas.microsoft.com/office/drawing/2014/main" val="1001777234"/>
                    </a:ext>
                  </a:extLst>
                </a:gridCol>
              </a:tblGrid>
              <a:tr h="5476952">
                <a:tc>
                  <a:txBody>
                    <a:bodyPr/>
                    <a:lstStyle/>
                    <a:p>
                      <a:r>
                        <a:rPr lang="ru-RU" sz="1800" b="1" i="0" kern="1200" dirty="0" smtClean="0">
                          <a:solidFill>
                            <a:srgbClr val="C00000"/>
                          </a:solidFill>
                          <a:effectLst/>
                          <a:latin typeface="+mn-lt"/>
                          <a:ea typeface="+mn-ea"/>
                          <a:cs typeface="+mn-cs"/>
                        </a:rPr>
                        <a:t>Великую Отечественную войну он встретил в летном училище, но вскоре попал на фронт. Во время боевого вылета его самолет был подбит, а сам Маресьев смог катапультироваться. Восемнадцать суток, тяжело раненный в обе ноги, он выбирался из окружения. Однако он все-таки сумел преодолеть линию фронта и попал в больницу. Но уже началась гангрена, и врачи ампутировали ему обе  ноги.</a:t>
                      </a:r>
                    </a:p>
                    <a:p>
                      <a:r>
                        <a:rPr lang="ru-RU" sz="1800" b="1" i="0" kern="1200" dirty="0" smtClean="0">
                          <a:solidFill>
                            <a:srgbClr val="C00000"/>
                          </a:solidFill>
                          <a:effectLst/>
                          <a:latin typeface="+mn-lt"/>
                          <a:ea typeface="+mn-ea"/>
                          <a:cs typeface="+mn-cs"/>
                        </a:rPr>
                        <a:t>Для многих это означало бы конец службы, но летчик не сдался и вернулся в авиацию. До конца войны он летал с протезами. За эти годы он совершил 86 боевых вылетов и сбил 11 самолетов противника. Причем 7 - уже после ампутации. В 1944 году Алексей Маресьев перешел на работу инспектором и дожил до 84 лет.</a:t>
                      </a:r>
                    </a:p>
                    <a:p>
                      <a:endParaRPr lang="ru-RU"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05141950"/>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408954005"/>
              </p:ext>
            </p:extLst>
          </p:nvPr>
        </p:nvGraphicFramePr>
        <p:xfrm>
          <a:off x="1971842" y="96252"/>
          <a:ext cx="8128000" cy="7010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731951277"/>
                    </a:ext>
                  </a:extLst>
                </a:gridCol>
              </a:tblGrid>
              <a:tr h="633306">
                <a:tc>
                  <a:txBody>
                    <a:bodyPr/>
                    <a:lstStyle/>
                    <a:p>
                      <a:pPr algn="ctr"/>
                      <a:r>
                        <a:rPr lang="ru-RU" sz="4000" dirty="0" smtClean="0">
                          <a:solidFill>
                            <a:srgbClr val="FF0000"/>
                          </a:solidFill>
                        </a:rPr>
                        <a:t>Маресьев Алексей Петрович</a:t>
                      </a:r>
                      <a:endParaRPr lang="ru-RU" sz="4000"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6621366"/>
                  </a:ext>
                </a:extLst>
              </a:tr>
            </a:tbl>
          </a:graphicData>
        </a:graphic>
      </p:graphicFrame>
      <p:pic>
        <p:nvPicPr>
          <p:cNvPr id="4" name="Рисунок 3"/>
          <p:cNvPicPr>
            <a:picLocks noChangeAspect="1"/>
          </p:cNvPicPr>
          <p:nvPr/>
        </p:nvPicPr>
        <p:blipFill>
          <a:blip r:embed="rId2"/>
          <a:stretch>
            <a:fillRect/>
          </a:stretch>
        </p:blipFill>
        <p:spPr>
          <a:xfrm>
            <a:off x="332509" y="1274618"/>
            <a:ext cx="5957453" cy="4738255"/>
          </a:xfrm>
          <a:prstGeom prst="rect">
            <a:avLst/>
          </a:prstGeom>
        </p:spPr>
      </p:pic>
    </p:spTree>
    <p:extLst>
      <p:ext uri="{BB962C8B-B14F-4D97-AF65-F5344CB8AC3E}">
        <p14:creationId xmlns:p14="http://schemas.microsoft.com/office/powerpoint/2010/main" val="44243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551709" y="290944"/>
            <a:ext cx="9144000" cy="6165273"/>
          </a:xfrm>
          <a:prstGeom prst="rect">
            <a:avLst/>
          </a:prstGeom>
        </p:spPr>
      </p:pic>
    </p:spTree>
    <p:extLst>
      <p:ext uri="{BB962C8B-B14F-4D97-AF65-F5344CB8AC3E}">
        <p14:creationId xmlns:p14="http://schemas.microsoft.com/office/powerpoint/2010/main" val="882902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635052122"/>
              </p:ext>
            </p:extLst>
          </p:nvPr>
        </p:nvGraphicFramePr>
        <p:xfrm>
          <a:off x="2032000" y="719666"/>
          <a:ext cx="8597900" cy="4835314"/>
        </p:xfrm>
        <a:graphic>
          <a:graphicData uri="http://schemas.openxmlformats.org/drawingml/2006/table">
            <a:tbl>
              <a:tblPr firstRow="1" bandRow="1">
                <a:tableStyleId>{5C22544A-7EE6-4342-B048-85BDC9FD1C3A}</a:tableStyleId>
              </a:tblPr>
              <a:tblGrid>
                <a:gridCol w="8597900">
                  <a:extLst>
                    <a:ext uri="{9D8B030D-6E8A-4147-A177-3AD203B41FA5}">
                      <a16:colId xmlns:a16="http://schemas.microsoft.com/office/drawing/2014/main" val="550259709"/>
                    </a:ext>
                  </a:extLst>
                </a:gridCol>
              </a:tblGrid>
              <a:tr h="4835314">
                <a:tc>
                  <a:txBody>
                    <a:bodyPr/>
                    <a:lstStyle/>
                    <a:p>
                      <a:pPr algn="ctr"/>
                      <a:endParaRPr lang="ru-RU" dirty="0" smtClean="0"/>
                    </a:p>
                    <a:p>
                      <a:pPr algn="ctr"/>
                      <a:endParaRPr lang="ru-RU" dirty="0" smtClean="0"/>
                    </a:p>
                    <a:p>
                      <a:pPr algn="ctr"/>
                      <a:endParaRPr lang="ru-RU" dirty="0" smtClean="0"/>
                    </a:p>
                    <a:p>
                      <a:pPr algn="ctr"/>
                      <a:r>
                        <a:rPr lang="ru-RU" sz="4000" dirty="0" smtClean="0"/>
                        <a:t>Подготовила</a:t>
                      </a:r>
                      <a:r>
                        <a:rPr lang="ru-RU" sz="4000" baseline="0" dirty="0" smtClean="0"/>
                        <a:t> и провела </a:t>
                      </a:r>
                    </a:p>
                    <a:p>
                      <a:pPr algn="ctr"/>
                      <a:r>
                        <a:rPr lang="ru-RU" sz="4000" baseline="0" dirty="0" smtClean="0"/>
                        <a:t>воспитатель ГБОУ школы 1507</a:t>
                      </a:r>
                    </a:p>
                    <a:p>
                      <a:pPr algn="ctr"/>
                      <a:r>
                        <a:rPr lang="ru-RU" sz="4000" baseline="0" dirty="0" smtClean="0"/>
                        <a:t> группы № 2 – Груздева А. В.</a:t>
                      </a:r>
                      <a:endParaRPr lang="ru-RU" sz="4000" dirty="0" smtClean="0"/>
                    </a:p>
                  </a:txBody>
                  <a:tcPr>
                    <a:noFill/>
                  </a:tcPr>
                </a:tc>
                <a:extLst>
                  <a:ext uri="{0D108BD9-81ED-4DB2-BD59-A6C34878D82A}">
                    <a16:rowId xmlns:a16="http://schemas.microsoft.com/office/drawing/2014/main" val="405255576"/>
                  </a:ext>
                </a:extLst>
              </a:tr>
            </a:tbl>
          </a:graphicData>
        </a:graphic>
      </p:graphicFrame>
    </p:spTree>
    <p:extLst>
      <p:ext uri="{BB962C8B-B14F-4D97-AF65-F5344CB8AC3E}">
        <p14:creationId xmlns:p14="http://schemas.microsoft.com/office/powerpoint/2010/main" val="1418435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310" y="845126"/>
            <a:ext cx="8132618" cy="5780809"/>
          </a:xfrm>
          <a:prstGeom prst="rect">
            <a:avLst/>
          </a:prstGeom>
        </p:spPr>
      </p:pic>
    </p:spTree>
    <p:extLst>
      <p:ext uri="{BB962C8B-B14F-4D97-AF65-F5344CB8AC3E}">
        <p14:creationId xmlns:p14="http://schemas.microsoft.com/office/powerpoint/2010/main" val="2138036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078338530"/>
              </p:ext>
            </p:extLst>
          </p:nvPr>
        </p:nvGraphicFramePr>
        <p:xfrm>
          <a:off x="2078182" y="60703"/>
          <a:ext cx="8123382" cy="822190"/>
        </p:xfrm>
        <a:graphic>
          <a:graphicData uri="http://schemas.openxmlformats.org/drawingml/2006/table">
            <a:tbl>
              <a:tblPr firstRow="1" bandRow="1">
                <a:tableStyleId>{5C22544A-7EE6-4342-B048-85BDC9FD1C3A}</a:tableStyleId>
              </a:tblPr>
              <a:tblGrid>
                <a:gridCol w="8123382">
                  <a:extLst>
                    <a:ext uri="{9D8B030D-6E8A-4147-A177-3AD203B41FA5}">
                      <a16:colId xmlns:a16="http://schemas.microsoft.com/office/drawing/2014/main" val="48041974"/>
                    </a:ext>
                  </a:extLst>
                </a:gridCol>
              </a:tblGrid>
              <a:tr h="822190">
                <a:tc>
                  <a:txBody>
                    <a:bodyPr/>
                    <a:lstStyle/>
                    <a:p>
                      <a:pPr algn="ctr"/>
                      <a:r>
                        <a:rPr lang="ru-RU" sz="4400" dirty="0" smtClean="0">
                          <a:solidFill>
                            <a:srgbClr val="FF0000"/>
                          </a:solidFill>
                        </a:rPr>
                        <a:t> Юрий Алексеевич Гагарин</a:t>
                      </a:r>
                      <a:endParaRPr lang="ru-RU" sz="4400"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7680716"/>
                  </a:ext>
                </a:extLst>
              </a:tr>
            </a:tbl>
          </a:graphicData>
        </a:graphic>
      </p:graphicFrame>
      <p:pic>
        <p:nvPicPr>
          <p:cNvPr id="5" name="Рисунок 4"/>
          <p:cNvPicPr>
            <a:picLocks noChangeAspect="1"/>
          </p:cNvPicPr>
          <p:nvPr/>
        </p:nvPicPr>
        <p:blipFill>
          <a:blip r:embed="rId2"/>
          <a:stretch>
            <a:fillRect/>
          </a:stretch>
        </p:blipFill>
        <p:spPr>
          <a:xfrm>
            <a:off x="6712984" y="2835641"/>
            <a:ext cx="5037980" cy="3357342"/>
          </a:xfrm>
          <a:prstGeom prst="rect">
            <a:avLst/>
          </a:prstGeom>
        </p:spPr>
      </p:pic>
      <p:pic>
        <p:nvPicPr>
          <p:cNvPr id="6" name="Рисунок 5"/>
          <p:cNvPicPr>
            <a:picLocks noChangeAspect="1"/>
          </p:cNvPicPr>
          <p:nvPr/>
        </p:nvPicPr>
        <p:blipFill>
          <a:blip r:embed="rId3"/>
          <a:stretch>
            <a:fillRect/>
          </a:stretch>
        </p:blipFill>
        <p:spPr>
          <a:xfrm>
            <a:off x="355447" y="1159984"/>
            <a:ext cx="2422388" cy="2963388"/>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2507949505"/>
              </p:ext>
            </p:extLst>
          </p:nvPr>
        </p:nvGraphicFramePr>
        <p:xfrm>
          <a:off x="355447" y="4391122"/>
          <a:ext cx="5241636" cy="2286000"/>
        </p:xfrm>
        <a:graphic>
          <a:graphicData uri="http://schemas.openxmlformats.org/drawingml/2006/table">
            <a:tbl>
              <a:tblPr firstRow="1" bandRow="1">
                <a:tableStyleId>{5C22544A-7EE6-4342-B048-85BDC9FD1C3A}</a:tableStyleId>
              </a:tblPr>
              <a:tblGrid>
                <a:gridCol w="5241636">
                  <a:extLst>
                    <a:ext uri="{9D8B030D-6E8A-4147-A177-3AD203B41FA5}">
                      <a16:colId xmlns:a16="http://schemas.microsoft.com/office/drawing/2014/main" val="41713746"/>
                    </a:ext>
                  </a:extLst>
                </a:gridCol>
              </a:tblGrid>
              <a:tr h="2231352">
                <a:tc>
                  <a:txBody>
                    <a:bodyPr/>
                    <a:lstStyle/>
                    <a:p>
                      <a:r>
                        <a:rPr lang="ru-RU" sz="1800" b="1" i="0" kern="1200" dirty="0" smtClean="0">
                          <a:solidFill>
                            <a:srgbClr val="C00000"/>
                          </a:solidFill>
                          <a:effectLst/>
                          <a:latin typeface="+mn-lt"/>
                          <a:ea typeface="+mn-ea"/>
                          <a:cs typeface="+mn-cs"/>
                        </a:rPr>
                        <a:t>Лётчик-космонавт СССР, Герой Советского Союза, кавалер высших знаков отличия ряда государств, почётный гражданин многих российских и зарубежных городов. Полковник ВВС СССР, военный лётчик 1-го класса, заслуженный мастер спорта СССР, </a:t>
                      </a:r>
                      <a:endParaRPr lang="ru-RU" sz="3200" b="1"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15099401"/>
                  </a:ext>
                </a:extLst>
              </a:tr>
            </a:tbl>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1420725633"/>
              </p:ext>
            </p:extLst>
          </p:nvPr>
        </p:nvGraphicFramePr>
        <p:xfrm>
          <a:off x="3865418" y="1131518"/>
          <a:ext cx="6156036" cy="2286000"/>
        </p:xfrm>
        <a:graphic>
          <a:graphicData uri="http://schemas.openxmlformats.org/drawingml/2006/table">
            <a:tbl>
              <a:tblPr firstRow="1" bandRow="1">
                <a:tableStyleId>{5C22544A-7EE6-4342-B048-85BDC9FD1C3A}</a:tableStyleId>
              </a:tblPr>
              <a:tblGrid>
                <a:gridCol w="6156036">
                  <a:extLst>
                    <a:ext uri="{9D8B030D-6E8A-4147-A177-3AD203B41FA5}">
                      <a16:colId xmlns:a16="http://schemas.microsoft.com/office/drawing/2014/main" val="1434381492"/>
                    </a:ext>
                  </a:extLst>
                </a:gridCol>
              </a:tblGrid>
              <a:tr h="1455498">
                <a:tc>
                  <a:txBody>
                    <a:bodyPr/>
                    <a:lstStyle/>
                    <a:p>
                      <a:pPr algn="ctr"/>
                      <a:r>
                        <a:rPr lang="ru-RU" sz="2400" b="1" i="0" kern="1200" dirty="0" smtClean="0">
                          <a:solidFill>
                            <a:srgbClr val="C00000"/>
                          </a:solidFill>
                          <a:effectLst/>
                          <a:latin typeface="+mn-lt"/>
                          <a:ea typeface="+mn-ea"/>
                          <a:cs typeface="+mn-cs"/>
                        </a:rPr>
                        <a:t>12 апреля 1961 года корабль «Восток» с Гагариным на борту вышел в космос и сделал оборот вокруг Земли. </a:t>
                      </a:r>
                      <a:br>
                        <a:rPr lang="ru-RU" sz="2400" b="1" i="0" kern="1200" dirty="0" smtClean="0">
                          <a:solidFill>
                            <a:srgbClr val="C00000"/>
                          </a:solidFill>
                          <a:effectLst/>
                          <a:latin typeface="+mn-lt"/>
                          <a:ea typeface="+mn-ea"/>
                          <a:cs typeface="+mn-cs"/>
                        </a:rPr>
                      </a:br>
                      <a:r>
                        <a:rPr lang="ru-RU" sz="2400" b="1" i="0" kern="1200" dirty="0" smtClean="0">
                          <a:solidFill>
                            <a:srgbClr val="C00000"/>
                          </a:solidFill>
                          <a:effectLst/>
                          <a:latin typeface="+mn-lt"/>
                          <a:ea typeface="+mn-ea"/>
                          <a:cs typeface="+mn-cs"/>
                        </a:rPr>
                        <a:t/>
                      </a:r>
                      <a:br>
                        <a:rPr lang="ru-RU" sz="2400" b="1" i="0" kern="1200" dirty="0" smtClean="0">
                          <a:solidFill>
                            <a:srgbClr val="C00000"/>
                          </a:solidFill>
                          <a:effectLst/>
                          <a:latin typeface="+mn-lt"/>
                          <a:ea typeface="+mn-ea"/>
                          <a:cs typeface="+mn-cs"/>
                        </a:rPr>
                      </a:br>
                      <a:endParaRPr lang="ru-RU" sz="2400" b="1"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3812173"/>
                  </a:ext>
                </a:extLst>
              </a:tr>
            </a:tbl>
          </a:graphicData>
        </a:graphic>
      </p:graphicFrame>
    </p:spTree>
    <p:extLst>
      <p:ext uri="{BB962C8B-B14F-4D97-AF65-F5344CB8AC3E}">
        <p14:creationId xmlns:p14="http://schemas.microsoft.com/office/powerpoint/2010/main" val="1585886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246909" y="387927"/>
            <a:ext cx="9809018" cy="6226509"/>
          </a:xfrm>
          <a:prstGeom prst="rect">
            <a:avLst/>
          </a:prstGeom>
        </p:spPr>
      </p:pic>
    </p:spTree>
    <p:extLst>
      <p:ext uri="{BB962C8B-B14F-4D97-AF65-F5344CB8AC3E}">
        <p14:creationId xmlns:p14="http://schemas.microsoft.com/office/powerpoint/2010/main" val="848025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3964"/>
            <a:ext cx="9144000" cy="6470072"/>
          </a:xfrm>
          <a:prstGeom prst="rect">
            <a:avLst/>
          </a:prstGeom>
        </p:spPr>
      </p:pic>
    </p:spTree>
    <p:extLst>
      <p:ext uri="{BB962C8B-B14F-4D97-AF65-F5344CB8AC3E}">
        <p14:creationId xmlns:p14="http://schemas.microsoft.com/office/powerpoint/2010/main" val="2928538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537855" y="180109"/>
            <a:ext cx="9144000" cy="6262255"/>
          </a:xfrm>
          <a:prstGeom prst="rect">
            <a:avLst/>
          </a:prstGeom>
        </p:spPr>
      </p:pic>
      <p:pic>
        <p:nvPicPr>
          <p:cNvPr id="3" name="Рисунок 2"/>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626822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483278667"/>
              </p:ext>
            </p:extLst>
          </p:nvPr>
        </p:nvGraphicFramePr>
        <p:xfrm>
          <a:off x="2032000" y="719666"/>
          <a:ext cx="8128000" cy="4919134"/>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569109650"/>
                    </a:ext>
                  </a:extLst>
                </a:gridCol>
              </a:tblGrid>
              <a:tr h="4919134">
                <a:tc>
                  <a:txBody>
                    <a:bodyPr/>
                    <a:lstStyle/>
                    <a:p>
                      <a:pPr algn="ctr"/>
                      <a:r>
                        <a:rPr lang="ru-RU" sz="3600" b="1" i="1" kern="1200" dirty="0" smtClean="0">
                          <a:solidFill>
                            <a:schemeClr val="bg2">
                              <a:lumMod val="50000"/>
                            </a:schemeClr>
                          </a:solidFill>
                          <a:effectLst/>
                          <a:latin typeface="+mn-lt"/>
                          <a:ea typeface="+mn-ea"/>
                          <a:cs typeface="+mn-cs"/>
                        </a:rPr>
                        <a:t>В вооружённых силах Российской федерации трудится очень много людей для того, чтобы обеспечить мир и порядок в нашей стране. Скажем им ОГРОМНОЕ СПАСИБО!</a:t>
                      </a:r>
                      <a:r>
                        <a:rPr lang="ru-RU" sz="1800" b="0" i="0" kern="1200" dirty="0" smtClean="0">
                          <a:solidFill>
                            <a:schemeClr val="bg2">
                              <a:lumMod val="50000"/>
                            </a:schemeClr>
                          </a:solidFill>
                          <a:effectLst/>
                          <a:latin typeface="+mn-lt"/>
                          <a:ea typeface="+mn-ea"/>
                          <a:cs typeface="+mn-cs"/>
                        </a:rPr>
                        <a:t> </a:t>
                      </a:r>
                      <a:endParaRPr lang="ru-RU" dirty="0">
                        <a:solidFill>
                          <a:schemeClr val="bg2">
                            <a:lumMod val="50000"/>
                          </a:schemeClr>
                        </a:solidFill>
                      </a:endParaRPr>
                    </a:p>
                  </a:txBody>
                  <a:tcPr>
                    <a:noFill/>
                  </a:tcPr>
                </a:tc>
                <a:extLst>
                  <a:ext uri="{0D108BD9-81ED-4DB2-BD59-A6C34878D82A}">
                    <a16:rowId xmlns:a16="http://schemas.microsoft.com/office/drawing/2014/main" val="3605541209"/>
                  </a:ext>
                </a:extLst>
              </a:tr>
            </a:tbl>
          </a:graphicData>
        </a:graphic>
      </p:graphicFrame>
      <p:pic>
        <p:nvPicPr>
          <p:cNvPr id="3" name="Рисунок 2"/>
          <p:cNvPicPr>
            <a:picLocks noChangeAspect="1"/>
          </p:cNvPicPr>
          <p:nvPr/>
        </p:nvPicPr>
        <p:blipFill>
          <a:blip r:embed="rId2"/>
          <a:stretch>
            <a:fillRect/>
          </a:stretch>
        </p:blipFill>
        <p:spPr>
          <a:xfrm>
            <a:off x="155864" y="4080466"/>
            <a:ext cx="3848100" cy="2566683"/>
          </a:xfrm>
          <a:prstGeom prst="rect">
            <a:avLst/>
          </a:prstGeom>
        </p:spPr>
      </p:pic>
      <p:pic>
        <p:nvPicPr>
          <p:cNvPr id="4" name="Рисунок 3"/>
          <p:cNvPicPr>
            <a:picLocks noChangeAspect="1"/>
          </p:cNvPicPr>
          <p:nvPr/>
        </p:nvPicPr>
        <p:blipFill>
          <a:blip r:embed="rId3"/>
          <a:stretch>
            <a:fillRect/>
          </a:stretch>
        </p:blipFill>
        <p:spPr>
          <a:xfrm>
            <a:off x="8080664" y="4080466"/>
            <a:ext cx="3848100" cy="2566683"/>
          </a:xfrm>
          <a:prstGeom prst="rect">
            <a:avLst/>
          </a:prstGeom>
        </p:spPr>
      </p:pic>
      <p:pic>
        <p:nvPicPr>
          <p:cNvPr id="5" name="Рисунок 4"/>
          <p:cNvPicPr>
            <a:picLocks noChangeAspect="1"/>
          </p:cNvPicPr>
          <p:nvPr/>
        </p:nvPicPr>
        <p:blipFill>
          <a:blip r:embed="rId4"/>
          <a:stretch>
            <a:fillRect/>
          </a:stretch>
        </p:blipFill>
        <p:spPr>
          <a:xfrm>
            <a:off x="398896" y="124691"/>
            <a:ext cx="2660073" cy="1852180"/>
          </a:xfrm>
          <a:prstGeom prst="rect">
            <a:avLst/>
          </a:prstGeom>
        </p:spPr>
      </p:pic>
      <p:pic>
        <p:nvPicPr>
          <p:cNvPr id="6" name="Рисунок 5"/>
          <p:cNvPicPr>
            <a:picLocks noChangeAspect="1"/>
          </p:cNvPicPr>
          <p:nvPr/>
        </p:nvPicPr>
        <p:blipFill>
          <a:blip r:embed="rId5"/>
          <a:stretch>
            <a:fillRect/>
          </a:stretch>
        </p:blipFill>
        <p:spPr>
          <a:xfrm>
            <a:off x="9133031" y="124691"/>
            <a:ext cx="2660073" cy="1884796"/>
          </a:xfrm>
          <a:prstGeom prst="rect">
            <a:avLst/>
          </a:prstGeom>
        </p:spPr>
      </p:pic>
    </p:spTree>
    <p:extLst>
      <p:ext uri="{BB962C8B-B14F-4D97-AF65-F5344CB8AC3E}">
        <p14:creationId xmlns:p14="http://schemas.microsoft.com/office/powerpoint/2010/main" val="1789659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524000" y="166254"/>
            <a:ext cx="9144000" cy="6553201"/>
          </a:xfrm>
          <a:prstGeom prst="rect">
            <a:avLst/>
          </a:prstGeom>
        </p:spPr>
      </p:pic>
    </p:spTree>
    <p:extLst>
      <p:ext uri="{BB962C8B-B14F-4D97-AF65-F5344CB8AC3E}">
        <p14:creationId xmlns:p14="http://schemas.microsoft.com/office/powerpoint/2010/main" val="26786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27013"/>
            <a:ext cx="10610850" cy="1106487"/>
          </a:xfrm>
        </p:spPr>
        <p:txBody>
          <a:bodyPr>
            <a:normAutofit/>
          </a:bodyPr>
          <a:lstStyle/>
          <a:p>
            <a:pPr algn="ctr"/>
            <a:r>
              <a:rPr lang="ru-RU" sz="6000" b="1" i="1" dirty="0" smtClean="0">
                <a:solidFill>
                  <a:srgbClr val="FF0000"/>
                </a:solidFill>
              </a:rPr>
              <a:t>История</a:t>
            </a:r>
            <a:r>
              <a:rPr lang="ru-RU" sz="6000" b="1" i="1" dirty="0" smtClean="0"/>
              <a:t> </a:t>
            </a:r>
            <a:r>
              <a:rPr lang="ru-RU" sz="6000" b="1" i="1" dirty="0" smtClean="0">
                <a:solidFill>
                  <a:srgbClr val="FF0000"/>
                </a:solidFill>
              </a:rPr>
              <a:t>праздника</a:t>
            </a:r>
            <a:r>
              <a:rPr lang="ru-RU" sz="6000" b="1" i="1" dirty="0" smtClean="0"/>
              <a:t> </a:t>
            </a:r>
            <a:endParaRPr lang="ru-RU" sz="6000" b="1" i="1" dirty="0"/>
          </a:p>
        </p:txBody>
      </p:sp>
      <p:sp>
        <p:nvSpPr>
          <p:cNvPr id="3" name="Подзаголовок 2"/>
          <p:cNvSpPr>
            <a:spLocks noGrp="1"/>
          </p:cNvSpPr>
          <p:nvPr>
            <p:ph type="subTitle" idx="1"/>
          </p:nvPr>
        </p:nvSpPr>
        <p:spPr>
          <a:xfrm>
            <a:off x="152400" y="1123950"/>
            <a:ext cx="5886450" cy="5372100"/>
          </a:xfrm>
        </p:spPr>
        <p:txBody>
          <a:bodyPr>
            <a:noAutofit/>
          </a:bodyPr>
          <a:lstStyle/>
          <a:p>
            <a:r>
              <a:rPr lang="ru-RU" sz="2800" b="1" dirty="0" smtClean="0">
                <a:solidFill>
                  <a:schemeClr val="accent6">
                    <a:lumMod val="50000"/>
                  </a:schemeClr>
                </a:solidFill>
              </a:rPr>
              <a:t>Сначала наша армия называлась Советской, а потом Российской, а 23 февраля отмечался в СССР как всенародный праздник «День Советской Армии и Военно-Морского флота»</a:t>
            </a:r>
          </a:p>
          <a:p>
            <a:r>
              <a:rPr lang="ru-RU" sz="2800" b="1" dirty="0" smtClean="0">
                <a:solidFill>
                  <a:schemeClr val="accent6">
                    <a:lumMod val="50000"/>
                  </a:schemeClr>
                </a:solidFill>
              </a:rPr>
              <a:t>Когда СССР распалось праздник 23 февраля переименовали  и стали называть «День защитника Отечества»</a:t>
            </a:r>
            <a:endParaRPr lang="ru-RU" sz="2800" b="1" dirty="0">
              <a:solidFill>
                <a:schemeClr val="accent6">
                  <a:lumMod val="50000"/>
                </a:schemeClr>
              </a:solidFill>
            </a:endParaRPr>
          </a:p>
        </p:txBody>
      </p:sp>
      <p:pic>
        <p:nvPicPr>
          <p:cNvPr id="2050" name="Picture 2" descr="https://img5.goodfon.ru/original/3500x1868/f/a0/den-zashchitnika-otechestva-23-fevralia-zvezda-fla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0073" y="1662545"/>
            <a:ext cx="5920078" cy="4488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614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4431" y="-386388"/>
            <a:ext cx="8534400" cy="1507067"/>
          </a:xfrm>
        </p:spPr>
        <p:txBody>
          <a:bodyPr/>
          <a:lstStyle/>
          <a:p>
            <a:pPr algn="ctr"/>
            <a:r>
              <a:rPr lang="ru-RU" b="1" dirty="0" smtClean="0">
                <a:solidFill>
                  <a:srgbClr val="FF0000"/>
                </a:solidFill>
              </a:rPr>
              <a:t>Виды вооружённых сил РФ</a:t>
            </a:r>
            <a:endParaRPr lang="ru-RU" b="1" dirty="0">
              <a:solidFill>
                <a:srgbClr val="FF0000"/>
              </a:solidFill>
            </a:endParaRPr>
          </a:p>
        </p:txBody>
      </p:sp>
      <p:pic>
        <p:nvPicPr>
          <p:cNvPr id="4" name="Объект 3"/>
          <p:cNvPicPr>
            <a:picLocks noGrp="1" noChangeAspect="1"/>
          </p:cNvPicPr>
          <p:nvPr>
            <p:ph idx="1"/>
          </p:nvPr>
        </p:nvPicPr>
        <p:blipFill>
          <a:blip r:embed="rId2"/>
          <a:stretch>
            <a:fillRect/>
          </a:stretch>
        </p:blipFill>
        <p:spPr>
          <a:xfrm>
            <a:off x="171739" y="703214"/>
            <a:ext cx="3743096" cy="2825750"/>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1674091199"/>
              </p:ext>
            </p:extLst>
          </p:nvPr>
        </p:nvGraphicFramePr>
        <p:xfrm>
          <a:off x="171739" y="3528964"/>
          <a:ext cx="3743096" cy="944880"/>
        </p:xfrm>
        <a:graphic>
          <a:graphicData uri="http://schemas.openxmlformats.org/drawingml/2006/table">
            <a:tbl>
              <a:tblPr firstRow="1" bandRow="1">
                <a:tableStyleId>{5C22544A-7EE6-4342-B048-85BDC9FD1C3A}</a:tableStyleId>
              </a:tblPr>
              <a:tblGrid>
                <a:gridCol w="3743096">
                  <a:extLst>
                    <a:ext uri="{9D8B030D-6E8A-4147-A177-3AD203B41FA5}">
                      <a16:colId xmlns:a16="http://schemas.microsoft.com/office/drawing/2014/main" val="1769522612"/>
                    </a:ext>
                  </a:extLst>
                </a:gridCol>
              </a:tblGrid>
              <a:tr h="749685">
                <a:tc>
                  <a:txBody>
                    <a:bodyPr/>
                    <a:lstStyle/>
                    <a:p>
                      <a:pPr algn="ctr"/>
                      <a:r>
                        <a:rPr lang="ru-RU" sz="2800" dirty="0" smtClean="0">
                          <a:solidFill>
                            <a:schemeClr val="accent6">
                              <a:lumMod val="75000"/>
                            </a:schemeClr>
                          </a:solidFill>
                        </a:rPr>
                        <a:t>Сухопутные войска</a:t>
                      </a:r>
                      <a:endParaRPr lang="ru-RU" sz="2800" dirty="0">
                        <a:solidFill>
                          <a:schemeClr val="accent6">
                            <a:lumMod val="75000"/>
                          </a:schemeClr>
                        </a:solidFill>
                      </a:endParaRPr>
                    </a:p>
                  </a:txBody>
                  <a:tcPr>
                    <a:noFill/>
                  </a:tcPr>
                </a:tc>
                <a:extLst>
                  <a:ext uri="{0D108BD9-81ED-4DB2-BD59-A6C34878D82A}">
                    <a16:rowId xmlns:a16="http://schemas.microsoft.com/office/drawing/2014/main" val="3706633894"/>
                  </a:ext>
                </a:extLst>
              </a:tr>
            </a:tbl>
          </a:graphicData>
        </a:graphic>
      </p:graphicFrame>
      <p:pic>
        <p:nvPicPr>
          <p:cNvPr id="6" name="Рисунок 5"/>
          <p:cNvPicPr>
            <a:picLocks noChangeAspect="1"/>
          </p:cNvPicPr>
          <p:nvPr/>
        </p:nvPicPr>
        <p:blipFill>
          <a:blip r:embed="rId3"/>
          <a:stretch>
            <a:fillRect/>
          </a:stretch>
        </p:blipFill>
        <p:spPr>
          <a:xfrm>
            <a:off x="3986253" y="2415347"/>
            <a:ext cx="4095399" cy="3172114"/>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1831360853"/>
              </p:ext>
            </p:extLst>
          </p:nvPr>
        </p:nvGraphicFramePr>
        <p:xfrm>
          <a:off x="3998397" y="5587461"/>
          <a:ext cx="4095399" cy="944880"/>
        </p:xfrm>
        <a:graphic>
          <a:graphicData uri="http://schemas.openxmlformats.org/drawingml/2006/table">
            <a:tbl>
              <a:tblPr firstRow="1" bandRow="1">
                <a:tableStyleId>{5C22544A-7EE6-4342-B048-85BDC9FD1C3A}</a:tableStyleId>
              </a:tblPr>
              <a:tblGrid>
                <a:gridCol w="4095399">
                  <a:extLst>
                    <a:ext uri="{9D8B030D-6E8A-4147-A177-3AD203B41FA5}">
                      <a16:colId xmlns:a16="http://schemas.microsoft.com/office/drawing/2014/main" val="3711780113"/>
                    </a:ext>
                  </a:extLst>
                </a:gridCol>
              </a:tblGrid>
              <a:tr h="889809">
                <a:tc>
                  <a:txBody>
                    <a:bodyPr/>
                    <a:lstStyle/>
                    <a:p>
                      <a:pPr algn="ctr"/>
                      <a:r>
                        <a:rPr lang="ru-RU" sz="2800" i="1" dirty="0" smtClean="0">
                          <a:solidFill>
                            <a:srgbClr val="C00000"/>
                          </a:solidFill>
                        </a:rPr>
                        <a:t>Военно-морской</a:t>
                      </a:r>
                      <a:r>
                        <a:rPr lang="ru-RU" sz="2800" i="1" baseline="0" dirty="0" smtClean="0">
                          <a:solidFill>
                            <a:srgbClr val="C00000"/>
                          </a:solidFill>
                        </a:rPr>
                        <a:t> флот</a:t>
                      </a:r>
                      <a:endParaRPr lang="ru-RU" sz="2800" i="1" dirty="0">
                        <a:solidFill>
                          <a:srgbClr val="C00000"/>
                        </a:solidFill>
                      </a:endParaRPr>
                    </a:p>
                  </a:txBody>
                  <a:tcPr>
                    <a:noFill/>
                  </a:tcPr>
                </a:tc>
                <a:extLst>
                  <a:ext uri="{0D108BD9-81ED-4DB2-BD59-A6C34878D82A}">
                    <a16:rowId xmlns:a16="http://schemas.microsoft.com/office/drawing/2014/main" val="3462257362"/>
                  </a:ext>
                </a:extLst>
              </a:tr>
            </a:tbl>
          </a:graphicData>
        </a:graphic>
      </p:graphicFrame>
      <p:pic>
        <p:nvPicPr>
          <p:cNvPr id="9" name="Рисунок 8"/>
          <p:cNvPicPr>
            <a:picLocks noChangeAspect="1"/>
          </p:cNvPicPr>
          <p:nvPr/>
        </p:nvPicPr>
        <p:blipFill>
          <a:blip r:embed="rId4"/>
          <a:stretch>
            <a:fillRect/>
          </a:stretch>
        </p:blipFill>
        <p:spPr>
          <a:xfrm>
            <a:off x="8153070" y="703214"/>
            <a:ext cx="3900384" cy="2852189"/>
          </a:xfrm>
          <a:prstGeom prst="rect">
            <a:avLst/>
          </a:prstGeom>
        </p:spPr>
      </p:pic>
      <p:graphicFrame>
        <p:nvGraphicFramePr>
          <p:cNvPr id="10" name="Таблица 9"/>
          <p:cNvGraphicFramePr>
            <a:graphicFrameLocks noGrp="1"/>
          </p:cNvGraphicFramePr>
          <p:nvPr>
            <p:extLst>
              <p:ext uri="{D42A27DB-BD31-4B8C-83A1-F6EECF244321}">
                <p14:modId xmlns:p14="http://schemas.microsoft.com/office/powerpoint/2010/main" val="401912423"/>
              </p:ext>
            </p:extLst>
          </p:nvPr>
        </p:nvGraphicFramePr>
        <p:xfrm>
          <a:off x="8153070" y="3555403"/>
          <a:ext cx="3900385" cy="918441"/>
        </p:xfrm>
        <a:graphic>
          <a:graphicData uri="http://schemas.openxmlformats.org/drawingml/2006/table">
            <a:tbl>
              <a:tblPr firstRow="1" bandRow="1">
                <a:tableStyleId>{5C22544A-7EE6-4342-B048-85BDC9FD1C3A}</a:tableStyleId>
              </a:tblPr>
              <a:tblGrid>
                <a:gridCol w="3900385">
                  <a:extLst>
                    <a:ext uri="{9D8B030D-6E8A-4147-A177-3AD203B41FA5}">
                      <a16:colId xmlns:a16="http://schemas.microsoft.com/office/drawing/2014/main" val="976668801"/>
                    </a:ext>
                  </a:extLst>
                </a:gridCol>
              </a:tblGrid>
              <a:tr h="918441">
                <a:tc>
                  <a:txBody>
                    <a:bodyPr/>
                    <a:lstStyle/>
                    <a:p>
                      <a:pPr algn="ctr"/>
                      <a:r>
                        <a:rPr lang="ru-RU" sz="2400" dirty="0" smtClean="0">
                          <a:solidFill>
                            <a:srgbClr val="C00000"/>
                          </a:solidFill>
                        </a:rPr>
                        <a:t>Воздушно-космические</a:t>
                      </a:r>
                      <a:r>
                        <a:rPr lang="ru-RU" sz="2400" baseline="0" dirty="0" smtClean="0">
                          <a:solidFill>
                            <a:srgbClr val="C00000"/>
                          </a:solidFill>
                        </a:rPr>
                        <a:t> войска</a:t>
                      </a:r>
                      <a:endParaRPr lang="ru-RU" sz="2400" dirty="0">
                        <a:solidFill>
                          <a:srgbClr val="C00000"/>
                        </a:solidFill>
                      </a:endParaRPr>
                    </a:p>
                  </a:txBody>
                  <a:tcPr>
                    <a:noFill/>
                  </a:tcPr>
                </a:tc>
                <a:extLst>
                  <a:ext uri="{0D108BD9-81ED-4DB2-BD59-A6C34878D82A}">
                    <a16:rowId xmlns:a16="http://schemas.microsoft.com/office/drawing/2014/main" val="3350368912"/>
                  </a:ext>
                </a:extLst>
              </a:tr>
            </a:tbl>
          </a:graphicData>
        </a:graphic>
      </p:graphicFrame>
    </p:spTree>
    <p:extLst>
      <p:ext uri="{BB962C8B-B14F-4D97-AF65-F5344CB8AC3E}">
        <p14:creationId xmlns:p14="http://schemas.microsoft.com/office/powerpoint/2010/main" val="3900474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916600325"/>
              </p:ext>
            </p:extLst>
          </p:nvPr>
        </p:nvGraphicFramePr>
        <p:xfrm>
          <a:off x="5606473" y="581120"/>
          <a:ext cx="6308436" cy="5778116"/>
        </p:xfrm>
        <a:graphic>
          <a:graphicData uri="http://schemas.openxmlformats.org/drawingml/2006/table">
            <a:tbl>
              <a:tblPr firstRow="1" bandRow="1">
                <a:tableStyleId>{5C22544A-7EE6-4342-B048-85BDC9FD1C3A}</a:tableStyleId>
              </a:tblPr>
              <a:tblGrid>
                <a:gridCol w="6308436">
                  <a:extLst>
                    <a:ext uri="{9D8B030D-6E8A-4147-A177-3AD203B41FA5}">
                      <a16:colId xmlns:a16="http://schemas.microsoft.com/office/drawing/2014/main" val="2083046485"/>
                    </a:ext>
                  </a:extLst>
                </a:gridCol>
              </a:tblGrid>
              <a:tr h="5778116">
                <a:tc>
                  <a:txBody>
                    <a:bodyPr/>
                    <a:lstStyle/>
                    <a:p>
                      <a:pPr algn="ctr"/>
                      <a:r>
                        <a:rPr lang="ru-RU" sz="4000" b="1" u="sng" dirty="0" smtClean="0">
                          <a:solidFill>
                            <a:srgbClr val="C00000"/>
                          </a:solidFill>
                        </a:rPr>
                        <a:t>Задача</a:t>
                      </a:r>
                      <a:r>
                        <a:rPr lang="ru-RU" sz="4000" baseline="0" dirty="0" smtClean="0">
                          <a:solidFill>
                            <a:srgbClr val="C00000"/>
                          </a:solidFill>
                        </a:rPr>
                        <a:t> сухопутных войск заключается в отражении атак противника на земле</a:t>
                      </a:r>
                    </a:p>
                    <a:p>
                      <a:pPr algn="ctr"/>
                      <a:endParaRPr lang="ru-RU" sz="2800" baseline="0" dirty="0" smtClean="0">
                        <a:solidFill>
                          <a:srgbClr val="C00000"/>
                        </a:solidFill>
                      </a:endParaRPr>
                    </a:p>
                    <a:p>
                      <a:pPr algn="l"/>
                      <a:r>
                        <a:rPr lang="ru-RU" sz="2800" baseline="0" dirty="0" smtClean="0">
                          <a:solidFill>
                            <a:srgbClr val="C00000"/>
                          </a:solidFill>
                        </a:rPr>
                        <a:t>К сухопутным войскам относятся:</a:t>
                      </a:r>
                    </a:p>
                    <a:p>
                      <a:pPr algn="l"/>
                      <a:r>
                        <a:rPr lang="ru-RU" sz="2800" baseline="0" dirty="0" smtClean="0">
                          <a:solidFill>
                            <a:srgbClr val="C00000"/>
                          </a:solidFill>
                        </a:rPr>
                        <a:t>-пехота</a:t>
                      </a:r>
                    </a:p>
                    <a:p>
                      <a:pPr algn="l"/>
                      <a:r>
                        <a:rPr lang="ru-RU" sz="2800" baseline="0" dirty="0" smtClean="0">
                          <a:solidFill>
                            <a:srgbClr val="C00000"/>
                          </a:solidFill>
                        </a:rPr>
                        <a:t>-танковые войска</a:t>
                      </a:r>
                    </a:p>
                    <a:p>
                      <a:pPr algn="l"/>
                      <a:r>
                        <a:rPr lang="ru-RU" sz="2800" baseline="0" dirty="0" smtClean="0">
                          <a:solidFill>
                            <a:srgbClr val="C00000"/>
                          </a:solidFill>
                        </a:rPr>
                        <a:t>-артиллерия (ракетные войска)</a:t>
                      </a:r>
                      <a:endParaRPr lang="ru-RU" sz="2800"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8500936"/>
                  </a:ext>
                </a:extLst>
              </a:tr>
            </a:tbl>
          </a:graphicData>
        </a:graphic>
      </p:graphicFrame>
      <p:pic>
        <p:nvPicPr>
          <p:cNvPr id="3" name="Рисунок 2"/>
          <p:cNvPicPr>
            <a:picLocks noChangeAspect="1"/>
          </p:cNvPicPr>
          <p:nvPr/>
        </p:nvPicPr>
        <p:blipFill>
          <a:blip r:embed="rId2"/>
          <a:stretch>
            <a:fillRect/>
          </a:stretch>
        </p:blipFill>
        <p:spPr>
          <a:xfrm>
            <a:off x="124691" y="581120"/>
            <a:ext cx="5292435" cy="5778116"/>
          </a:xfrm>
          <a:prstGeom prst="rect">
            <a:avLst/>
          </a:prstGeom>
        </p:spPr>
      </p:pic>
    </p:spTree>
    <p:extLst>
      <p:ext uri="{BB962C8B-B14F-4D97-AF65-F5344CB8AC3E}">
        <p14:creationId xmlns:p14="http://schemas.microsoft.com/office/powerpoint/2010/main" val="1682654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036309268"/>
              </p:ext>
            </p:extLst>
          </p:nvPr>
        </p:nvGraphicFramePr>
        <p:xfrm>
          <a:off x="1990436" y="137775"/>
          <a:ext cx="8128000" cy="942879"/>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650025129"/>
                    </a:ext>
                  </a:extLst>
                </a:gridCol>
              </a:tblGrid>
              <a:tr h="942879">
                <a:tc>
                  <a:txBody>
                    <a:bodyPr/>
                    <a:lstStyle/>
                    <a:p>
                      <a:pPr algn="ctr"/>
                      <a:r>
                        <a:rPr lang="ru-RU" sz="4400" i="1" u="none" dirty="0" smtClean="0">
                          <a:solidFill>
                            <a:srgbClr val="FF0000"/>
                          </a:solidFill>
                        </a:rPr>
                        <a:t>Пехота</a:t>
                      </a:r>
                      <a:endParaRPr lang="ru-RU" sz="4400" i="1" u="none"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7141715"/>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140420274"/>
              </p:ext>
            </p:extLst>
          </p:nvPr>
        </p:nvGraphicFramePr>
        <p:xfrm>
          <a:off x="286327" y="1578648"/>
          <a:ext cx="5061527" cy="5212080"/>
        </p:xfrm>
        <a:graphic>
          <a:graphicData uri="http://schemas.openxmlformats.org/drawingml/2006/table">
            <a:tbl>
              <a:tblPr firstRow="1" bandRow="1">
                <a:tableStyleId>{5C22544A-7EE6-4342-B048-85BDC9FD1C3A}</a:tableStyleId>
              </a:tblPr>
              <a:tblGrid>
                <a:gridCol w="5061527">
                  <a:extLst>
                    <a:ext uri="{9D8B030D-6E8A-4147-A177-3AD203B41FA5}">
                      <a16:colId xmlns:a16="http://schemas.microsoft.com/office/drawing/2014/main" val="3364043745"/>
                    </a:ext>
                  </a:extLst>
                </a:gridCol>
              </a:tblGrid>
              <a:tr h="4406516">
                <a:tc>
                  <a:txBody>
                    <a:bodyPr/>
                    <a:lstStyle/>
                    <a:p>
                      <a:r>
                        <a:rPr lang="ru-RU" sz="2800" b="1" i="0" kern="1200" dirty="0" smtClean="0">
                          <a:solidFill>
                            <a:srgbClr val="C00000"/>
                          </a:solidFill>
                          <a:effectLst/>
                          <a:latin typeface="+mn-lt"/>
                          <a:ea typeface="+mn-ea"/>
                          <a:cs typeface="+mn-cs"/>
                        </a:rPr>
                        <a:t>Пехота является самым древним и массовым родом войск, предназначена она для ведения боевых действий в пешем порядке(пешком). Сегодня пехота может использовать моторизированный транспорт и современное оружие</a:t>
                      </a:r>
                      <a:endParaRPr lang="ru-RU" sz="2800" b="1"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9152351"/>
                  </a:ext>
                </a:extLst>
              </a:tr>
            </a:tbl>
          </a:graphicData>
        </a:graphic>
      </p:graphicFrame>
      <p:pic>
        <p:nvPicPr>
          <p:cNvPr id="4" name="Рисунок 3"/>
          <p:cNvPicPr>
            <a:picLocks noChangeAspect="1"/>
          </p:cNvPicPr>
          <p:nvPr/>
        </p:nvPicPr>
        <p:blipFill>
          <a:blip r:embed="rId2"/>
          <a:stretch>
            <a:fillRect/>
          </a:stretch>
        </p:blipFill>
        <p:spPr>
          <a:xfrm>
            <a:off x="5721927" y="1317866"/>
            <a:ext cx="5985163" cy="5212398"/>
          </a:xfrm>
          <a:prstGeom prst="rect">
            <a:avLst/>
          </a:prstGeom>
        </p:spPr>
      </p:pic>
    </p:spTree>
    <p:extLst>
      <p:ext uri="{BB962C8B-B14F-4D97-AF65-F5344CB8AC3E}">
        <p14:creationId xmlns:p14="http://schemas.microsoft.com/office/powerpoint/2010/main" val="403927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789804577"/>
              </p:ext>
            </p:extLst>
          </p:nvPr>
        </p:nvGraphicFramePr>
        <p:xfrm>
          <a:off x="2087419" y="0"/>
          <a:ext cx="8128000" cy="762771"/>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798793916"/>
                    </a:ext>
                  </a:extLst>
                </a:gridCol>
              </a:tblGrid>
              <a:tr h="762771">
                <a:tc>
                  <a:txBody>
                    <a:bodyPr/>
                    <a:lstStyle/>
                    <a:p>
                      <a:pPr algn="ctr"/>
                      <a:r>
                        <a:rPr lang="ru-RU" sz="4400" i="1" dirty="0" smtClean="0">
                          <a:solidFill>
                            <a:srgbClr val="FF0000"/>
                          </a:solidFill>
                        </a:rPr>
                        <a:t>Танковые</a:t>
                      </a:r>
                      <a:r>
                        <a:rPr lang="ru-RU" sz="4400" i="1" baseline="0" dirty="0" smtClean="0">
                          <a:solidFill>
                            <a:srgbClr val="FF0000"/>
                          </a:solidFill>
                        </a:rPr>
                        <a:t> войска</a:t>
                      </a:r>
                      <a:endParaRPr lang="ru-RU" sz="4400" i="1"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2554601"/>
                  </a:ext>
                </a:extLst>
              </a:tr>
            </a:tbl>
          </a:graphicData>
        </a:graphic>
      </p:graphicFrame>
      <p:pic>
        <p:nvPicPr>
          <p:cNvPr id="4" name="Рисунок 3"/>
          <p:cNvPicPr>
            <a:picLocks noChangeAspect="1"/>
          </p:cNvPicPr>
          <p:nvPr/>
        </p:nvPicPr>
        <p:blipFill>
          <a:blip r:embed="rId2"/>
          <a:stretch>
            <a:fillRect/>
          </a:stretch>
        </p:blipFill>
        <p:spPr>
          <a:xfrm>
            <a:off x="177802" y="1122218"/>
            <a:ext cx="7095834" cy="5160384"/>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1720078148"/>
              </p:ext>
            </p:extLst>
          </p:nvPr>
        </p:nvGraphicFramePr>
        <p:xfrm>
          <a:off x="7564581" y="1029729"/>
          <a:ext cx="4473865" cy="5160384"/>
        </p:xfrm>
        <a:graphic>
          <a:graphicData uri="http://schemas.openxmlformats.org/drawingml/2006/table">
            <a:tbl>
              <a:tblPr firstRow="1" bandRow="1">
                <a:tableStyleId>{5C22544A-7EE6-4342-B048-85BDC9FD1C3A}</a:tableStyleId>
              </a:tblPr>
              <a:tblGrid>
                <a:gridCol w="4473865">
                  <a:extLst>
                    <a:ext uri="{9D8B030D-6E8A-4147-A177-3AD203B41FA5}">
                      <a16:colId xmlns:a16="http://schemas.microsoft.com/office/drawing/2014/main" val="3456026438"/>
                    </a:ext>
                  </a:extLst>
                </a:gridCol>
              </a:tblGrid>
              <a:tr h="5160384">
                <a:tc>
                  <a:txBody>
                    <a:bodyPr/>
                    <a:lstStyle/>
                    <a:p>
                      <a:r>
                        <a:rPr lang="ru-RU" sz="2400" b="1" i="0" kern="1200" dirty="0" smtClean="0">
                          <a:solidFill>
                            <a:srgbClr val="C00000"/>
                          </a:solidFill>
                          <a:effectLst/>
                          <a:latin typeface="+mn-lt"/>
                          <a:ea typeface="+mn-ea"/>
                          <a:cs typeface="+mn-cs"/>
                        </a:rPr>
                        <a:t>Основу танковых войск составляют танковые бригады и танковые батальоны мотострелковых бригад. Они очень подвижные и мощные, их основная задача - активные боевые действия днём и ночью, разгром противника во встречных боях и сражениях, стрельба на дальние расстояния. </a:t>
                      </a:r>
                      <a:endParaRPr lang="ru-RU" sz="2400" b="1"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0931440"/>
                  </a:ext>
                </a:extLst>
              </a:tr>
            </a:tbl>
          </a:graphicData>
        </a:graphic>
      </p:graphicFrame>
    </p:spTree>
    <p:extLst>
      <p:ext uri="{BB962C8B-B14F-4D97-AF65-F5344CB8AC3E}">
        <p14:creationId xmlns:p14="http://schemas.microsoft.com/office/powerpoint/2010/main" val="1463693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754614246"/>
              </p:ext>
            </p:extLst>
          </p:nvPr>
        </p:nvGraphicFramePr>
        <p:xfrm>
          <a:off x="623455" y="138545"/>
          <a:ext cx="11097490" cy="1246909"/>
        </p:xfrm>
        <a:graphic>
          <a:graphicData uri="http://schemas.openxmlformats.org/drawingml/2006/table">
            <a:tbl>
              <a:tblPr firstRow="1" bandRow="1">
                <a:tableStyleId>{5C22544A-7EE6-4342-B048-85BDC9FD1C3A}</a:tableStyleId>
              </a:tblPr>
              <a:tblGrid>
                <a:gridCol w="11097490">
                  <a:extLst>
                    <a:ext uri="{9D8B030D-6E8A-4147-A177-3AD203B41FA5}">
                      <a16:colId xmlns:a16="http://schemas.microsoft.com/office/drawing/2014/main" val="2658385765"/>
                    </a:ext>
                  </a:extLst>
                </a:gridCol>
              </a:tblGrid>
              <a:tr h="1246909">
                <a:tc>
                  <a:txBody>
                    <a:bodyPr/>
                    <a:lstStyle/>
                    <a:p>
                      <a:pPr algn="ctr"/>
                      <a:r>
                        <a:rPr lang="ru-RU" sz="4400" dirty="0" smtClean="0">
                          <a:solidFill>
                            <a:srgbClr val="FF0000"/>
                          </a:solidFill>
                        </a:rPr>
                        <a:t>Артиллерия (Ракетные войска)</a:t>
                      </a:r>
                      <a:endParaRPr lang="ru-RU" sz="4400"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5697642"/>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4028104841"/>
              </p:ext>
            </p:extLst>
          </p:nvPr>
        </p:nvGraphicFramePr>
        <p:xfrm>
          <a:off x="189346" y="1163782"/>
          <a:ext cx="6017490" cy="5167745"/>
        </p:xfrm>
        <a:graphic>
          <a:graphicData uri="http://schemas.openxmlformats.org/drawingml/2006/table">
            <a:tbl>
              <a:tblPr firstRow="1" bandRow="1">
                <a:tableStyleId>{5C22544A-7EE6-4342-B048-85BDC9FD1C3A}</a:tableStyleId>
              </a:tblPr>
              <a:tblGrid>
                <a:gridCol w="6017490">
                  <a:extLst>
                    <a:ext uri="{9D8B030D-6E8A-4147-A177-3AD203B41FA5}">
                      <a16:colId xmlns:a16="http://schemas.microsoft.com/office/drawing/2014/main" val="833788928"/>
                    </a:ext>
                  </a:extLst>
                </a:gridCol>
              </a:tblGrid>
              <a:tr h="5167745">
                <a:tc>
                  <a:txBody>
                    <a:bodyPr/>
                    <a:lstStyle/>
                    <a:p>
                      <a:r>
                        <a:rPr lang="ru-RU" sz="2400" b="1" i="0" kern="1200" dirty="0" smtClean="0">
                          <a:solidFill>
                            <a:srgbClr val="C00000"/>
                          </a:solidFill>
                          <a:effectLst/>
                          <a:latin typeface="+mn-lt"/>
                          <a:ea typeface="+mn-ea"/>
                          <a:cs typeface="+mn-cs"/>
                        </a:rPr>
                        <a:t>На вооружении в ракетных войсках имеются современные ракеты, которые стреляют очень далеко и точно. Они располагаются на передвижных платформах, поэтому могут вылетать из любой части страны. На передвижных платформах так же располагаются пушки или пушечные комплексы для защиты сухопутных войск от нападения с воздуха.  Русская артиллерия надежно стоит на защите Родины. </a:t>
                      </a:r>
                      <a:endParaRPr lang="ru-RU" sz="2400" b="1"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1282819"/>
                  </a:ext>
                </a:extLst>
              </a:tr>
            </a:tbl>
          </a:graphicData>
        </a:graphic>
      </p:graphicFrame>
      <p:pic>
        <p:nvPicPr>
          <p:cNvPr id="4" name="Рисунок 3"/>
          <p:cNvPicPr>
            <a:picLocks noChangeAspect="1"/>
          </p:cNvPicPr>
          <p:nvPr/>
        </p:nvPicPr>
        <p:blipFill>
          <a:blip r:embed="rId2"/>
          <a:stretch>
            <a:fillRect/>
          </a:stretch>
        </p:blipFill>
        <p:spPr>
          <a:xfrm>
            <a:off x="6172200" y="887125"/>
            <a:ext cx="5948218" cy="5818475"/>
          </a:xfrm>
          <a:prstGeom prst="rect">
            <a:avLst/>
          </a:prstGeom>
        </p:spPr>
      </p:pic>
    </p:spTree>
    <p:extLst>
      <p:ext uri="{BB962C8B-B14F-4D97-AF65-F5344CB8AC3E}">
        <p14:creationId xmlns:p14="http://schemas.microsoft.com/office/powerpoint/2010/main" val="1956059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797408052"/>
              </p:ext>
            </p:extLst>
          </p:nvPr>
        </p:nvGraphicFramePr>
        <p:xfrm>
          <a:off x="2004291" y="137775"/>
          <a:ext cx="8128000" cy="76200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672286810"/>
                    </a:ext>
                  </a:extLst>
                </a:gridCol>
              </a:tblGrid>
              <a:tr h="370840">
                <a:tc>
                  <a:txBody>
                    <a:bodyPr/>
                    <a:lstStyle/>
                    <a:p>
                      <a:pPr algn="ctr"/>
                      <a:r>
                        <a:rPr lang="ru-RU" sz="4400" i="1" dirty="0" smtClean="0">
                          <a:solidFill>
                            <a:srgbClr val="FF0000"/>
                          </a:solidFill>
                        </a:rPr>
                        <a:t>Военно-морской флот</a:t>
                      </a:r>
                      <a:endParaRPr lang="ru-RU" sz="4400" i="1"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8225024"/>
                  </a:ext>
                </a:extLst>
              </a:tr>
            </a:tbl>
          </a:graphicData>
        </a:graphic>
      </p:graphicFrame>
      <p:pic>
        <p:nvPicPr>
          <p:cNvPr id="4" name="Рисунок 3"/>
          <p:cNvPicPr>
            <a:picLocks noChangeAspect="1"/>
          </p:cNvPicPr>
          <p:nvPr/>
        </p:nvPicPr>
        <p:blipFill>
          <a:blip r:embed="rId2"/>
          <a:stretch>
            <a:fillRect/>
          </a:stretch>
        </p:blipFill>
        <p:spPr>
          <a:xfrm>
            <a:off x="152400" y="899775"/>
            <a:ext cx="7661562" cy="5694220"/>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1495220357"/>
              </p:ext>
            </p:extLst>
          </p:nvPr>
        </p:nvGraphicFramePr>
        <p:xfrm>
          <a:off x="7813962" y="899775"/>
          <a:ext cx="4378038" cy="5694219"/>
        </p:xfrm>
        <a:graphic>
          <a:graphicData uri="http://schemas.openxmlformats.org/drawingml/2006/table">
            <a:tbl>
              <a:tblPr firstRow="1" bandRow="1">
                <a:tableStyleId>{5C22544A-7EE6-4342-B048-85BDC9FD1C3A}</a:tableStyleId>
              </a:tblPr>
              <a:tblGrid>
                <a:gridCol w="4378038">
                  <a:extLst>
                    <a:ext uri="{9D8B030D-6E8A-4147-A177-3AD203B41FA5}">
                      <a16:colId xmlns:a16="http://schemas.microsoft.com/office/drawing/2014/main" val="3373332608"/>
                    </a:ext>
                  </a:extLst>
                </a:gridCol>
              </a:tblGrid>
              <a:tr h="5694219">
                <a:tc>
                  <a:txBody>
                    <a:bodyPr/>
                    <a:lstStyle/>
                    <a:p>
                      <a:r>
                        <a:rPr lang="ru-RU" sz="2800" b="1" i="0" kern="1200" dirty="0" smtClean="0">
                          <a:solidFill>
                            <a:srgbClr val="C00000"/>
                          </a:solidFill>
                          <a:effectLst/>
                          <a:latin typeface="+mn-lt"/>
                          <a:ea typeface="+mn-ea"/>
                          <a:cs typeface="+mn-cs"/>
                        </a:rPr>
                        <a:t>Военно-морской флот ведёт отражение противника с моря, охраняет морские границы нашего государства. К нему относятся: -- Подводные силы -- Морская авиация -- Морская пехота и наводные силы</a:t>
                      </a:r>
                      <a:endParaRPr lang="ru-RU" sz="2800" b="1" dirty="0">
                        <a:solidFill>
                          <a:srgbClr val="C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9147170"/>
                  </a:ext>
                </a:extLst>
              </a:tr>
            </a:tbl>
          </a:graphicData>
        </a:graphic>
      </p:graphicFrame>
    </p:spTree>
    <p:extLst>
      <p:ext uri="{BB962C8B-B14F-4D97-AF65-F5344CB8AC3E}">
        <p14:creationId xmlns:p14="http://schemas.microsoft.com/office/powerpoint/2010/main" val="1579091112"/>
      </p:ext>
    </p:extLst>
  </p:cSld>
  <p:clrMapOvr>
    <a:masterClrMapping/>
  </p:clrMapOvr>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353</TotalTime>
  <Words>653</Words>
  <Application>Microsoft Office PowerPoint</Application>
  <PresentationFormat>Широкоэкранный</PresentationFormat>
  <Paragraphs>56</Paragraphs>
  <Slides>26</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26</vt:i4>
      </vt:variant>
    </vt:vector>
  </HeadingPairs>
  <TitlesOfParts>
    <vt:vector size="29" baseType="lpstr">
      <vt:lpstr>Century Gothic</vt:lpstr>
      <vt:lpstr>Wingdings 3</vt:lpstr>
      <vt:lpstr>Сектор</vt:lpstr>
      <vt:lpstr>Презентация PowerPoint</vt:lpstr>
      <vt:lpstr>Презентация PowerPoint</vt:lpstr>
      <vt:lpstr>История праздника </vt:lpstr>
      <vt:lpstr>Виды вооружённых сил РФ</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Qwerty</dc:creator>
  <cp:lastModifiedBy>Qwerty</cp:lastModifiedBy>
  <cp:revision>27</cp:revision>
  <dcterms:created xsi:type="dcterms:W3CDTF">2020-02-14T11:43:53Z</dcterms:created>
  <dcterms:modified xsi:type="dcterms:W3CDTF">2020-03-01T17:35:57Z</dcterms:modified>
</cp:coreProperties>
</file>