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0" r:id="rId1"/>
  </p:sldMasterIdLst>
  <p:notesMasterIdLst>
    <p:notesMasterId r:id="rId26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39" autoAdjust="0"/>
  </p:normalViewPr>
  <p:slideViewPr>
    <p:cSldViewPr snapToGrid="0">
      <p:cViewPr varScale="1">
        <p:scale>
          <a:sx n="73" d="100"/>
          <a:sy n="73" d="100"/>
        </p:scale>
        <p:origin x="-1080" y="-10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CCA9-0917-44C7-AA60-84994F2D364F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B4128-C236-43E3-B13A-894DA83DB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96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B4128-C236-43E3-B13A-894DA83DBC7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36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B4128-C236-43E3-B13A-894DA83DBC7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564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55506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5039" y="2165240"/>
            <a:ext cx="6299540" cy="2669216"/>
          </a:xfrm>
        </p:spPr>
        <p:txBody>
          <a:bodyPr anchor="b">
            <a:normAutofit/>
          </a:bodyPr>
          <a:lstStyle>
            <a:lvl1pPr algn="r">
              <a:defRPr sz="48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5039" y="4834459"/>
            <a:ext cx="6299540" cy="1549267"/>
          </a:xfrm>
        </p:spPr>
        <p:txBody>
          <a:bodyPr anchor="t">
            <a:normAutofit/>
          </a:bodyPr>
          <a:lstStyle>
            <a:lvl1pPr marL="0" indent="0" algn="r">
              <a:buNone/>
              <a:defRPr sz="1984" cap="all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43954" y="6471223"/>
            <a:ext cx="1336337" cy="416482"/>
          </a:xfrm>
        </p:spPr>
        <p:txBody>
          <a:bodyPr/>
          <a:lstStyle/>
          <a:p>
            <a:fld id="{3852909B-09F8-4BD5-AF55-A665955BBD60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040" y="6471223"/>
            <a:ext cx="4334908" cy="416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4297" y="6471223"/>
            <a:ext cx="460282" cy="41648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6231946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5217107"/>
            <a:ext cx="8568531" cy="624724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8063" y="1027481"/>
            <a:ext cx="7560469" cy="348880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64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5841831"/>
            <a:ext cx="8568531" cy="54422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DD0-2A6F-4F79-890C-FFB39C5316A3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6248817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5" y="671974"/>
            <a:ext cx="8568530" cy="3443851"/>
          </a:xfrm>
        </p:spPr>
        <p:txBody>
          <a:bodyPr anchor="ctr">
            <a:normAutofit/>
          </a:bodyPr>
          <a:lstStyle>
            <a:lvl1pPr algn="l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4" y="4787794"/>
            <a:ext cx="8568530" cy="159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D3-7618-407B-9AD1-F22D2D250FF2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1443961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002" y="791588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8183" y="3033208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64" y="671974"/>
            <a:ext cx="7817662" cy="3023869"/>
          </a:xfrm>
        </p:spPr>
        <p:txBody>
          <a:bodyPr anchor="ctr">
            <a:normAutofit/>
          </a:bodyPr>
          <a:lstStyle>
            <a:lvl1pPr algn="l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9942" y="3695841"/>
            <a:ext cx="7580459" cy="41998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6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616" y="4787794"/>
            <a:ext cx="8568531" cy="159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5AEE-FEBA-4707-9A7F-B8CF33FA2E44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5355775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628432"/>
            <a:ext cx="8568532" cy="1619080"/>
          </a:xfrm>
        </p:spPr>
        <p:txBody>
          <a:bodyPr anchor="b">
            <a:normAutofit/>
          </a:bodyPr>
          <a:lstStyle>
            <a:lvl1pPr algn="l">
              <a:defRPr sz="308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5247512"/>
            <a:ext cx="8568533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DBA2-4164-48AA-BE36-C02775701CC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3675582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002" y="791588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8183" y="3033208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64" y="671974"/>
            <a:ext cx="7817662" cy="3023869"/>
          </a:xfrm>
        </p:spPr>
        <p:txBody>
          <a:bodyPr anchor="ctr">
            <a:normAutofit/>
          </a:bodyPr>
          <a:lstStyle>
            <a:lvl1pPr algn="l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032" y="4283816"/>
            <a:ext cx="8568532" cy="97995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5263774"/>
            <a:ext cx="8568532" cy="1119952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A6854B-6936-40FF-AB38-AE45716E9D4A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477780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14" y="671974"/>
            <a:ext cx="8568532" cy="30238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6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2014" y="3863834"/>
            <a:ext cx="8568532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12" y="4787794"/>
            <a:ext cx="8568532" cy="1595931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A6854B-6936-40FF-AB38-AE45716E9D4A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123364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4031" y="671973"/>
            <a:ext cx="8568531" cy="1605265"/>
          </a:xfrm>
        </p:spPr>
        <p:txBody>
          <a:bodyPr>
            <a:normAutofit/>
          </a:bodyPr>
          <a:lstStyle>
            <a:lvl1pPr>
              <a:defRPr sz="308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82FE-38CB-4EF0-933A-9DB1E0083DE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0807748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204" y="671971"/>
            <a:ext cx="1848358" cy="5711756"/>
          </a:xfrm>
        </p:spPr>
        <p:txBody>
          <a:bodyPr vert="eaVert">
            <a:normAutofit/>
          </a:bodyPr>
          <a:lstStyle>
            <a:lvl1pPr>
              <a:defRPr sz="308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603762" cy="571175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D7EC-FC7F-48C5-AE2E-706146BC4953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7498803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8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A65E-2E7B-45D1-A4B9-0680C068B11A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570418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647098"/>
            <a:ext cx="8568531" cy="1619080"/>
          </a:xfrm>
        </p:spPr>
        <p:txBody>
          <a:bodyPr anchor="b">
            <a:normAutofit/>
          </a:bodyPr>
          <a:lstStyle>
            <a:lvl1pPr algn="l">
              <a:defRPr sz="3527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5266178"/>
            <a:ext cx="8568531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 cap="all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D96E-8D7E-422E-A2A8-D28C1B4E7B86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621949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2" y="2361234"/>
            <a:ext cx="4203621" cy="402249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943" y="2361234"/>
            <a:ext cx="4203621" cy="402249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3118-2D63-46DE-A5FD-62B7769B1823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6057674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636" y="2445229"/>
            <a:ext cx="390326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3163865"/>
            <a:ext cx="4203621" cy="321985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683" y="2445229"/>
            <a:ext cx="387888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8942" y="3163865"/>
            <a:ext cx="4203621" cy="321985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5C9-E353-4D5F-9DEE-820E2A1F9C4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7272428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671973"/>
            <a:ext cx="8568531" cy="1605265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670-3E6A-43D3-8215-C1C48E0C9650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2466532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4154-F461-49B9-A649-5772D9210BB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458115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12" y="1717261"/>
            <a:ext cx="3156159" cy="1586597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524" y="671972"/>
            <a:ext cx="5102021" cy="5711754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012" y="3303859"/>
            <a:ext cx="3156159" cy="2034581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1323-B5E5-4968-904B-943CFA4A926F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4916733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" y="0"/>
            <a:ext cx="10052623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64" y="1913257"/>
            <a:ext cx="4516883" cy="1511935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44344" y="1007957"/>
            <a:ext cx="3528219" cy="5039783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64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464" y="3425192"/>
            <a:ext cx="4516883" cy="2015913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2EE3-1862-478D-ABFA-CE4447D28533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7124600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671973"/>
            <a:ext cx="8568531" cy="16052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361234"/>
            <a:ext cx="8568531" cy="402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1940" y="6471223"/>
            <a:ext cx="1336337" cy="41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z="1400" smtClean="0">
                <a:latin typeface="Times New Roman"/>
              </a:rPr>
              <a:t>&lt;дата/время&gt;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2" y="6471223"/>
            <a:ext cx="6603902" cy="41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/>
            <a:r>
              <a:rPr lang="ru-RU" sz="1400" smtClean="0">
                <a:latin typeface="Times New Roman"/>
              </a:rPr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281" y="6471223"/>
            <a:ext cx="460282" cy="41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25A6854B-6936-40FF-AB38-AE45716E9D4A}" type="slidenum">
              <a:rPr lang="ru-RU" sz="1400" smtClean="0">
                <a:latin typeface="Times New Roman"/>
              </a:rPr>
              <a:pPr algn="r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55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ransition spd="med">
    <p:comb/>
  </p:transition>
  <p:txStyles>
    <p:titleStyle>
      <a:lvl1pPr algn="l" defTabSz="503972" rtl="0" eaLnBrk="1" latinLnBrk="0" hangingPunct="1">
        <a:spcBef>
          <a:spcPct val="0"/>
        </a:spcBef>
        <a:buNone/>
        <a:defRPr sz="352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9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newmif.ru/u/dd/mif/293/foto.jpg" TargetMode="External"/><Relationship Id="rId3" Type="http://schemas.openxmlformats.org/officeDocument/2006/relationships/hyperlink" Target="http://dic.academic.ru/pictures/wiki/files/65/Athena-Lower_Gardens_of_Peterhof.jpg" TargetMode="External"/><Relationship Id="rId7" Type="http://schemas.openxmlformats.org/officeDocument/2006/relationships/hyperlink" Target="http://tamara-she.narod.ru/Peterhof/NP/np_cen_bench2.jpg" TargetMode="External"/><Relationship Id="rId2" Type="http://schemas.openxmlformats.org/officeDocument/2006/relationships/hyperlink" Target="http://www.calliopepoetryseries.com/attachments/Image/Calliope_by_Marcello_Bacciarell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bfotos.ru/data/media/7/DSC_1581.jpg" TargetMode="External"/><Relationship Id="rId5" Type="http://schemas.openxmlformats.org/officeDocument/2006/relationships/hyperlink" Target="http://wiccareencarnada.files.wordpress.com/2012/06/zeus.jpg" TargetMode="External"/><Relationship Id="rId4" Type="http://schemas.openxmlformats.org/officeDocument/2006/relationships/hyperlink" Target="http://kupisuvenir.com.ua/published/publicdata/KUPISUVENIR/attachments/SC/products_pictures/statyetka-pravosudie_enl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3.bp.blogspot.com/_IiADwrDfrKs/THwI44C95fI/AAAAAAAABrs/988YD7KGVM4/s1600/Tarocchi_apollo_sole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Мифы древней </a:t>
            </a:r>
            <a:r>
              <a:rPr lang="ru-RU" dirty="0" err="1" smtClean="0"/>
              <a:t>греции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</a:t>
            </a:r>
            <a:r>
              <a:rPr lang="ru-RU" dirty="0" smtClean="0"/>
              <a:t>истории  </a:t>
            </a:r>
            <a:r>
              <a:rPr lang="ru-RU" dirty="0" err="1" smtClean="0"/>
              <a:t>тарусина</a:t>
            </a:r>
            <a:r>
              <a:rPr lang="ru-RU" dirty="0" smtClean="0"/>
              <a:t> </a:t>
            </a:r>
            <a:r>
              <a:rPr lang="ru-RU" dirty="0" err="1" smtClean="0"/>
              <a:t>галина</a:t>
            </a:r>
            <a:r>
              <a:rPr lang="ru-RU" dirty="0" smtClean="0"/>
              <a:t> </a:t>
            </a:r>
            <a:r>
              <a:rPr lang="ru-RU" dirty="0" err="1" smtClean="0"/>
              <a:t>николаевна</a:t>
            </a:r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b="1" i="1" dirty="0" smtClean="0"/>
              <a:t>Вопрос </a:t>
            </a:r>
            <a:r>
              <a:rPr lang="ru-RU" b="1" i="1" dirty="0"/>
              <a:t>от </a:t>
            </a:r>
            <a:r>
              <a:rPr lang="ru-RU" b="1" i="1" dirty="0" smtClean="0"/>
              <a:t>Зевса         2 балла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/>
              <a:t> </a:t>
            </a:r>
          </a:p>
          <a:p>
            <a:pPr marL="0" indent="0">
              <a:buNone/>
            </a:pPr>
            <a:r>
              <a:rPr lang="ru-RU" sz="9600" dirty="0"/>
              <a:t>Так предназначено роком. Твоим же  я гневом нимало </a:t>
            </a:r>
          </a:p>
          <a:p>
            <a:pPr marL="0" indent="0">
              <a:buNone/>
            </a:pPr>
            <a:r>
              <a:rPr lang="ru-RU" sz="9600" dirty="0"/>
              <a:t>Не озабочен , хотя б удалилась к пределам</a:t>
            </a:r>
          </a:p>
          <a:p>
            <a:pPr marL="0" indent="0">
              <a:buNone/>
            </a:pPr>
            <a:r>
              <a:rPr lang="ru-RU" sz="9600" dirty="0"/>
              <a:t>Суши и моря. Туда, где Япет пребывает и Кронос. </a:t>
            </a:r>
          </a:p>
          <a:p>
            <a:pPr marL="0" indent="0">
              <a:buNone/>
            </a:pPr>
            <a:r>
              <a:rPr lang="ru-RU" sz="9600" dirty="0"/>
              <a:t>Не наслаждаясь ни светом высоко идущего солнца,</a:t>
            </a:r>
          </a:p>
          <a:p>
            <a:pPr marL="0" indent="0">
              <a:buNone/>
            </a:pPr>
            <a:r>
              <a:rPr lang="ru-RU" sz="9600" dirty="0"/>
              <a:t>Ни дуновением ветра, </a:t>
            </a:r>
            <a:r>
              <a:rPr lang="ru-RU" sz="9600" dirty="0" smtClean="0"/>
              <a:t>-…</a:t>
            </a:r>
            <a:endParaRPr lang="ru-RU" sz="9600" dirty="0"/>
          </a:p>
          <a:p>
            <a:pPr marL="0" indent="0">
              <a:buNone/>
            </a:pPr>
            <a:r>
              <a:rPr lang="ru-RU" sz="9600" dirty="0"/>
              <a:t>                           Гомер. Илиада.</a:t>
            </a:r>
          </a:p>
          <a:p>
            <a:pPr marL="0" indent="0">
              <a:buNone/>
            </a:pPr>
            <a:r>
              <a:rPr lang="ru-RU" sz="9600" u="sng" dirty="0" smtClean="0"/>
              <a:t>Вопрос:</a:t>
            </a:r>
            <a:r>
              <a:rPr lang="ru-RU" sz="9600" dirty="0"/>
              <a:t> </a:t>
            </a:r>
            <a:r>
              <a:rPr lang="ru-RU" sz="9600" dirty="0" smtClean="0"/>
              <a:t>О </a:t>
            </a:r>
            <a:r>
              <a:rPr lang="ru-RU" sz="9600" dirty="0"/>
              <a:t>каких «крайних пределах » идет </a:t>
            </a:r>
            <a:r>
              <a:rPr lang="ru-RU" sz="9600" dirty="0" smtClean="0"/>
              <a:t>речь?</a:t>
            </a:r>
          </a:p>
          <a:p>
            <a:pPr marL="0" indent="0">
              <a:buNone/>
            </a:pPr>
            <a:r>
              <a:rPr lang="ru-RU" sz="9600" dirty="0" smtClean="0"/>
              <a:t>Где </a:t>
            </a:r>
            <a:r>
              <a:rPr lang="ru-RU" sz="9600" dirty="0"/>
              <a:t>обитают Япет и Кронос?</a:t>
            </a:r>
          </a:p>
          <a:p>
            <a:pPr marL="0" indent="0">
              <a:buNone/>
            </a:pPr>
            <a:r>
              <a:rPr lang="ru-RU" sz="9600" dirty="0" smtClean="0"/>
              <a:t>Почему </a:t>
            </a:r>
            <a:r>
              <a:rPr lang="ru-RU" sz="9600" dirty="0"/>
              <a:t>они там обитают?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68" y="1407432"/>
            <a:ext cx="3548825" cy="5551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17459" y="215153"/>
            <a:ext cx="455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 smtClean="0"/>
              <a:t>Ответ:</a:t>
            </a:r>
            <a:r>
              <a:rPr lang="ru-RU" dirty="0" err="1" smtClean="0"/>
              <a:t>Тартар</a:t>
            </a:r>
            <a:r>
              <a:rPr lang="ru-RU" dirty="0" smtClean="0"/>
              <a:t>. Титанов сбросил в Тартар Зевс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293600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Вопрос </a:t>
            </a:r>
            <a:r>
              <a:rPr lang="ru-RU" sz="3600" b="1" i="1" dirty="0"/>
              <a:t>от нимф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/>
              <a:t>Когда  </a:t>
            </a:r>
            <a:r>
              <a:rPr lang="ru-RU" sz="9600" dirty="0"/>
              <a:t>в полдень он уснет, </a:t>
            </a:r>
          </a:p>
          <a:p>
            <a:pPr marL="0" indent="0">
              <a:buNone/>
            </a:pPr>
            <a:r>
              <a:rPr lang="ru-RU" sz="9600" dirty="0"/>
              <a:t>Листок на ветке не дрогнет</a:t>
            </a:r>
            <a:r>
              <a:rPr lang="ru-RU" sz="9600" dirty="0" smtClean="0"/>
              <a:t>.</a:t>
            </a:r>
            <a:endParaRPr lang="ru-RU" sz="9600" dirty="0"/>
          </a:p>
          <a:p>
            <a:pPr marL="0" indent="0">
              <a:buNone/>
            </a:pPr>
            <a:r>
              <a:rPr lang="ru-RU" sz="9600" dirty="0"/>
              <a:t>Когда же вдруг воскликнет он</a:t>
            </a:r>
          </a:p>
          <a:p>
            <a:pPr marL="0" indent="0">
              <a:buNone/>
            </a:pPr>
            <a:r>
              <a:rPr lang="ru-RU" sz="9600" dirty="0"/>
              <a:t>Как рев грозы, как моря сток, </a:t>
            </a:r>
          </a:p>
          <a:p>
            <a:pPr marL="0" indent="0">
              <a:buNone/>
            </a:pPr>
            <a:r>
              <a:rPr lang="ru-RU" sz="9600" dirty="0"/>
              <a:t>Объемлет ужас всех тогда, </a:t>
            </a:r>
          </a:p>
          <a:p>
            <a:pPr marL="0" indent="0">
              <a:buNone/>
            </a:pPr>
            <a:r>
              <a:rPr lang="ru-RU" sz="9600" dirty="0"/>
              <a:t>Бегут все в страхе кто куда, </a:t>
            </a:r>
          </a:p>
          <a:p>
            <a:pPr marL="0" indent="0">
              <a:buNone/>
            </a:pPr>
            <a:r>
              <a:rPr lang="ru-RU" sz="9600" dirty="0"/>
              <a:t>И войско вмиг теряет строй, </a:t>
            </a:r>
          </a:p>
          <a:p>
            <a:pPr marL="0" indent="0">
              <a:buNone/>
            </a:pPr>
            <a:r>
              <a:rPr lang="ru-RU" sz="9600" dirty="0"/>
              <a:t>И устрашается герой.</a:t>
            </a:r>
          </a:p>
          <a:p>
            <a:pPr marL="0" indent="0">
              <a:buNone/>
            </a:pPr>
            <a:r>
              <a:rPr lang="ru-RU" sz="9600" dirty="0"/>
              <a:t>		Гёте. Фауст.</a:t>
            </a:r>
          </a:p>
          <a:p>
            <a:pPr marL="0" indent="0">
              <a:buNone/>
            </a:pPr>
            <a:r>
              <a:rPr lang="ru-RU" sz="9600" dirty="0"/>
              <a:t> </a:t>
            </a:r>
          </a:p>
          <a:p>
            <a:pPr marL="0" indent="0">
              <a:buNone/>
            </a:pPr>
            <a:r>
              <a:rPr lang="ru-RU" sz="9600" u="sng" dirty="0" smtClean="0"/>
              <a:t>Вопрос:</a:t>
            </a:r>
            <a:r>
              <a:rPr lang="ru-RU" sz="9600" dirty="0"/>
              <a:t> </a:t>
            </a:r>
            <a:r>
              <a:rPr lang="ru-RU" sz="9600" dirty="0" smtClean="0"/>
              <a:t> Как </a:t>
            </a:r>
            <a:r>
              <a:rPr lang="ru-RU" sz="9600" dirty="0"/>
              <a:t>называется такой страх?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60" y="1017710"/>
            <a:ext cx="3855902" cy="5608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86118" y="537882"/>
            <a:ext cx="391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Панический страх внушает Пан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328912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Вопрос </a:t>
            </a:r>
            <a:r>
              <a:rPr lang="ru-RU" sz="3600" b="1" i="1" dirty="0"/>
              <a:t>от нимф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 </a:t>
            </a:r>
            <a:r>
              <a:rPr lang="ru-RU" sz="2600" dirty="0" smtClean="0"/>
              <a:t>Бежит </a:t>
            </a:r>
            <a:r>
              <a:rPr lang="ru-RU" sz="2600" dirty="0"/>
              <a:t>за пестрою толпой </a:t>
            </a:r>
          </a:p>
          <a:p>
            <a:pPr marL="0" indent="0">
              <a:buNone/>
            </a:pPr>
            <a:r>
              <a:rPr lang="ru-RU" sz="2600" dirty="0"/>
              <a:t>....с козлиною ногой, </a:t>
            </a:r>
          </a:p>
          <a:p>
            <a:pPr marL="0" indent="0">
              <a:buNone/>
            </a:pPr>
            <a:r>
              <a:rPr lang="ru-RU" sz="2600" dirty="0"/>
              <a:t>Поджарый , жилистый, сухой.</a:t>
            </a:r>
          </a:p>
          <a:p>
            <a:pPr marL="0" indent="0">
              <a:buNone/>
            </a:pPr>
            <a:r>
              <a:rPr lang="ru-RU" sz="2600" dirty="0"/>
              <a:t>Как серна, он с высоких гор</a:t>
            </a:r>
          </a:p>
          <a:p>
            <a:pPr marL="0" indent="0">
              <a:buNone/>
            </a:pPr>
            <a:r>
              <a:rPr lang="ru-RU" sz="2600" dirty="0"/>
              <a:t>На мир бросает бодрый взор.</a:t>
            </a:r>
          </a:p>
          <a:p>
            <a:pPr marL="0" indent="0">
              <a:buNone/>
            </a:pPr>
            <a:r>
              <a:rPr lang="ru-RU" sz="2600" dirty="0"/>
              <a:t>	Гёте. Фауст.</a:t>
            </a:r>
          </a:p>
          <a:p>
            <a:pPr marL="0" indent="0">
              <a:buNone/>
            </a:pPr>
            <a:r>
              <a:rPr lang="ru-RU" sz="2600" dirty="0"/>
              <a:t> </a:t>
            </a:r>
          </a:p>
          <a:p>
            <a:pPr marL="0" indent="0">
              <a:buNone/>
            </a:pPr>
            <a:r>
              <a:rPr lang="ru-RU" sz="2600" u="sng" dirty="0" smtClean="0"/>
              <a:t>Вопрос:</a:t>
            </a:r>
            <a:r>
              <a:rPr lang="ru-RU" sz="2600" dirty="0"/>
              <a:t> </a:t>
            </a:r>
            <a:r>
              <a:rPr lang="ru-RU" sz="2600" dirty="0" smtClean="0"/>
              <a:t>  Кто </a:t>
            </a:r>
            <a:r>
              <a:rPr lang="ru-RU" sz="2600" dirty="0"/>
              <a:t>он?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28" y="1761006"/>
            <a:ext cx="3736586" cy="4311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56095" y="304801"/>
            <a:ext cx="4625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Ответ : </a:t>
            </a:r>
            <a:r>
              <a:rPr lang="ru-RU" dirty="0" smtClean="0"/>
              <a:t>Бежит за пестрою толпой</a:t>
            </a:r>
          </a:p>
          <a:p>
            <a:r>
              <a:rPr lang="ru-RU" dirty="0" smtClean="0"/>
              <a:t>  Сатир с козлиною ногой.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018086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Вопрос от Геракла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2" y="2361234"/>
            <a:ext cx="4203621" cy="40224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Вот </a:t>
            </a:r>
            <a:r>
              <a:rPr lang="ru-RU" sz="2600" dirty="0"/>
              <a:t>силою чудесной перед нами</a:t>
            </a:r>
          </a:p>
          <a:p>
            <a:pPr marL="0" indent="0">
              <a:buNone/>
            </a:pPr>
            <a:r>
              <a:rPr lang="ru-RU" sz="2600" dirty="0"/>
              <a:t>Явился древний храм. Он как ..., - </a:t>
            </a:r>
          </a:p>
          <a:p>
            <a:pPr marL="0" indent="0">
              <a:buNone/>
            </a:pPr>
            <a:r>
              <a:rPr lang="ru-RU" sz="2600" dirty="0"/>
              <a:t>Державший небо на плечах гигант, -</a:t>
            </a:r>
          </a:p>
          <a:p>
            <a:pPr marL="0" indent="0">
              <a:buNone/>
            </a:pPr>
            <a:r>
              <a:rPr lang="ru-RU" sz="2600" dirty="0"/>
              <a:t>Велик, </a:t>
            </a:r>
            <a:r>
              <a:rPr lang="ru-RU" sz="2600" dirty="0" smtClean="0"/>
              <a:t>массивен.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		 Гёте. Фауст.</a:t>
            </a:r>
          </a:p>
          <a:p>
            <a:pPr marL="0" indent="0">
              <a:buNone/>
            </a:pPr>
            <a:r>
              <a:rPr lang="ru-RU" sz="2600" dirty="0"/>
              <a:t> </a:t>
            </a:r>
            <a:r>
              <a:rPr lang="ru-RU" sz="2600" u="sng" dirty="0" smtClean="0"/>
              <a:t>Вопрос</a:t>
            </a:r>
            <a:r>
              <a:rPr lang="ru-RU" sz="2600" u="sng" dirty="0"/>
              <a:t>:</a:t>
            </a:r>
            <a:r>
              <a:rPr lang="ru-RU" sz="2600" dirty="0"/>
              <a:t>	Кто он, гигант, державший небо на плечах?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oses_000\Desktop\scu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75" y="2162174"/>
            <a:ext cx="3130550" cy="4184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36659" y="1165412"/>
            <a:ext cx="232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Атлант – титан.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070004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0" y="739712"/>
            <a:ext cx="8568531" cy="1605265"/>
          </a:xfrm>
        </p:spPr>
        <p:txBody>
          <a:bodyPr/>
          <a:lstStyle/>
          <a:p>
            <a:r>
              <a:rPr lang="ru-RU" b="1" i="1" dirty="0"/>
              <a:t>Вопрос от аргонавтов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0" y="2344977"/>
            <a:ext cx="4203621" cy="4022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Поют</a:t>
            </a:r>
            <a:r>
              <a:rPr lang="ru-RU" sz="2400" dirty="0"/>
              <a:t>, на тополе засев?</a:t>
            </a:r>
          </a:p>
          <a:p>
            <a:pPr marL="0" indent="0">
              <a:buNone/>
            </a:pPr>
            <a:r>
              <a:rPr lang="ru-RU" sz="2400" dirty="0" smtClean="0"/>
              <a:t>Не </a:t>
            </a:r>
            <a:r>
              <a:rPr lang="ru-RU" sz="2400" dirty="0"/>
              <a:t>верь им! Многих </a:t>
            </a:r>
            <a:r>
              <a:rPr lang="ru-RU" sz="2400" dirty="0" smtClean="0"/>
              <a:t>славных гнусно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Сгубил </a:t>
            </a:r>
            <a:r>
              <a:rPr lang="ru-RU" sz="2400" dirty="0"/>
              <a:t>предательский напев.</a:t>
            </a:r>
          </a:p>
          <a:p>
            <a:pPr marL="0" indent="0">
              <a:buNone/>
            </a:pPr>
            <a:r>
              <a:rPr lang="ru-RU" sz="2400" dirty="0"/>
              <a:t>				Гёте. Фауст.</a:t>
            </a:r>
          </a:p>
          <a:p>
            <a:pPr marL="0" indent="0">
              <a:buNone/>
            </a:pPr>
            <a:r>
              <a:rPr lang="ru-RU" sz="2400" u="sng" dirty="0" smtClean="0"/>
              <a:t>Вопрос:</a:t>
            </a:r>
            <a:r>
              <a:rPr lang="ru-RU" sz="2400" dirty="0"/>
              <a:t> </a:t>
            </a:r>
            <a:r>
              <a:rPr lang="ru-RU" sz="2400" dirty="0" smtClean="0"/>
              <a:t>Что </a:t>
            </a:r>
            <a:r>
              <a:rPr lang="ru-RU" sz="2400" dirty="0"/>
              <a:t>там за птицы так искусно</a:t>
            </a:r>
          </a:p>
          <a:p>
            <a:endParaRPr lang="ru-RU" dirty="0"/>
          </a:p>
        </p:txBody>
      </p:sp>
      <p:pic>
        <p:nvPicPr>
          <p:cNvPr id="7170" name="Picture 2" descr="C:\Users\moses_000\Desktop\jason-argonauts-argo-500x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391" y="3121324"/>
            <a:ext cx="4762500" cy="4010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40659"/>
            <a:ext cx="2947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Ответ:</a:t>
            </a:r>
            <a:r>
              <a:rPr lang="ru-RU" dirty="0" smtClean="0"/>
              <a:t>... Меж ветвями</a:t>
            </a:r>
          </a:p>
          <a:p>
            <a:r>
              <a:rPr lang="ru-RU" dirty="0" smtClean="0"/>
              <a:t>Вы уселись, славословя, </a:t>
            </a:r>
          </a:p>
          <a:p>
            <a:r>
              <a:rPr lang="ru-RU" dirty="0" smtClean="0"/>
              <a:t>Ястребиными когтями</a:t>
            </a:r>
          </a:p>
          <a:p>
            <a:r>
              <a:rPr lang="ru-RU" dirty="0" smtClean="0"/>
              <a:t>Смерть ужасную готовя</a:t>
            </a:r>
          </a:p>
          <a:p>
            <a:r>
              <a:rPr lang="ru-RU" dirty="0" smtClean="0"/>
              <a:t>Тем, кто станет слушать вас!</a:t>
            </a:r>
          </a:p>
          <a:p>
            <a:r>
              <a:rPr lang="ru-RU" dirty="0" smtClean="0"/>
              <a:t>		</a:t>
            </a:r>
          </a:p>
          <a:p>
            <a:r>
              <a:rPr lang="ru-RU" dirty="0" smtClean="0"/>
              <a:t>		Сирены.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359414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Вопрос от </a:t>
            </a:r>
            <a:r>
              <a:rPr lang="ru-RU" b="1" i="1" dirty="0" smtClean="0"/>
              <a:t>Геры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Как </a:t>
            </a:r>
            <a:r>
              <a:rPr lang="ru-RU" sz="2400" dirty="0"/>
              <a:t>бурный вихрь, сюда толпа летит</a:t>
            </a:r>
          </a:p>
          <a:p>
            <a:pPr marL="0" indent="0">
              <a:buNone/>
            </a:pPr>
            <a:r>
              <a:rPr lang="ru-RU" sz="2400" dirty="0"/>
              <a:t>Быстрей, чем </a:t>
            </a:r>
            <a:r>
              <a:rPr lang="ru-RU" sz="2400" dirty="0" err="1"/>
              <a:t>стрелы,что</a:t>
            </a:r>
            <a:r>
              <a:rPr lang="ru-RU" sz="2400" dirty="0"/>
              <a:t> пускал </a:t>
            </a:r>
            <a:r>
              <a:rPr lang="ru-RU" sz="2400" dirty="0" err="1"/>
              <a:t>Алкид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			Гёте. Фауст.</a:t>
            </a:r>
          </a:p>
          <a:p>
            <a:pPr marL="0" indent="0">
              <a:buNone/>
            </a:pPr>
            <a:r>
              <a:rPr lang="ru-RU" u="sng" dirty="0" smtClean="0"/>
              <a:t>Вопрос</a:t>
            </a:r>
            <a:r>
              <a:rPr lang="ru-RU" dirty="0" smtClean="0"/>
              <a:t>: Кто наречен был именем </a:t>
            </a:r>
            <a:r>
              <a:rPr lang="ru-RU" dirty="0" err="1" smtClean="0"/>
              <a:t>Алкид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moses_000\Desktop\156_G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825" y="974725"/>
            <a:ext cx="3568700" cy="535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57835" y="6364941"/>
            <a:ext cx="156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Ответ:</a:t>
            </a:r>
            <a:r>
              <a:rPr lang="en-US" u="sng" dirty="0" smtClean="0"/>
              <a:t> </a:t>
            </a:r>
            <a:r>
              <a:rPr lang="ru-RU" dirty="0" smtClean="0"/>
              <a:t>Геракл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44198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30" y="734518"/>
            <a:ext cx="8649177" cy="1626716"/>
          </a:xfrm>
        </p:spPr>
        <p:txBody>
          <a:bodyPr/>
          <a:lstStyle/>
          <a:p>
            <a:r>
              <a:rPr lang="ru-RU" sz="3600" b="1" i="1" dirty="0"/>
              <a:t>Вопрос от братьев </a:t>
            </a:r>
            <a:r>
              <a:rPr lang="ru-RU" sz="3600" b="1" i="1" dirty="0" err="1"/>
              <a:t>Диоскуров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dirty="0"/>
              <a:t>В ту пору </a:t>
            </a:r>
            <a:r>
              <a:rPr lang="ru-RU" sz="2400" dirty="0" err="1"/>
              <a:t>Диоскуровой</a:t>
            </a:r>
            <a:r>
              <a:rPr lang="ru-RU" sz="2400" dirty="0"/>
              <a:t> чете</a:t>
            </a:r>
          </a:p>
          <a:p>
            <a:pPr marL="0" indent="0">
              <a:buNone/>
            </a:pPr>
            <a:r>
              <a:rPr lang="ru-RU" sz="2400" dirty="0"/>
              <a:t>Пришлось спасти сестричку дорогую</a:t>
            </a:r>
          </a:p>
          <a:p>
            <a:pPr marL="0" indent="0">
              <a:buNone/>
            </a:pPr>
            <a:r>
              <a:rPr lang="ru-RU" sz="2400" dirty="0"/>
              <a:t>Из плена похитителей;</a:t>
            </a:r>
          </a:p>
          <a:p>
            <a:pPr marL="0" indent="0">
              <a:buNone/>
            </a:pPr>
            <a:r>
              <a:rPr lang="ru-RU" sz="2400" dirty="0"/>
              <a:t>			Гёте. Фауст.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u="sng" dirty="0" smtClean="0"/>
              <a:t>Вопрос:</a:t>
            </a:r>
            <a:r>
              <a:rPr lang="ru-RU" sz="2400" dirty="0"/>
              <a:t> </a:t>
            </a:r>
            <a:r>
              <a:rPr lang="ru-RU" sz="2400" dirty="0" smtClean="0"/>
              <a:t>Как </a:t>
            </a:r>
            <a:r>
              <a:rPr lang="ru-RU" sz="2400" dirty="0"/>
              <a:t>звали сестру </a:t>
            </a:r>
            <a:r>
              <a:rPr lang="ru-RU" sz="2400" dirty="0" err="1"/>
              <a:t>Диоскуров</a:t>
            </a:r>
            <a:r>
              <a:rPr lang="ru-RU" sz="2400" dirty="0"/>
              <a:t>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oses_000\Desktop\0_f7a62_45e0728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60" y="2548328"/>
            <a:ext cx="4708917" cy="3595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3083" y="6851498"/>
            <a:ext cx="878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/>
              <a:t>Ответ:</a:t>
            </a:r>
            <a:r>
              <a:rPr lang="ru-RU" dirty="0" err="1" smtClean="0"/>
              <a:t>Елена</a:t>
            </a:r>
            <a:r>
              <a:rPr lang="ru-RU" dirty="0" smtClean="0"/>
              <a:t>. Первый раз её похитил Тезей. Из Афин ее освободили братья – близнецы </a:t>
            </a:r>
            <a:r>
              <a:rPr lang="ru-RU" dirty="0" err="1" smtClean="0"/>
              <a:t>Диоскуры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72103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Вопрос от Одиссея.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dirty="0"/>
              <a:t>После того как рассеяться призракам жен.....</a:t>
            </a:r>
          </a:p>
          <a:p>
            <a:pPr marL="0" indent="0">
              <a:buNone/>
            </a:pPr>
            <a:r>
              <a:rPr lang="ru-RU" sz="2400" dirty="0"/>
              <a:t>Ада царица, велела и все, разлетевшись, пропали.</a:t>
            </a:r>
          </a:p>
          <a:p>
            <a:pPr marL="0" indent="0">
              <a:buNone/>
            </a:pPr>
            <a:r>
              <a:rPr lang="ru-RU" sz="2400" dirty="0"/>
              <a:t>			Гомер. Илиада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u="sng" dirty="0" smtClean="0"/>
              <a:t>Вопрос:</a:t>
            </a:r>
            <a:r>
              <a:rPr lang="en-US" sz="2400" dirty="0"/>
              <a:t> </a:t>
            </a:r>
            <a:r>
              <a:rPr lang="ru-RU" sz="2400" dirty="0" smtClean="0"/>
              <a:t>Кто </a:t>
            </a:r>
            <a:r>
              <a:rPr lang="ru-RU" sz="2400" dirty="0"/>
              <a:t>она, Ада царица?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oses_000\Desktop\Odiss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38" y="1422400"/>
            <a:ext cx="4267200" cy="516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01271" y="6669741"/>
            <a:ext cx="240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/>
              <a:t>Ответ:</a:t>
            </a:r>
            <a:r>
              <a:rPr lang="ru-RU" dirty="0" err="1" smtClean="0"/>
              <a:t>Персефона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47510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Вопрос от </a:t>
            </a:r>
            <a:r>
              <a:rPr lang="ru-RU" b="1" i="1" dirty="0" smtClean="0"/>
              <a:t>Полигимнии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2" y="2361234"/>
            <a:ext cx="4203621" cy="4022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Музы </a:t>
            </a:r>
            <a:r>
              <a:rPr lang="ru-RU" sz="2400" dirty="0"/>
              <a:t>серьезной </a:t>
            </a:r>
            <a:r>
              <a:rPr lang="ru-RU" sz="2400" dirty="0" err="1"/>
              <a:t>гимнической</a:t>
            </a:r>
            <a:r>
              <a:rPr lang="ru-RU" sz="2400" dirty="0"/>
              <a:t> поэзии.</a:t>
            </a:r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smtClean="0"/>
              <a:t>....</a:t>
            </a:r>
            <a:r>
              <a:rPr lang="ru-RU" sz="2400" dirty="0"/>
              <a:t>той порою эгиду блестящую взял с </a:t>
            </a:r>
            <a:r>
              <a:rPr lang="ru-RU" sz="2400" dirty="0" err="1"/>
              <a:t>бахромами</a:t>
            </a:r>
            <a:r>
              <a:rPr lang="ru-RU" sz="2400" dirty="0"/>
              <a:t>, </a:t>
            </a:r>
          </a:p>
          <a:p>
            <a:pPr marL="0" indent="0">
              <a:buNone/>
            </a:pPr>
            <a:r>
              <a:rPr lang="ru-RU" sz="2400" dirty="0"/>
              <a:t>Тучу сгустил на </a:t>
            </a:r>
            <a:r>
              <a:rPr lang="ru-RU" sz="2400" dirty="0" err="1"/>
              <a:t>Идейской</a:t>
            </a:r>
            <a:r>
              <a:rPr lang="ru-RU" sz="2400" dirty="0"/>
              <a:t> вершине и молнию бросил, </a:t>
            </a:r>
          </a:p>
          <a:p>
            <a:pPr marL="0" indent="0">
              <a:buNone/>
            </a:pPr>
            <a:r>
              <a:rPr lang="ru-RU" sz="2400" dirty="0"/>
              <a:t>Громко с высот загремел и эгидой потряс над землею.</a:t>
            </a:r>
          </a:p>
          <a:p>
            <a:pPr marL="0" indent="0">
              <a:buNone/>
            </a:pPr>
            <a:r>
              <a:rPr lang="ru-RU" sz="2400" dirty="0"/>
              <a:t>		Гомер. Одиссея.</a:t>
            </a:r>
          </a:p>
          <a:p>
            <a:pPr marL="0" indent="0">
              <a:buNone/>
            </a:pPr>
            <a:r>
              <a:rPr lang="ru-RU" sz="2400" u="sng" dirty="0"/>
              <a:t>Вопрос:</a:t>
            </a:r>
            <a:r>
              <a:rPr lang="ru-RU" sz="2400" dirty="0"/>
              <a:t>	Кто он?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42" name="Picture 2" descr="C:\Users\moses_000\Desktop\DSC_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1891334"/>
            <a:ext cx="2928938" cy="4871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49035" y="878541"/>
            <a:ext cx="1347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Зевс.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680815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Вопрос от Орфея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Войди сюда, смельчак, </a:t>
            </a:r>
          </a:p>
          <a:p>
            <a:pPr>
              <a:buNone/>
            </a:pPr>
            <a:r>
              <a:rPr lang="ru-RU" dirty="0" smtClean="0"/>
              <a:t>И радуйся: вот темный ход, которым</a:t>
            </a:r>
          </a:p>
          <a:p>
            <a:pPr>
              <a:buNone/>
            </a:pPr>
            <a:r>
              <a:rPr lang="ru-RU" dirty="0" smtClean="0"/>
              <a:t>Дойдёшь путем надежным ты и скорым</a:t>
            </a:r>
          </a:p>
          <a:p>
            <a:pPr>
              <a:buNone/>
            </a:pPr>
            <a:r>
              <a:rPr lang="ru-RU" dirty="0" smtClean="0"/>
              <a:t>До Перс</a:t>
            </a:r>
            <a:r>
              <a:rPr lang="en-US" dirty="0" smtClean="0"/>
              <a:t>е</a:t>
            </a:r>
            <a:r>
              <a:rPr lang="ru-RU" dirty="0" smtClean="0"/>
              <a:t>фоны.</a:t>
            </a:r>
          </a:p>
          <a:p>
            <a:pPr>
              <a:buNone/>
            </a:pPr>
            <a:r>
              <a:rPr lang="ru-RU" dirty="0" smtClean="0"/>
              <a:t>		Фауст. Гёте.</a:t>
            </a:r>
          </a:p>
          <a:p>
            <a:pPr>
              <a:buNone/>
            </a:pPr>
            <a:r>
              <a:rPr lang="ru-RU" u="sng" dirty="0" smtClean="0"/>
              <a:t>Вопрос :</a:t>
            </a:r>
            <a:r>
              <a:rPr lang="ru-RU" dirty="0" smtClean="0"/>
              <a:t>	 Почему нужно быть смельчаком, идя к Персефоне?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2290" name="Picture 2" descr="C:\Users\moses_000\Desktop\im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972" y="2319338"/>
            <a:ext cx="4853003" cy="3043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93152" y="419100"/>
            <a:ext cx="3642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Ответ : </a:t>
            </a:r>
            <a:r>
              <a:rPr lang="ru-RU" dirty="0" smtClean="0"/>
              <a:t>Персефона – царица Аида.</a:t>
            </a:r>
          </a:p>
          <a:p>
            <a:r>
              <a:rPr lang="ru-RU" dirty="0" smtClean="0"/>
              <a:t>Туда водить уж приходилось мне</a:t>
            </a:r>
          </a:p>
          <a:p>
            <a:r>
              <a:rPr lang="ru-RU" dirty="0" smtClean="0"/>
              <a:t>Орфея. Постарайся ж кончить дело</a:t>
            </a:r>
          </a:p>
          <a:p>
            <a:r>
              <a:rPr lang="ru-RU" dirty="0" smtClean="0"/>
              <a:t>Удачнее, чем он. За мною, смело!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60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970" dirty="0">
                <a:latin typeface="Times New Roman"/>
              </a:rPr>
              <a:t> </a:t>
            </a:r>
            <a:r>
              <a:rPr lang="ru-RU" sz="3520" b="1" i="1" dirty="0" smtClean="0">
                <a:latin typeface="+mj-lt"/>
              </a:rPr>
              <a:t>Вопрос от сестер</a:t>
            </a:r>
            <a:endParaRPr sz="3520" b="1" i="1">
              <a:latin typeface="+mj-lt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504000" y="1800000"/>
            <a:ext cx="4426920" cy="5017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ru-RU" dirty="0" smtClean="0"/>
              <a:t>Прясть живую нить </a:t>
            </a:r>
            <a:r>
              <a:rPr lang="ru-RU" dirty="0" err="1" smtClean="0"/>
              <a:t>созданья</a:t>
            </a:r>
            <a:endParaRPr lang="ru-RU" dirty="0" smtClean="0"/>
          </a:p>
          <a:p>
            <a:r>
              <a:rPr lang="ru-RU" dirty="0" smtClean="0"/>
              <a:t>Как старейшая, должна я</a:t>
            </a:r>
          </a:p>
          <a:p>
            <a:r>
              <a:rPr lang="ru-RU" dirty="0" smtClean="0"/>
              <a:t>Нужно ум иметь и знанья</a:t>
            </a:r>
          </a:p>
          <a:p>
            <a:r>
              <a:rPr lang="ru-RU" dirty="0" smtClean="0"/>
              <a:t>Нитку тонкую сбивая.</a:t>
            </a:r>
          </a:p>
          <a:p>
            <a:r>
              <a:rPr lang="ru-RU" dirty="0" smtClean="0"/>
              <a:t> Чтобы нить была нежнее,</a:t>
            </a:r>
          </a:p>
          <a:p>
            <a:r>
              <a:rPr lang="ru-RU" dirty="0" smtClean="0"/>
              <a:t>Тонкий лен всегда прилажу;</a:t>
            </a:r>
          </a:p>
          <a:p>
            <a:r>
              <a:rPr lang="ru-RU" dirty="0" smtClean="0"/>
              <a:t>Чтобы нить была ровнее.</a:t>
            </a:r>
          </a:p>
          <a:p>
            <a:r>
              <a:rPr lang="ru-RU" dirty="0" smtClean="0"/>
              <a:t>Ловким пальцем нить я глажу.</a:t>
            </a:r>
          </a:p>
          <a:p>
            <a:r>
              <a:rPr lang="ru-RU" dirty="0" smtClean="0"/>
              <a:t>Кто танцует здесь беспечно,</a:t>
            </a:r>
          </a:p>
          <a:p>
            <a:r>
              <a:rPr lang="ru-RU" dirty="0" smtClean="0"/>
              <a:t>Кто веселью предается – </a:t>
            </a:r>
          </a:p>
          <a:p>
            <a:r>
              <a:rPr lang="ru-RU" dirty="0" smtClean="0"/>
              <a:t>Берегись! Ничто не вечно! </a:t>
            </a:r>
          </a:p>
          <a:p>
            <a:r>
              <a:rPr lang="ru-RU" dirty="0" smtClean="0"/>
              <a:t>Час ударит – нить порвется.</a:t>
            </a:r>
          </a:p>
          <a:p>
            <a:r>
              <a:rPr lang="ru-RU" dirty="0" smtClean="0"/>
              <a:t>		Гете. Фауст.</a:t>
            </a:r>
          </a:p>
          <a:p>
            <a:r>
              <a:rPr lang="ru-RU" dirty="0" smtClean="0"/>
              <a:t> </a:t>
            </a:r>
          </a:p>
          <a:p>
            <a:r>
              <a:rPr lang="ru-RU" u="sng" dirty="0" smtClean="0"/>
              <a:t>Вопрос:</a:t>
            </a:r>
            <a:r>
              <a:rPr lang="ru-RU" dirty="0" smtClean="0"/>
              <a:t>	Назовите сестер и объясните, какую нить они прядут.</a:t>
            </a:r>
          </a:p>
          <a:p>
            <a:endParaRPr/>
          </a:p>
        </p:txBody>
      </p:sp>
      <p:sp>
        <p:nvSpPr>
          <p:cNvPr id="151" name="TextShape 3"/>
          <p:cNvSpPr txBox="1"/>
          <p:nvPr/>
        </p:nvSpPr>
        <p:spPr>
          <a:xfrm>
            <a:off x="983520" y="-3683880"/>
            <a:ext cx="4200480" cy="424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ru-RU" sz="3200" dirty="0" smtClean="0">
                <a:latin typeface="Times New Roman"/>
              </a:rPr>
              <a:t> </a:t>
            </a:r>
            <a:r>
              <a:rPr lang="ru-RU" sz="2400" dirty="0" smtClean="0">
                <a:latin typeface="Times New Roman"/>
              </a:rPr>
              <a:t>    Вопрос от трёх сестер </a:t>
            </a:r>
            <a:endParaRPr/>
          </a:p>
        </p:txBody>
      </p:sp>
      <p:sp>
        <p:nvSpPr>
          <p:cNvPr id="154" name="TextShape 4"/>
          <p:cNvSpPr txBox="1"/>
          <p:nvPr/>
        </p:nvSpPr>
        <p:spPr>
          <a:xfrm>
            <a:off x="3024000" y="6408000"/>
            <a:ext cx="1604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1026" name="Picture 2" descr="C:\Users\moses_000\Desktop\150_Mo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5463" y="1732429"/>
            <a:ext cx="539750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27812" y="5528350"/>
            <a:ext cx="4554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Богини судьбы – Мойры (парки). </a:t>
            </a:r>
            <a:r>
              <a:rPr lang="ru-RU" dirty="0" err="1" smtClean="0"/>
              <a:t>Клото</a:t>
            </a:r>
            <a:r>
              <a:rPr lang="ru-RU" dirty="0" smtClean="0"/>
              <a:t> – прядет жизненную нить человека;</a:t>
            </a:r>
          </a:p>
          <a:p>
            <a:r>
              <a:rPr lang="ru-RU" dirty="0" smtClean="0"/>
              <a:t>Мойра </a:t>
            </a:r>
            <a:r>
              <a:rPr lang="ru-RU" dirty="0" err="1" smtClean="0"/>
              <a:t>Лахесис</a:t>
            </a:r>
            <a:r>
              <a:rPr lang="ru-RU" dirty="0" smtClean="0"/>
              <a:t> вынимает, не глядя жребий;</a:t>
            </a:r>
          </a:p>
          <a:p>
            <a:r>
              <a:rPr lang="ru-RU" dirty="0" err="1" smtClean="0"/>
              <a:t>Антропос</a:t>
            </a:r>
            <a:r>
              <a:rPr lang="ru-RU" dirty="0" smtClean="0"/>
              <a:t> – все, что назначили, заносит в свиток судьбы человека.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Вопрос от Аполлона и Артемиды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2" y="1362075"/>
            <a:ext cx="4487068" cy="54312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i="1" dirty="0" smtClean="0"/>
              <a:t> 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Богиня </a:t>
            </a:r>
            <a:r>
              <a:rPr lang="ru-RU" sz="7200" dirty="0" err="1" smtClean="0"/>
              <a:t>Латона</a:t>
            </a:r>
            <a:r>
              <a:rPr lang="ru-RU" sz="7200" dirty="0" smtClean="0"/>
              <a:t> призвала детей своих,</a:t>
            </a:r>
          </a:p>
          <a:p>
            <a:pPr>
              <a:buNone/>
            </a:pPr>
            <a:r>
              <a:rPr lang="ru-RU" sz="7200" dirty="0" smtClean="0"/>
              <a:t>Аполлона и Артемиду услыхав</a:t>
            </a:r>
          </a:p>
          <a:p>
            <a:pPr>
              <a:buNone/>
            </a:pPr>
            <a:r>
              <a:rPr lang="ru-RU" sz="7200" dirty="0" smtClean="0"/>
              <a:t>надменные речи Ниобы.</a:t>
            </a:r>
          </a:p>
          <a:p>
            <a:pPr>
              <a:buNone/>
            </a:pPr>
            <a:r>
              <a:rPr lang="ru-RU" sz="7200" dirty="0" smtClean="0"/>
              <a:t>Ниобу увидел Данте в Аду</a:t>
            </a:r>
          </a:p>
          <a:p>
            <a:pPr>
              <a:buNone/>
            </a:pPr>
            <a:r>
              <a:rPr lang="ru-RU" sz="7200" dirty="0" smtClean="0"/>
              <a:t>«О </a:t>
            </a:r>
            <a:r>
              <a:rPr lang="ru-RU" sz="7200" dirty="0" err="1" smtClean="0"/>
              <a:t>Ниобея</a:t>
            </a:r>
            <a:r>
              <a:rPr lang="ru-RU" sz="7200" dirty="0" smtClean="0"/>
              <a:t>, сколько мук ужасных</a:t>
            </a:r>
          </a:p>
          <a:p>
            <a:pPr>
              <a:buNone/>
            </a:pPr>
            <a:r>
              <a:rPr lang="ru-RU" sz="7200" dirty="0" smtClean="0"/>
              <a:t>Таил твой облик, изваяньем став, </a:t>
            </a:r>
          </a:p>
          <a:p>
            <a:pPr>
              <a:buNone/>
            </a:pPr>
            <a:r>
              <a:rPr lang="ru-RU" sz="7200" dirty="0" smtClean="0"/>
              <a:t>Меж семерых и семерых безгласных!»</a:t>
            </a:r>
          </a:p>
          <a:p>
            <a:pPr>
              <a:buNone/>
            </a:pPr>
            <a:r>
              <a:rPr lang="ru-RU" sz="7200" dirty="0" smtClean="0"/>
              <a:t>			 Данте. Божественная комедия. Чистилище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pPr>
              <a:buNone/>
            </a:pPr>
            <a:r>
              <a:rPr lang="ru-RU" sz="7200" u="sng" dirty="0" smtClean="0"/>
              <a:t>Вопрос:</a:t>
            </a:r>
            <a:r>
              <a:rPr lang="ru-RU" sz="7200" dirty="0" smtClean="0"/>
              <a:t>	Как наказали Аполлон и Артемида Ниобу?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b="1" i="1" dirty="0" smtClean="0"/>
              <a:t> </a:t>
            </a:r>
            <a:endParaRPr lang="ru-RU" sz="72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13314" name="Picture 2" descr="C:\Users\moses_000\Desktop\art_apol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245" y="1902568"/>
            <a:ext cx="4193580" cy="3024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4944" y="5528350"/>
            <a:ext cx="3426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Пронзили стрелами сыновей, дочерей и мужа Ниобы. Высоко на горе, стоит обращенная в камень Ниоба и вечно льет слезы скорби.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Вопрос от Аполлона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…Склони, певец, склони главу свою – </a:t>
            </a:r>
          </a:p>
          <a:p>
            <a:pPr>
              <a:buNone/>
            </a:pPr>
            <a:r>
              <a:rPr lang="ru-RU" dirty="0" smtClean="0"/>
              <a:t>Да </a:t>
            </a:r>
            <a:r>
              <a:rPr lang="ru-RU" dirty="0" err="1" smtClean="0"/>
              <a:t>ветвию</a:t>
            </a:r>
            <a:r>
              <a:rPr lang="ru-RU" dirty="0" smtClean="0"/>
              <a:t> от древа Аполлона</a:t>
            </a:r>
          </a:p>
          <a:p>
            <a:pPr>
              <a:buNone/>
            </a:pPr>
            <a:r>
              <a:rPr lang="ru-RU" dirty="0" smtClean="0"/>
              <a:t>Его питомца я увью!..</a:t>
            </a:r>
          </a:p>
          <a:p>
            <a:pPr>
              <a:buNone/>
            </a:pPr>
            <a:r>
              <a:rPr lang="ru-RU" dirty="0" smtClean="0"/>
              <a:t>			Ф. Тютчев</a:t>
            </a:r>
          </a:p>
          <a:p>
            <a:pPr>
              <a:buNone/>
            </a:pPr>
            <a:r>
              <a:rPr lang="ru-RU" u="sng" dirty="0" smtClean="0"/>
              <a:t>Вопрос:</a:t>
            </a:r>
            <a:r>
              <a:rPr lang="ru-RU" dirty="0" smtClean="0"/>
              <a:t> 	Величаво идет Аполлон впереди хора муз, увенчанный венком. В черном ящике листы с венка Аполлона. Назовите растение,  из которого сплетен венок Аполлона.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14338" name="Picture 2" descr="C:\Users\moses_000\Desktop\Tarocchi_apollo_s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49" y="1154737"/>
            <a:ext cx="3819686" cy="441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5392" y="6636345"/>
            <a:ext cx="955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Ответ:</a:t>
            </a:r>
            <a:r>
              <a:rPr lang="ru-RU" dirty="0" smtClean="0"/>
              <a:t> Лавр. Нимфа Дафна отвергла любовь Аполлона и превратилась в неувядающий лавр.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20" b="1" i="1" dirty="0" smtClean="0"/>
              <a:t>Ссылки на используемые материалы</a:t>
            </a:r>
            <a:endParaRPr lang="ru-RU" sz="302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4031" y="2361234"/>
            <a:ext cx="8568531" cy="46991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>
                <a:hlinkClick r:id="rId2"/>
              </a:rPr>
              <a:t>http://www.calliopepoetryseries.com/attachments/Image/Calliope_by_Marcello_Bacciarelli.jpg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hlinkClick r:id="rId3"/>
              </a:rPr>
              <a:t>http://dic.academic.ru/pictures/wiki/files/65/Athena-Lower_Gardens_of_Peterhof.jpg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hlinkClick r:id="rId4"/>
              </a:rPr>
              <a:t>http://kupisuvenir.com.ua/published/publicdata/KUPISUVENIR/attachments/SC/products_pictures/statyetka-pravosudie_enl.jpg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hlinkClick r:id="rId5"/>
              </a:rPr>
              <a:t>http://wiccareencarnada.files.wordpress.com/2012/06/zeus.jpg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hlinkClick r:id="rId6"/>
              </a:rPr>
              <a:t>http://spbfotos.ru/data/media/7/DSC_1581.jpg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hlinkClick r:id="rId7"/>
              </a:rPr>
              <a:t>http://tamara-she.narod.ru/Peterhof/NP/np_cen_bench2.jpg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http://www.grekomania.ru/images/pageinfo/mythology/big/150_Moires.jpg</a:t>
            </a:r>
          </a:p>
          <a:p>
            <a:pPr>
              <a:buNone/>
            </a:pPr>
            <a:r>
              <a:rPr lang="ru-RU" dirty="0" smtClean="0"/>
              <a:t>http://spacereal.ru/wp-content/uploads/2010/01/earth-from-space-western1.jpg</a:t>
            </a:r>
          </a:p>
          <a:p>
            <a:pPr>
              <a:buNone/>
            </a:pPr>
            <a:r>
              <a:rPr lang="ru-RU" dirty="0" smtClean="0"/>
              <a:t>http://gorod.crimea.edu/librari/ist_cost/rum_grek/003.jpg</a:t>
            </a:r>
          </a:p>
          <a:p>
            <a:pPr>
              <a:buNone/>
            </a:pPr>
            <a:r>
              <a:rPr lang="ru-RU" dirty="0" smtClean="0">
                <a:hlinkClick r:id="rId8"/>
              </a:rPr>
              <a:t>http://newmif.ru/u/dd/mif/293/foto.jpg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20" b="1" i="1" dirty="0" smtClean="0"/>
              <a:t>Ссылки на используемые Материалы</a:t>
            </a:r>
            <a:endParaRPr lang="ru-RU" sz="302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http://upload.wikimedia.org/wikipedia/commons/9/9b/Hermes_Logios_Altemps_33.jpg</a:t>
            </a:r>
          </a:p>
          <a:p>
            <a:pPr>
              <a:buNone/>
            </a:pPr>
            <a:r>
              <a:rPr lang="ru-RU" dirty="0" smtClean="0"/>
              <a:t>http://ancientrome.ru/art/artwork/sculp/rom/copy/sculp/scu056.jpg</a:t>
            </a:r>
          </a:p>
          <a:p>
            <a:pPr>
              <a:buNone/>
            </a:pPr>
            <a:r>
              <a:rPr lang="ru-RU" dirty="0" smtClean="0"/>
              <a:t>http://www.greekmyths-greekmythology.com/wp-content/uploads/2010/04/jason-argonauts-argo-500x421.jpg</a:t>
            </a:r>
          </a:p>
          <a:p>
            <a:pPr>
              <a:buNone/>
            </a:pPr>
            <a:r>
              <a:rPr lang="ru-RU" dirty="0" smtClean="0"/>
              <a:t>http://img-fotki.yandex.ru/get/6107/28520127.c2/0_f7a62_45e07284_L</a:t>
            </a:r>
          </a:p>
          <a:p>
            <a:pPr>
              <a:buNone/>
            </a:pPr>
            <a:r>
              <a:rPr lang="ru-RU" dirty="0" smtClean="0"/>
              <a:t>http://roksalan.narod.ru/Odisseja/Odissey.jpg</a:t>
            </a:r>
          </a:p>
          <a:p>
            <a:pPr>
              <a:buNone/>
            </a:pPr>
            <a:r>
              <a:rPr lang="ru-RU" dirty="0" smtClean="0"/>
              <a:t>http://spbfotos.ru/data/media/10/DSC_2400.jpg</a:t>
            </a:r>
          </a:p>
          <a:p>
            <a:pPr>
              <a:buNone/>
            </a:pPr>
            <a:r>
              <a:rPr lang="ru-RU" dirty="0" smtClean="0"/>
              <a:t>http://www.grekomania.ru/images/pageinfo/mythology/big/156_Gera.jpg</a:t>
            </a:r>
          </a:p>
          <a:p>
            <a:pPr>
              <a:buNone/>
            </a:pPr>
            <a:r>
              <a:rPr lang="ru-RU" dirty="0" smtClean="0"/>
              <a:t>http://www.planetaskazok.ru/images/stories/myph_greek/orfei_i_evridika/img_01.jpg</a:t>
            </a:r>
          </a:p>
          <a:p>
            <a:pPr>
              <a:buNone/>
            </a:pPr>
            <a:r>
              <a:rPr lang="ru-RU" dirty="0" smtClean="0"/>
              <a:t>http://www.hellados.ru/gallery/pic/art_apollo.jpg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http://3.bp.blogspot.com/_IiADwrDfrKs/THwI44C95fI/AAAAAAAABrs/988YD7KGVM4/s1600/Tarocchi_apollo_sole.jpg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20" b="1" i="1" dirty="0" smtClean="0"/>
              <a:t>Используемые материалы</a:t>
            </a:r>
            <a:endParaRPr lang="ru-RU" sz="302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«История»</a:t>
            </a:r>
            <a:r>
              <a:rPr lang="ru-RU" sz="2400" dirty="0" smtClean="0"/>
              <a:t> научно-методическая газета для учителей истории и обществознания 16-31 мая 2011 №11</a:t>
            </a:r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 smtClean="0"/>
              <a:t>Эллады </a:t>
            </a:r>
            <a:r>
              <a:rPr lang="ru-RU" sz="2400" dirty="0" smtClean="0"/>
              <a:t>древней образы </a:t>
            </a:r>
            <a:r>
              <a:rPr lang="ru-RU" sz="2400" dirty="0" smtClean="0"/>
              <a:t>чудесные»  </a:t>
            </a:r>
            <a:r>
              <a:rPr lang="ru-RU" sz="2400" dirty="0" smtClean="0"/>
              <a:t>Г.</a:t>
            </a:r>
            <a:r>
              <a:rPr lang="en-US" sz="2400" dirty="0" smtClean="0"/>
              <a:t> </a:t>
            </a:r>
            <a:r>
              <a:rPr lang="ru-RU" sz="2400" dirty="0" smtClean="0"/>
              <a:t>Тарусина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2394486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-1800000" y="504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970" dirty="0">
                <a:latin typeface="Times New Roman"/>
              </a:rPr>
              <a:t>   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541080" y="1800000"/>
            <a:ext cx="4426920" cy="521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ru-RU" dirty="0" smtClean="0"/>
              <a:t>…где обитель свою, говорят, основали</a:t>
            </a:r>
          </a:p>
          <a:p>
            <a:r>
              <a:rPr lang="ru-RU" dirty="0" smtClean="0"/>
              <a:t>…где ветры не дуют, где дождь не шумит </a:t>
            </a:r>
            <a:r>
              <a:rPr lang="ru-RU" dirty="0" err="1" smtClean="0"/>
              <a:t>хладоносный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Где не подъемлет метелей зима, где безоблачный воздух</a:t>
            </a:r>
          </a:p>
          <a:p>
            <a:r>
              <a:rPr lang="ru-RU" dirty="0" smtClean="0"/>
              <a:t>Легкой лазурью разлит ,  и сладчайшим сияньем проникнут. …</a:t>
            </a:r>
          </a:p>
          <a:p>
            <a:r>
              <a:rPr lang="ru-RU" dirty="0" smtClean="0"/>
              <a:t>					Гомер. Одиссея</a:t>
            </a:r>
          </a:p>
          <a:p>
            <a:r>
              <a:rPr lang="ru-RU" dirty="0" smtClean="0"/>
              <a:t> </a:t>
            </a:r>
          </a:p>
          <a:p>
            <a:r>
              <a:rPr lang="ru-RU" u="sng" dirty="0" smtClean="0"/>
              <a:t>Вопрос:</a:t>
            </a:r>
            <a:r>
              <a:rPr lang="ru-RU" dirty="0" smtClean="0"/>
              <a:t>	Где это место?</a:t>
            </a:r>
          </a:p>
          <a:p>
            <a:r>
              <a:rPr lang="ru-RU" dirty="0" smtClean="0">
                <a:latin typeface="Times New Roman"/>
              </a:rPr>
              <a:t>                                   </a:t>
            </a:r>
            <a:endParaRPr dirty="0"/>
          </a:p>
          <a:p>
            <a:endParaRPr dirty="0"/>
          </a:p>
        </p:txBody>
      </p:sp>
      <p:sp>
        <p:nvSpPr>
          <p:cNvPr id="157" name="TextShape 3"/>
          <p:cNvSpPr txBox="1"/>
          <p:nvPr/>
        </p:nvSpPr>
        <p:spPr>
          <a:xfrm>
            <a:off x="547425" y="188610"/>
            <a:ext cx="4200480" cy="429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3200" b="1" i="1" dirty="0" smtClean="0">
              <a:latin typeface="Times New Roman"/>
            </a:endParaRPr>
          </a:p>
          <a:p>
            <a:r>
              <a:rPr lang="ru-RU" sz="3200" b="1" i="1" dirty="0" smtClean="0">
                <a:latin typeface="Times New Roman"/>
              </a:rPr>
              <a:t>  </a:t>
            </a:r>
            <a:r>
              <a:rPr lang="ru-RU" sz="3200" b="1" i="1" dirty="0" smtClean="0">
                <a:latin typeface="+mj-lt"/>
              </a:rPr>
              <a:t>Вопрос </a:t>
            </a:r>
            <a:r>
              <a:rPr lang="ru-RU" sz="3200" b="1" i="1" dirty="0">
                <a:latin typeface="+mj-lt"/>
              </a:rPr>
              <a:t>от  Геи-Земли </a:t>
            </a:r>
            <a:endParaRPr b="1" i="1">
              <a:latin typeface="+mj-lt"/>
            </a:endParaRPr>
          </a:p>
        </p:txBody>
      </p:sp>
      <p:pic>
        <p:nvPicPr>
          <p:cNvPr id="2050" name="Picture 2" descr="C:\Users\moses_000\Desktop\earth-from-space-weste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650" y="1502046"/>
            <a:ext cx="4133579" cy="4133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8236" y="6082347"/>
            <a:ext cx="5862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Вновь на Олимп, где обитель свою, говорят, основали Боги. Там для богов в  несказанных утехах все дни пробегают.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72000" y="57600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740880" y="2101680"/>
            <a:ext cx="420048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ru-RU" sz="2400" dirty="0" smtClean="0"/>
              <a:t>При встрече с ней вмиг стынет в жилах кровь, </a:t>
            </a:r>
          </a:p>
          <a:p>
            <a:r>
              <a:rPr lang="ru-RU" sz="2400" dirty="0" smtClean="0"/>
              <a:t>И человек. Как камень, замирает, </a:t>
            </a:r>
          </a:p>
          <a:p>
            <a:r>
              <a:rPr lang="ru-RU" sz="2400" dirty="0" smtClean="0"/>
              <a:t>Миф о … - кто его не знает?</a:t>
            </a:r>
          </a:p>
          <a:p>
            <a:r>
              <a:rPr lang="ru-RU" sz="2400" dirty="0" smtClean="0"/>
              <a:t>		Гете. Фауст.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u="sng" dirty="0" smtClean="0"/>
              <a:t>Вопрос: </a:t>
            </a:r>
            <a:r>
              <a:rPr lang="ru-RU" sz="2400" dirty="0" smtClean="0"/>
              <a:t>Кто она, эта бездушная дева?</a:t>
            </a:r>
            <a:endParaRPr lang="ru-RU" sz="2400" dirty="0"/>
          </a:p>
        </p:txBody>
      </p:sp>
      <p:sp>
        <p:nvSpPr>
          <p:cNvPr id="163" name="TextShape 3"/>
          <p:cNvSpPr txBox="1"/>
          <p:nvPr/>
        </p:nvSpPr>
        <p:spPr>
          <a:xfrm>
            <a:off x="1728000" y="432000"/>
            <a:ext cx="292104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dirty="0" smtClean="0">
              <a:latin typeface="Arial"/>
            </a:endParaRPr>
          </a:p>
          <a:p>
            <a:r>
              <a:rPr lang="ru-RU" sz="3200" b="1" i="1" dirty="0" smtClean="0">
                <a:latin typeface="+mj-lt"/>
              </a:rPr>
              <a:t>Вопрос </a:t>
            </a:r>
            <a:r>
              <a:rPr lang="ru-RU" sz="3200" b="1" i="1" dirty="0">
                <a:latin typeface="+mj-lt"/>
              </a:rPr>
              <a:t>от Муз</a:t>
            </a:r>
            <a:endParaRPr b="1" i="1">
              <a:latin typeface="+mj-lt"/>
            </a:endParaRPr>
          </a:p>
        </p:txBody>
      </p:sp>
      <p:pic>
        <p:nvPicPr>
          <p:cNvPr id="3074" name="Picture 2" descr="C:\Users\moses_000\Desktop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395" y="2350433"/>
            <a:ext cx="4662147" cy="251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80565" y="6490447"/>
            <a:ext cx="235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 smtClean="0"/>
              <a:t>Ответ:</a:t>
            </a:r>
            <a:r>
              <a:rPr lang="ru-RU" dirty="0" err="1" smtClean="0"/>
              <a:t>Медуза</a:t>
            </a:r>
            <a:r>
              <a:rPr lang="ru-RU" dirty="0" smtClean="0"/>
              <a:t> Горгона</a:t>
            </a:r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72000" y="720000"/>
            <a:ext cx="7200000" cy="102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72000" y="2304000"/>
            <a:ext cx="5112000" cy="354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ru-RU" dirty="0" smtClean="0"/>
              <a:t>Навстречу аргонавтам вышел старец </a:t>
            </a:r>
            <a:r>
              <a:rPr lang="ru-RU" dirty="0" err="1" smtClean="0"/>
              <a:t>Финей</a:t>
            </a:r>
            <a:r>
              <a:rPr lang="ru-RU" dirty="0" smtClean="0"/>
              <a:t>. Он едва держался на ногах и трясся всем телом.</a:t>
            </a:r>
          </a:p>
          <a:p>
            <a:r>
              <a:rPr lang="ru-RU" dirty="0" smtClean="0"/>
              <a:t>Аполлон за то, что тот злоупотреблял  даром прорицания, поразил его слепотой и  насылал на </a:t>
            </a:r>
            <a:r>
              <a:rPr lang="ru-RU" dirty="0" err="1" smtClean="0"/>
              <a:t>Финея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«С широкими крылами, с ликом </a:t>
            </a:r>
            <a:r>
              <a:rPr lang="ru-RU" dirty="0" err="1" smtClean="0"/>
              <a:t>девьим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Когтистые , с пернатым животом, </a:t>
            </a:r>
          </a:p>
          <a:p>
            <a:r>
              <a:rPr lang="ru-RU" dirty="0" smtClean="0"/>
              <a:t>Они тоскливо кличут по деревьям»</a:t>
            </a:r>
          </a:p>
          <a:p>
            <a:r>
              <a:rPr lang="ru-RU" dirty="0" smtClean="0"/>
              <a:t>		Данте. Божественная комедия. Ад</a:t>
            </a:r>
          </a:p>
          <a:p>
            <a:r>
              <a:rPr lang="ru-RU" dirty="0" smtClean="0"/>
              <a:t> </a:t>
            </a:r>
          </a:p>
          <a:p>
            <a:r>
              <a:rPr lang="ru-RU" u="sng" dirty="0" smtClean="0"/>
              <a:t>Вопрос:</a:t>
            </a:r>
            <a:r>
              <a:rPr lang="ru-RU" dirty="0" smtClean="0"/>
              <a:t>	Кто они? Прилетая в дом, пожирали пищу и распространяли страшное зловоние.</a:t>
            </a:r>
            <a:endParaRPr lang="ru-RU" dirty="0"/>
          </a:p>
        </p:txBody>
      </p:sp>
      <p:sp>
        <p:nvSpPr>
          <p:cNvPr id="168" name="TextShape 3"/>
          <p:cNvSpPr txBox="1"/>
          <p:nvPr/>
        </p:nvSpPr>
        <p:spPr>
          <a:xfrm>
            <a:off x="1440000" y="360000"/>
            <a:ext cx="435492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200" b="1" i="1" dirty="0">
                <a:latin typeface="+mj-lt"/>
              </a:rPr>
              <a:t>Вопрос от аргонавтов</a:t>
            </a:r>
            <a:r>
              <a:rPr lang="ru-RU" b="1" i="1" dirty="0">
                <a:latin typeface="+mj-lt"/>
              </a:rPr>
              <a:t> </a:t>
            </a:r>
            <a:endParaRPr b="1" i="1">
              <a:latin typeface="+mj-lt"/>
            </a:endParaRPr>
          </a:p>
        </p:txBody>
      </p:sp>
      <p:pic>
        <p:nvPicPr>
          <p:cNvPr id="4099" name="Picture 3" descr="C:\Users\moses_000\Desktop\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4" y="2524125"/>
            <a:ext cx="4785515" cy="2647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4448" y="6580094"/>
            <a:ext cx="735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«Там гнезда </a:t>
            </a:r>
            <a:r>
              <a:rPr lang="ru-RU" u="sng" dirty="0" smtClean="0"/>
              <a:t>гарпий</a:t>
            </a:r>
            <a:r>
              <a:rPr lang="ru-RU" dirty="0" smtClean="0"/>
              <a:t>, их поганый след… »     полудевы – полуптицы.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740880" y="62784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648000" y="2088000"/>
            <a:ext cx="420048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ru-RU" sz="2000" dirty="0" smtClean="0"/>
              <a:t>В древних мифах есть </a:t>
            </a:r>
            <a:r>
              <a:rPr lang="ru-RU" sz="2000" dirty="0" err="1" smtClean="0"/>
              <a:t>предузнавание</a:t>
            </a:r>
            <a:endParaRPr lang="ru-RU" sz="2000" dirty="0" smtClean="0"/>
          </a:p>
          <a:p>
            <a:r>
              <a:rPr lang="ru-RU" sz="2000" dirty="0" smtClean="0"/>
              <a:t>Всех путей и всех побед ума, </a:t>
            </a:r>
          </a:p>
          <a:p>
            <a:r>
              <a:rPr lang="ru-RU" sz="2000" dirty="0" smtClean="0"/>
              <a:t>Так воображение заранее</a:t>
            </a:r>
          </a:p>
          <a:p>
            <a:r>
              <a:rPr lang="ru-RU" sz="2000" dirty="0" smtClean="0"/>
              <a:t>Предрекло учёные тома….</a:t>
            </a:r>
          </a:p>
          <a:p>
            <a:r>
              <a:rPr lang="ru-RU" sz="2000" dirty="0" smtClean="0"/>
              <a:t>		Я. Голосовкер. Мифы Древней Греции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u="sng" dirty="0" smtClean="0"/>
              <a:t>Вопрос:</a:t>
            </a:r>
            <a:r>
              <a:rPr lang="ru-RU" sz="2000" dirty="0" smtClean="0"/>
              <a:t>         Какие современные достижения науки и техники «предузнаны» в действиях Гермеса?</a:t>
            </a:r>
            <a:endParaRPr lang="ru-RU" sz="2000" dirty="0"/>
          </a:p>
        </p:txBody>
      </p:sp>
      <p:sp>
        <p:nvSpPr>
          <p:cNvPr id="172" name="TextShape 3"/>
          <p:cNvSpPr txBox="1"/>
          <p:nvPr/>
        </p:nvSpPr>
        <p:spPr>
          <a:xfrm>
            <a:off x="5151600" y="2101680"/>
            <a:ext cx="420048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TextShape 4"/>
          <p:cNvSpPr txBox="1"/>
          <p:nvPr/>
        </p:nvSpPr>
        <p:spPr>
          <a:xfrm>
            <a:off x="1656000" y="5112000"/>
            <a:ext cx="346968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75" name="TextShape 5"/>
          <p:cNvSpPr txBox="1"/>
          <p:nvPr/>
        </p:nvSpPr>
        <p:spPr>
          <a:xfrm>
            <a:off x="2592000" y="332640"/>
            <a:ext cx="3099240" cy="4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520" b="1" i="1" dirty="0">
                <a:latin typeface="+mj-lt"/>
              </a:rPr>
              <a:t>Вопрос от Гермеса</a:t>
            </a:r>
            <a:endParaRPr sz="3520" b="1" i="1">
              <a:latin typeface="+mj-lt"/>
            </a:endParaRPr>
          </a:p>
        </p:txBody>
      </p:sp>
      <p:pic>
        <p:nvPicPr>
          <p:cNvPr id="5122" name="Picture 2" descr="C:\Users\moses_000\Desktop\Hermes_Logios_Altemps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1374773"/>
            <a:ext cx="3213100" cy="5588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50259" y="6311153"/>
            <a:ext cx="1488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Полет.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Вопрос от </a:t>
            </a:r>
            <a:r>
              <a:rPr lang="ru-RU" b="1" i="1" dirty="0" smtClean="0"/>
              <a:t>муз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2361234"/>
            <a:ext cx="4203621" cy="4022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Его </a:t>
            </a:r>
            <a:r>
              <a:rPr lang="ru-RU" sz="2400" dirty="0"/>
              <a:t>издавна любят музы, </a:t>
            </a:r>
          </a:p>
          <a:p>
            <a:pPr marL="0" indent="0">
              <a:buNone/>
            </a:pPr>
            <a:r>
              <a:rPr lang="ru-RU" sz="2400" dirty="0"/>
              <a:t>Он юный. Светлый, он герой,</a:t>
            </a:r>
          </a:p>
          <a:p>
            <a:pPr marL="0" indent="0">
              <a:buNone/>
            </a:pPr>
            <a:r>
              <a:rPr lang="ru-RU" sz="2400" dirty="0"/>
              <a:t>Он поднял голову медузы</a:t>
            </a:r>
          </a:p>
          <a:p>
            <a:pPr marL="0" indent="0">
              <a:buNone/>
            </a:pPr>
            <a:r>
              <a:rPr lang="ru-RU" sz="2400" dirty="0"/>
              <a:t>Стальной, стремительной рукой.</a:t>
            </a:r>
          </a:p>
          <a:p>
            <a:pPr marL="0" indent="0">
              <a:buNone/>
            </a:pPr>
            <a:r>
              <a:rPr lang="ru-RU" sz="2400" dirty="0"/>
              <a:t>		Н. Гумилев.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u="sng" dirty="0" smtClean="0"/>
              <a:t>Вопрос: </a:t>
            </a:r>
            <a:r>
              <a:rPr lang="ru-RU" sz="2400" dirty="0" smtClean="0"/>
              <a:t>Кто </a:t>
            </a:r>
            <a:r>
              <a:rPr lang="ru-RU" sz="2400" dirty="0"/>
              <a:t>он?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87" y="1657134"/>
            <a:ext cx="4088139" cy="545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67718" y="806823"/>
            <a:ext cx="1629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Персей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601770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Вопрос от </a:t>
            </a:r>
            <a:r>
              <a:rPr lang="ru-RU" b="1" i="1" dirty="0" smtClean="0"/>
              <a:t>Афины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2361233"/>
            <a:ext cx="4203621" cy="4022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Закрой глаза и отвернись; ужасно</a:t>
            </a:r>
          </a:p>
          <a:p>
            <a:pPr marL="0" indent="0">
              <a:buNone/>
            </a:pPr>
            <a:r>
              <a:rPr lang="ru-RU" sz="2400" dirty="0"/>
              <a:t>Увидеть лик горгоны; к свету дня </a:t>
            </a:r>
          </a:p>
          <a:p>
            <a:pPr marL="0" indent="0">
              <a:buNone/>
            </a:pPr>
            <a:r>
              <a:rPr lang="ru-RU" sz="2400" dirty="0"/>
              <a:t>Тебя ничто вернуть не будет </a:t>
            </a:r>
            <a:r>
              <a:rPr lang="ru-RU" sz="2400" dirty="0" smtClean="0"/>
              <a:t>властно»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Данте</a:t>
            </a:r>
            <a:r>
              <a:rPr lang="ru-RU" sz="2400" dirty="0"/>
              <a:t>. Божественная комедия. </a:t>
            </a:r>
            <a:r>
              <a:rPr lang="ru-RU" sz="2400" dirty="0" smtClean="0"/>
              <a:t>Ад </a:t>
            </a:r>
          </a:p>
          <a:p>
            <a:pPr marL="0" indent="0">
              <a:buNone/>
            </a:pPr>
            <a:r>
              <a:rPr lang="ru-RU" sz="2400" u="sng" dirty="0" smtClean="0"/>
              <a:t>Вопрос</a:t>
            </a:r>
            <a:r>
              <a:rPr lang="ru-RU" sz="2400" u="sng" dirty="0"/>
              <a:t>:</a:t>
            </a:r>
            <a:r>
              <a:rPr lang="ru-RU" sz="2400" dirty="0"/>
              <a:t>	Почему ужасно увидеть лик Горгоны?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10" y="1894373"/>
            <a:ext cx="3367015" cy="448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01552" y="394447"/>
            <a:ext cx="2922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Ответ: </a:t>
            </a:r>
            <a:r>
              <a:rPr lang="ru-RU" dirty="0" smtClean="0"/>
              <a:t>Все превращалось в камень при взгляде на Горгону.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537899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Вопрос от богини </a:t>
            </a:r>
            <a:r>
              <a:rPr lang="ru-RU" b="1" i="1" dirty="0" smtClean="0"/>
              <a:t>Фетиды     2 балла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9600" dirty="0"/>
          </a:p>
          <a:p>
            <a:pPr marL="0" indent="0">
              <a:buNone/>
            </a:pPr>
            <a:r>
              <a:rPr lang="ru-RU" sz="9600" dirty="0"/>
              <a:t> </a:t>
            </a:r>
            <a:r>
              <a:rPr lang="ru-RU" sz="9600" dirty="0" smtClean="0"/>
              <a:t>Вправду</a:t>
            </a:r>
            <a:r>
              <a:rPr lang="ru-RU" sz="9600" dirty="0"/>
              <a:t>, желанная мне, дорогая пришла к нам богиня </a:t>
            </a:r>
          </a:p>
          <a:p>
            <a:pPr marL="0" indent="0">
              <a:buNone/>
            </a:pPr>
            <a:r>
              <a:rPr lang="ru-RU" sz="9600" dirty="0"/>
              <a:t>Та, что в несчастье меня пожалела, упавшего с неба, </a:t>
            </a:r>
          </a:p>
          <a:p>
            <a:pPr marL="0" indent="0">
              <a:buNone/>
            </a:pPr>
            <a:r>
              <a:rPr lang="ru-RU" sz="9600" dirty="0"/>
              <a:t>В день, как бесстыжая мать меня бросила наземь, желая</a:t>
            </a:r>
          </a:p>
          <a:p>
            <a:pPr marL="0" indent="0">
              <a:buNone/>
            </a:pPr>
            <a:r>
              <a:rPr lang="ru-RU" sz="9600" dirty="0"/>
              <a:t>С глаз удалить за …</a:t>
            </a:r>
          </a:p>
          <a:p>
            <a:pPr marL="0" indent="0">
              <a:buNone/>
            </a:pPr>
            <a:r>
              <a:rPr lang="ru-RU" sz="9600" dirty="0"/>
              <a:t>		Гомер. Илиада</a:t>
            </a:r>
          </a:p>
          <a:p>
            <a:pPr marL="0" indent="0">
              <a:buNone/>
            </a:pPr>
            <a:r>
              <a:rPr lang="ru-RU" sz="9600" dirty="0"/>
              <a:t> </a:t>
            </a:r>
          </a:p>
          <a:p>
            <a:pPr marL="0" indent="0">
              <a:buNone/>
            </a:pPr>
            <a:r>
              <a:rPr lang="ru-RU" sz="9600" u="sng" dirty="0"/>
              <a:t>Вопрос</a:t>
            </a:r>
            <a:r>
              <a:rPr lang="ru-RU" sz="9600" dirty="0"/>
              <a:t>: </a:t>
            </a:r>
            <a:r>
              <a:rPr lang="ru-RU" sz="9600" dirty="0" smtClean="0"/>
              <a:t>Назовите </a:t>
            </a:r>
            <a:r>
              <a:rPr lang="ru-RU" sz="9600" dirty="0"/>
              <a:t>причину страшного падения.</a:t>
            </a:r>
          </a:p>
          <a:p>
            <a:pPr marL="0" indent="0">
              <a:buNone/>
            </a:pPr>
            <a:r>
              <a:rPr lang="ru-RU" sz="9600" dirty="0"/>
              <a:t>Назовите имена матери и сына.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80" y="1586420"/>
            <a:ext cx="4639794" cy="4639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09883" y="6669742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Ответ:</a:t>
            </a:r>
            <a:r>
              <a:rPr lang="ru-RU" dirty="0" smtClean="0"/>
              <a:t>…за мою хромоту. Гера и Гефест.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125585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811</Words>
  <Application>Microsoft Office PowerPoint</Application>
  <PresentationFormat>Произвольный</PresentationFormat>
  <Paragraphs>253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Небеса</vt:lpstr>
      <vt:lpstr>Мифы древней греции</vt:lpstr>
      <vt:lpstr>Слайд 2</vt:lpstr>
      <vt:lpstr>Слайд 3</vt:lpstr>
      <vt:lpstr>Слайд 4</vt:lpstr>
      <vt:lpstr>Слайд 5</vt:lpstr>
      <vt:lpstr>Слайд 6</vt:lpstr>
      <vt:lpstr>Вопрос от муз </vt:lpstr>
      <vt:lpstr>Вопрос от Афины </vt:lpstr>
      <vt:lpstr>Вопрос от богини Фетиды     2 балла </vt:lpstr>
      <vt:lpstr>Вопрос от Зевса         2 балла   </vt:lpstr>
      <vt:lpstr>Вопрос от нимф </vt:lpstr>
      <vt:lpstr>Вопрос от нимф </vt:lpstr>
      <vt:lpstr>Вопрос от Геракла </vt:lpstr>
      <vt:lpstr>Вопрос от аргонавтов </vt:lpstr>
      <vt:lpstr>Вопрос от Геры </vt:lpstr>
      <vt:lpstr>Вопрос от братьев Диоскуров </vt:lpstr>
      <vt:lpstr>Вопрос от Одиссея. </vt:lpstr>
      <vt:lpstr>Вопрос от Полигимнии </vt:lpstr>
      <vt:lpstr>Вопрос от Орфея </vt:lpstr>
      <vt:lpstr>Вопрос от Аполлона и Артемиды </vt:lpstr>
      <vt:lpstr>Вопрос от Аполлона  </vt:lpstr>
      <vt:lpstr>Ссылки на используемые материалы</vt:lpstr>
      <vt:lpstr>Ссылки на используемые Материалы</vt:lpstr>
      <vt:lpstr>Используемые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moses_000</dc:creator>
  <cp:lastModifiedBy>USER-1</cp:lastModifiedBy>
  <cp:revision>32</cp:revision>
  <dcterms:modified xsi:type="dcterms:W3CDTF">2020-02-24T15:08:33Z</dcterms:modified>
</cp:coreProperties>
</file>