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4" r:id="rId12"/>
    <p:sldId id="275" r:id="rId13"/>
    <p:sldId id="276" r:id="rId14"/>
    <p:sldId id="271" r:id="rId15"/>
    <p:sldId id="272" r:id="rId16"/>
    <p:sldId id="273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1539-3292-4742-BE48-0E4556B3F331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4291-2187-40E3-ADD8-B3637E30F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1539-3292-4742-BE48-0E4556B3F331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4291-2187-40E3-ADD8-B3637E30F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1539-3292-4742-BE48-0E4556B3F331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4291-2187-40E3-ADD8-B3637E30F38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1539-3292-4742-BE48-0E4556B3F331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4291-2187-40E3-ADD8-B3637E30F3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0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30" y="4087564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7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1539-3292-4742-BE48-0E4556B3F331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4291-2187-40E3-ADD8-B3637E30F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1539-3292-4742-BE48-0E4556B3F331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4291-2187-40E3-ADD8-B3637E30F38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5" y="3429002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2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1539-3292-4742-BE48-0E4556B3F331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4291-2187-40E3-ADD8-B3637E30F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1539-3292-4742-BE48-0E4556B3F331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4291-2187-40E3-ADD8-B3637E30F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1539-3292-4742-BE48-0E4556B3F331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4291-2187-40E3-ADD8-B3637E30F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1539-3292-4742-BE48-0E4556B3F331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4291-2187-40E3-ADD8-B3637E30F38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2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5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1539-3292-4742-BE48-0E4556B3F331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4291-2187-40E3-ADD8-B3637E30F38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3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A61539-3292-4742-BE48-0E4556B3F331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0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5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4B4291-2187-40E3-ADD8-B3637E30F38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 в старшей группе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Проводят :</a:t>
            </a:r>
          </a:p>
          <a:p>
            <a:r>
              <a:rPr lang="ru-RU" dirty="0" smtClean="0"/>
              <a:t> Васюкова Оксана Викторовна </a:t>
            </a:r>
          </a:p>
          <a:p>
            <a:r>
              <a:rPr lang="ru-RU" dirty="0" err="1" smtClean="0"/>
              <a:t>Рахимзянова</a:t>
            </a:r>
            <a:r>
              <a:rPr lang="ru-RU" dirty="0" smtClean="0"/>
              <a:t> Наталия Борисовна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18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42376"/>
          </a:xfrm>
        </p:spPr>
        <p:txBody>
          <a:bodyPr>
            <a:normAutofit fontScale="90000"/>
          </a:bodyPr>
          <a:lstStyle/>
          <a:p>
            <a:r>
              <a:rPr lang="ru-RU" dirty="0"/>
              <a:t>Образовательная область «Физическая культура»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105835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Пензулаева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 И. Физическая культура в детском саду: Старшая группа (5–6 лет).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подвижных игр / Автор-сост. Э. Я.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Степаненкова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Борисова М. М. Малоподвижные игры и игровые упражнения. Для занятий с детьми 3–7 лет.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31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Художественно-эстетическое развитие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5" y="324433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продолжать совершенствовать  передавать в рисунке образы предметов, объектов, персонажей сказок; расположение предмета на листе; движение фигур; рисование контура предмета простым карандашом, с последующим закрашиванием с разным нажимом, рисование акварелью и знакомством с новыми оттенками и цветами)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Сюжетное рисован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 (создавать сюжетные композиции)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Декоративное рисование (продолжать знакомить с изделиями народного промысла (дымковская,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филимоновская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городецкая,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полхов-майданская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гжельская росписи)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с натуры и по представлению, из целого куска пластилина  и по частям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61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Художественно-эстетическое развитие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105835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Декоративная лепка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лепить птиц, животных, людей по типу народных игрушек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Формировать умение раскрашивать узорами предметы декоративного искусства)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(Закреплять умение детей создавать изображения (разрезать бумагу на короткие и длинные полоски; вырезать круги из квадратов, овалы из прямоугольников, преобразовывать одни геометрические фигуры в другие: квадрат — в два–четыре треугольника, прямоугольник — в полоски, квадраты или маленькие прямоугольники), создавать из этих фигур изображения разных предметов или декоративные композиции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вырезать одинаковые фигуры или их детали из бумаги, сложенной гармошкой, а симметричные изображения — из бумаги, сложенной пополам (стакан, ваза, цветок и др.). С целью создания выразительного образа учить приему обрывания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83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Физическое развитие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2995" y="3140968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двигательные умения и навыки детей. Развивать быстроту, силу, выносливость, гибкость. Закреплять умение легко ходить и бегать, энергично отталкиваясь от опоры. Учить бегать наперегонки, с преодолением препятствий. Учить лазать по гимнастической стенке, меняя темп. Учить прыгать в длину, в высоту с разбега, правильно разбегаться, отталкиваться и приземляться в зависимости от вида прыжка, прыгать на мягкое покрытие через длинную скакалку, сохранять равновесие при приземлении. Учить сочетать замах с броском при метании, подбрасывать и ловить мяч одной рукой, отбивать его правой и левой рукой на месте и вести при ходьбе.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учить самостоятельно играть в знакомые подвижные игры.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163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Формирование элементарных математических представлений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3" y="3244334"/>
            <a:ext cx="80648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счет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 10)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ширина, высота, длина)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(знакомить детей с новыми геометрическими фигурами, учить анализировать и сравнивать предметы по форме 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Ориентировка в пространстве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(вверху-внизу, спереди-сзади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Ориентировка во времени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(утро, день, вечер, ночь)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903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Развитие речи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5" y="3244334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речевая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(продолжать развивать речь как средство общения)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словаря (обогащать  речь детей существительными, прилагательными, наречиями)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речи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(Закреплять правильное, отчетливое произнесение звуков. Учить различать на слух и отчетливо произносить сходные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артикуляции и звучанию согласные звуки: с — з, с — ц, ш — ж, ч — ц, с — ш, ж — з, л — р. Продолжать развивать фонематический слух. Учить определять место звука в слове (начало, середина,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конец.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Отрабатывать интонационную выразительность речи.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74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речи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244334"/>
            <a:ext cx="82471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Грамматический строй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(умение согласовывать слова в предложениях (пять груш ); образование слов (сахарница); образование однокоренных слов (медведь-медведица-медвежонок), глаголов с приставками (забежал-выбежал); составлять по образцу простые и сложные предложения.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Связная речь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(развивать умение поддерживанию беседу; совершенствовать диалогическую речь; развивать монологическую речь; пересказ, рассказ о предмете, составление рассказа.)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691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611560"/>
            <a:ext cx="8229600" cy="5472608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4-конечная звезда 3"/>
          <p:cNvSpPr/>
          <p:nvPr/>
        </p:nvSpPr>
        <p:spPr>
          <a:xfrm>
            <a:off x="3491880" y="3645024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2 4"/>
          <p:cNvSpPr/>
          <p:nvPr/>
        </p:nvSpPr>
        <p:spPr>
          <a:xfrm>
            <a:off x="2411760" y="4199384"/>
            <a:ext cx="72008" cy="4571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2987824" y="5301208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5724128" y="551723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1259632" y="5085184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7236296" y="3645024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6638528" y="455942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3902224" y="2636912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4932040" y="5301208"/>
            <a:ext cx="72008" cy="457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837948" y="2278626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2108960" y="373827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5482952" y="282387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510844" y="4559424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2169687" y="2582682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62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780928"/>
            <a:ext cx="7772400" cy="1872208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/>
              <a:t>1. Ознакомление с программой дошкольного образования детей 5-6 лет</a:t>
            </a:r>
            <a:br>
              <a:rPr lang="ru-RU" sz="2700" dirty="0" smtClean="0"/>
            </a:br>
            <a:r>
              <a:rPr lang="ru-RU" sz="2700" dirty="0" smtClean="0"/>
              <a:t>2. Разное  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Повестка собрания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2496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дня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204916"/>
              </p:ext>
            </p:extLst>
          </p:nvPr>
        </p:nvGraphicFramePr>
        <p:xfrm>
          <a:off x="323528" y="1661795"/>
          <a:ext cx="8352928" cy="4359493"/>
        </p:xfrm>
        <a:graphic>
          <a:graphicData uri="http://schemas.openxmlformats.org/drawingml/2006/table">
            <a:tbl>
              <a:tblPr firstRow="1" firstCol="1" bandRow="1"/>
              <a:tblGrid>
                <a:gridCol w="3875915"/>
                <a:gridCol w="4477013"/>
              </a:tblGrid>
              <a:tr h="6150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Время проведения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Прием и осмотр, игры, самостоятельная деятельность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7.00-8.10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Утренняя гимнастика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8.10-8.20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Подготовка к завтраку, завтрак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8.20-8.50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Игры, самостоятельная деятельность 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8.50-9.00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Организованная деятельность детей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9.00-9.25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9.35-10.00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Подготовка ко 2 завтраку, завтрак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10.00- 10.10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Самостоятельная деятельность детей, работа со специалистами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10.10-10.30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Игры, подготовка к прогулке, прогулка (игры, наблюдения, труд)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10.30-12.20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Возвращение с прогулки, игры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12.20-12.30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Подготовка к обеду, обед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12.30-13.00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Подготовка ко сну, дневной сон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13.00-15.00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Постепенный подъем, закаливание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15.00-15.25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Подготовка к полднику, полдник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15.25-15.45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Совместная деятельность взрослого с детьми. Организованная деятельность детей (2-3 раза в неделю)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15.45-16.10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Игры, самостоятельная деятельность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16.10-16.20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Чтение художественной литературы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16.20-16.40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Подготовка к прогулке. Прогулка: игры, самостоятельная деятельность детей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16.40-18.25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Подготовка к ужину. Ужин</a:t>
                      </a:r>
                      <a:endParaRPr lang="ru-RU" sz="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18.25-18.50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Уход домой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Microsoft Sans Serif"/>
                        </a:rPr>
                        <a:t>18.50-19.00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9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Индивидуальный учебный план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151200"/>
              </p:ext>
            </p:extLst>
          </p:nvPr>
        </p:nvGraphicFramePr>
        <p:xfrm>
          <a:off x="611560" y="1628806"/>
          <a:ext cx="7776864" cy="4410028"/>
        </p:xfrm>
        <a:graphic>
          <a:graphicData uri="http://schemas.openxmlformats.org/drawingml/2006/table">
            <a:tbl>
              <a:tblPr firstRow="1" firstCol="1" bandRow="1"/>
              <a:tblGrid>
                <a:gridCol w="1276484"/>
                <a:gridCol w="3260020"/>
                <a:gridCol w="3240360"/>
              </a:tblGrid>
              <a:tr h="280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 вид деятельности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Периодичность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     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часов в неделю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 i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(по СанПин в соответствии с возрастом)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Физическая культура в помещении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раза в неделю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 мин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Физическая культура на прогулке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неделю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 мин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Ознакомление с окружающим миром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неделю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 мин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элементарных математических представлений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неделю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 мин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речи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неделю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 мин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Рисование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раза в неделю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 мин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Лепка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2 недели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 мин в 2 недели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Аппликация 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2 недели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 мин в 2 недели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раза в неделю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 мин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Коррекционно-развивающая образовательная деятельность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Логопедическое занятие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раза в неделю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Взаимодействие взрослого с ребёнком в различных видах деятельности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Чтение художественной литературы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Конструктивно-модельная деятельность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неделю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 мин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Игровая деятельность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Общение при проведении режимных моментов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Дежурства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Прогулки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Самостоятельная деятельность детей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Самостоятельная игра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Познавательно-исследовательская деятельность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Самостоятельная деятельность детей в центрах (уголках) развития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Оздоровительная работа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Утренняя гимнастика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Комплексы закаливающих процедур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Гигиенические процедуры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1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Дополнительное образование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49" marR="27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75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Расписание организованной образовательной деятельности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357726"/>
              </p:ext>
            </p:extLst>
          </p:nvPr>
        </p:nvGraphicFramePr>
        <p:xfrm>
          <a:off x="1547664" y="2060848"/>
          <a:ext cx="6120680" cy="3927914"/>
        </p:xfrm>
        <a:graphic>
          <a:graphicData uri="http://schemas.openxmlformats.org/drawingml/2006/table">
            <a:tbl>
              <a:tblPr firstRow="1" firstCol="1" bandRow="1"/>
              <a:tblGrid>
                <a:gridCol w="1674870"/>
                <a:gridCol w="2578188"/>
                <a:gridCol w="1867622"/>
              </a:tblGrid>
              <a:tr h="163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Дни недели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Организованная образовательная деятельность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Познавательное развитие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Ознакомление с окружающим миром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ПЛАВАНИЕ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Физическое развитие на воздухе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половина дня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Лепка/Аппликация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9.00-9.25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9.40-10.05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11.40-12.05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15.45-16.10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90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Рисование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90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9.00-9.25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12.05-12.30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Речевое развитие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Рисование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половина дня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Физическое развитие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9.00-9.25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9.35-10.00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15.45-16.10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Познавательное развитие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ФЭМП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ПЛАВАНИЕ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половина дня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Физическое развитие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9.00-9.25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9.40-10.05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115.45-16.10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Речевое развитие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9.00-9.25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12.05-12.30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08" marR="49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9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Образовательная программа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ОТ РОЖДЕНИЯ ДО ШКОЛЫ</a:t>
            </a:r>
          </a:p>
          <a:p>
            <a:r>
              <a:rPr lang="ru-RU" dirty="0" smtClean="0"/>
              <a:t>ПРИМЕРНАЯ ОБЩЕОБРАЗОВАТЕЛЬНАЯ ПРОГРАММА ДОШКОЛЬНОГО ОБРАЗОВАНИЯ</a:t>
            </a:r>
          </a:p>
          <a:p>
            <a:endParaRPr lang="ru-RU" dirty="0" smtClean="0"/>
          </a:p>
          <a:p>
            <a:r>
              <a:rPr lang="ru-RU" dirty="0" smtClean="0"/>
              <a:t>ОТ РОЖДЕНИЯ ДО ШКОЛЫ</a:t>
            </a:r>
          </a:p>
          <a:p>
            <a:endParaRPr lang="ru-RU" dirty="0" smtClean="0"/>
          </a:p>
          <a:p>
            <a:r>
              <a:rPr lang="ru-RU" dirty="0" smtClean="0"/>
              <a:t>Под редакцией Н. Е. </a:t>
            </a:r>
            <a:r>
              <a:rPr lang="ru-RU" dirty="0" err="1" smtClean="0"/>
              <a:t>Вераксы</a:t>
            </a:r>
            <a:r>
              <a:rPr lang="ru-RU" dirty="0" smtClean="0"/>
              <a:t>, Т. С. Комаровой, М. А. Васильевой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55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Образовательная область «Познавательное развитие»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967335"/>
            <a:ext cx="6408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Дыбина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 В. Ознакомление с предметным и социальным окружением: Старшая группа (5–6 лет).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Дыбина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 В. Ознакомление с предметным и социальным окружением: Старшая группа (5–6 лет).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Помораева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 А.,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В. А. Формирование элементарных математических представлений. Старшая группа (5–6 лет).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6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dirty="0"/>
              <a:t>Образовательная </a:t>
            </a:r>
            <a:r>
              <a:rPr lang="ru-RU" dirty="0" smtClean="0"/>
              <a:t>область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«Речевое развитие»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105835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Гербова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В. Развитие речи в детском саду: Старшая группа (5–6 лет).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27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/>
              <a:t>Образовательная область «Художественно-эстетическое развитие»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967335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Комарова Т. С. Изобразительная деятельность в детском саду. Старшая группа (5–6 лет).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Куцакова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 В. Конструирование из строительного материала: Старшая группа (5–6 лет).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60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258</TotalTime>
  <Words>1183</Words>
  <Application>Microsoft Office PowerPoint</Application>
  <PresentationFormat>Экран (4:3)</PresentationFormat>
  <Paragraphs>236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Родительское собрание в старшей группе</vt:lpstr>
      <vt:lpstr>1. Ознакомление с программой дошкольного образования детей 5-6 лет 2. Разное  </vt:lpstr>
      <vt:lpstr>Режим дня</vt:lpstr>
      <vt:lpstr>Индивидуальный учебный план</vt:lpstr>
      <vt:lpstr>Расписание организованной образовательной деятельности</vt:lpstr>
      <vt:lpstr>Образовательная программа</vt:lpstr>
      <vt:lpstr>Образовательная область «Познавательное развитие» </vt:lpstr>
      <vt:lpstr>Образовательная область  «Речевое развитие» </vt:lpstr>
      <vt:lpstr>Образовательная область «Художественно-эстетическое развитие» </vt:lpstr>
      <vt:lpstr>Образовательная область «Физическая культура» </vt:lpstr>
      <vt:lpstr>Художественно-эстетическое развитие</vt:lpstr>
      <vt:lpstr>Художественно-эстетическое развитие</vt:lpstr>
      <vt:lpstr>Физическое развитие</vt:lpstr>
      <vt:lpstr>Формирование элементарных математических представлений </vt:lpstr>
      <vt:lpstr>Развитие речи</vt:lpstr>
      <vt:lpstr>Развитие речи</vt:lpstr>
      <vt:lpstr>Спасибо за внимание!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 старшей группе</dc:title>
  <dc:creator>RePack by Diakov</dc:creator>
  <cp:lastModifiedBy>RePack by Diakov</cp:lastModifiedBy>
  <cp:revision>19</cp:revision>
  <dcterms:created xsi:type="dcterms:W3CDTF">2018-02-19T06:50:14Z</dcterms:created>
  <dcterms:modified xsi:type="dcterms:W3CDTF">2018-02-19T11:26:48Z</dcterms:modified>
</cp:coreProperties>
</file>