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9" r:id="rId4"/>
    <p:sldId id="262" r:id="rId5"/>
    <p:sldId id="267" r:id="rId6"/>
    <p:sldId id="270" r:id="rId7"/>
    <p:sldId id="281" r:id="rId8"/>
    <p:sldId id="308" r:id="rId9"/>
    <p:sldId id="278" r:id="rId10"/>
    <p:sldId id="280" r:id="rId11"/>
    <p:sldId id="279" r:id="rId12"/>
    <p:sldId id="277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276" r:id="rId24"/>
    <p:sldId id="274" r:id="rId25"/>
    <p:sldId id="287" r:id="rId26"/>
    <p:sldId id="286" r:id="rId27"/>
    <p:sldId id="285" r:id="rId28"/>
    <p:sldId id="292" r:id="rId29"/>
    <p:sldId id="296" r:id="rId30"/>
    <p:sldId id="307" r:id="rId31"/>
    <p:sldId id="291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E35B-6DDF-4F08-8E07-B803FBF01FA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8091-4687-4884-840B-761FF1A64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3E35B-6DDF-4F08-8E07-B803FBF01FA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08091-4687-4884-840B-761FF1A64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429552" cy="1071562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70C0"/>
                </a:solidFill>
                <a:latin typeface="Comic Sans MS" pitchFamily="66" charset="0"/>
              </a:rPr>
              <a:t>Орфограммы с «Изюминкой»</a:t>
            </a:r>
            <a:endParaRPr lang="ru-RU" sz="6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3" descr="педсовет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42852"/>
            <a:ext cx="1643058" cy="40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1538" y="71435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09680" y="3749457"/>
            <a:ext cx="4934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Исполнитель: </a:t>
            </a:r>
          </a:p>
          <a:p>
            <a:r>
              <a:rPr lang="ru-RU" sz="2400" dirty="0" err="1" smtClean="0">
                <a:solidFill>
                  <a:srgbClr val="0070C0"/>
                </a:solidFill>
                <a:latin typeface="Comic Sans MS" pitchFamily="66" charset="0"/>
              </a:rPr>
              <a:t>Ремарчук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Валентина Петровна, учитель русского языка и литературы МАОУ СОШ147 г.Екатеринбурга,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п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ервая квалификационная категория</a:t>
            </a:r>
            <a:endParaRPr lang="ru-RU" sz="24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428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715148"/>
            <a:ext cx="9144000" cy="1428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Причина многочисленных трудностей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r>
              <a:rPr lang="ru-RU" sz="2800" dirty="0" smtClean="0">
                <a:latin typeface="Comic Sans MS" pitchFamily="66" charset="0"/>
              </a:rPr>
              <a:t>во-первых, с частым употреблением их в речи и трудностями применения правила их правописания  на практике, т.к. оно основано только на механической памяти;</a:t>
            </a:r>
          </a:p>
          <a:p>
            <a:r>
              <a:rPr lang="ru-RU" sz="2800" dirty="0" smtClean="0">
                <a:latin typeface="Comic Sans MS" pitchFamily="66" charset="0"/>
              </a:rPr>
              <a:t> во-вторых, неумение большинства пользоваться орфографическим словарём; </a:t>
            </a:r>
          </a:p>
          <a:p>
            <a:r>
              <a:rPr lang="ru-RU" sz="2800" dirty="0" smtClean="0">
                <a:latin typeface="Comic Sans MS" pitchFamily="66" charset="0"/>
              </a:rPr>
              <a:t>в-третьих, мы не научены рациональным способам запоминания;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Поиск эффективных приемов</a:t>
            </a:r>
            <a:b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</a:br>
            <a:endParaRPr lang="ru-RU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	</a:t>
            </a:r>
            <a:r>
              <a:rPr lang="ru-RU" dirty="0" smtClean="0">
                <a:latin typeface="Comic Sans MS" pitchFamily="66" charset="0"/>
              </a:rPr>
              <a:t>1.выбор такого способа первоначального знакомства, который максимально исключил бы их неверное написание.</a:t>
            </a:r>
          </a:p>
          <a:p>
            <a:r>
              <a:rPr lang="ru-RU" dirty="0" smtClean="0">
                <a:latin typeface="Comic Sans MS" pitchFamily="66" charset="0"/>
              </a:rPr>
              <a:t>	2. создание условий для прочного запоминания этих слов.   </a:t>
            </a:r>
          </a:p>
          <a:p>
            <a:pPr>
              <a:buNone/>
            </a:pP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такое мнемотехника?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	«</a:t>
            </a:r>
            <a:r>
              <a:rPr lang="ru-RU" dirty="0" smtClean="0">
                <a:latin typeface="Comic Sans MS" pitchFamily="66" charset="0"/>
              </a:rPr>
              <a:t>Мнемоника, или мнемотехника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(  от греческого </a:t>
            </a:r>
            <a:r>
              <a:rPr lang="en-US" dirty="0" err="1" smtClean="0">
                <a:latin typeface="Comic Sans MS" pitchFamily="66" charset="0"/>
              </a:rPr>
              <a:t>mnemonikon</a:t>
            </a:r>
            <a:r>
              <a:rPr lang="ru-RU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techema</a:t>
            </a:r>
            <a:r>
              <a:rPr lang="ru-RU" dirty="0" smtClean="0">
                <a:latin typeface="Comic Sans MS" pitchFamily="66" charset="0"/>
              </a:rPr>
              <a:t>) «искусство запоминания»), - признанное средство наиболее легкого, быстрого и прочного запоминания – обычно того, что не поддается обобщению и алгоритмизации.</a:t>
            </a:r>
          </a:p>
          <a:p>
            <a:pPr>
              <a:buNone/>
            </a:pP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sz="28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Шуточное обыгрывание графической  части слова</a:t>
            </a:r>
            <a:endParaRPr lang="ru-RU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340768"/>
            <a:ext cx="3638947" cy="513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910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Шуточное обыгрывание графической  части слова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Что за МАС?</a:t>
            </a:r>
          </a:p>
          <a:p>
            <a:pPr>
              <a:buNone/>
            </a:pPr>
            <a:r>
              <a:rPr lang="ru-RU" sz="2800" dirty="0" smtClean="0"/>
              <a:t>                   Что за ШТАБ?</a:t>
            </a:r>
          </a:p>
          <a:p>
            <a:pPr>
              <a:buNone/>
            </a:pPr>
            <a:r>
              <a:rPr lang="ru-RU" sz="2800" dirty="0" smtClean="0"/>
              <a:t>                   Это непонятно!</a:t>
            </a:r>
          </a:p>
          <a:p>
            <a:pPr>
              <a:buNone/>
            </a:pPr>
            <a:r>
              <a:rPr lang="ru-RU" sz="2800" dirty="0" smtClean="0"/>
              <a:t>                   А сложи-ка их</a:t>
            </a:r>
          </a:p>
          <a:p>
            <a:pPr>
              <a:buNone/>
            </a:pPr>
            <a:r>
              <a:rPr lang="ru-RU" sz="2800" b="1" dirty="0" smtClean="0"/>
              <a:t>                      МАСШТАБ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Всем всё станет ясно! 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 descr="http://voennizdat.com/images/konspektu/vtop/clip_image002_00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132856"/>
            <a:ext cx="3362325" cy="280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289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Шуточное обыгрывание графической  части слова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540568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Ну и слово</a:t>
            </a:r>
          </a:p>
          <a:p>
            <a:pPr>
              <a:buNone/>
            </a:pPr>
            <a:r>
              <a:rPr lang="ru-RU" sz="2800" dirty="0" smtClean="0"/>
              <a:t>                   «В</a:t>
            </a:r>
            <a:r>
              <a:rPr lang="ru-RU" sz="2800" b="1" dirty="0" smtClean="0"/>
              <a:t>И</a:t>
            </a:r>
            <a:r>
              <a:rPr lang="ru-RU" sz="2800" dirty="0" smtClean="0"/>
              <a:t>Н</a:t>
            </a:r>
            <a:r>
              <a:rPr lang="ru-RU" sz="2800" b="1" dirty="0" smtClean="0"/>
              <a:t>Е</a:t>
            </a:r>
            <a:r>
              <a:rPr lang="ru-RU" sz="2800" dirty="0" smtClean="0"/>
              <a:t>ГРЕТ»!</a:t>
            </a:r>
          </a:p>
          <a:p>
            <a:pPr>
              <a:buNone/>
            </a:pPr>
            <a:r>
              <a:rPr lang="ru-RU" sz="2800" dirty="0" smtClean="0"/>
              <a:t>                    От него немало бед:</a:t>
            </a:r>
          </a:p>
          <a:p>
            <a:pPr>
              <a:buNone/>
            </a:pPr>
            <a:r>
              <a:rPr lang="ru-RU" sz="2800" dirty="0" smtClean="0"/>
              <a:t>                   Лук сначала все </a:t>
            </a:r>
            <a:r>
              <a:rPr lang="ru-RU" sz="2800" dirty="0" err="1" smtClean="0"/>
              <a:t>в</a:t>
            </a:r>
            <a:r>
              <a:rPr lang="ru-RU" sz="2800" b="1" dirty="0" err="1" smtClean="0"/>
              <a:t>И</a:t>
            </a:r>
            <a:r>
              <a:rPr lang="ru-RU" sz="2800" dirty="0" err="1" smtClean="0"/>
              <a:t>ним</a:t>
            </a:r>
            <a:r>
              <a:rPr lang="ru-RU" sz="2800" dirty="0" smtClean="0"/>
              <a:t>,</a:t>
            </a:r>
          </a:p>
          <a:p>
            <a:pPr>
              <a:buNone/>
            </a:pPr>
            <a:r>
              <a:rPr lang="ru-RU" sz="2800" dirty="0" smtClean="0"/>
              <a:t>                   Потом  с радостью </a:t>
            </a:r>
            <a:r>
              <a:rPr lang="ru-RU" sz="2800" b="1" dirty="0" smtClean="0"/>
              <a:t>Е</a:t>
            </a:r>
            <a:r>
              <a:rPr lang="ru-RU" sz="2800" dirty="0" smtClean="0"/>
              <a:t>дим!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 descr="http://img.povar.ru/uploads/62/e9/bc/79/vinegret-44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8945" y="2204864"/>
            <a:ext cx="369550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687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Шуточное обыгрывание графической  части слова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12776"/>
            <a:ext cx="3528392" cy="515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91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Комментарий лексического значения слова</a:t>
            </a:r>
            <a:endParaRPr lang="ru-RU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916832"/>
            <a:ext cx="8136904" cy="459797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Чистые уши, друзья,</a:t>
            </a:r>
          </a:p>
          <a:p>
            <a:pPr>
              <a:buNone/>
            </a:pPr>
            <a:r>
              <a:rPr lang="ru-RU" sz="2800" dirty="0" smtClean="0"/>
              <a:t>                                  Это просто красота!</a:t>
            </a:r>
          </a:p>
          <a:p>
            <a:pPr>
              <a:buNone/>
            </a:pPr>
            <a:r>
              <a:rPr lang="ru-RU" sz="2800" dirty="0" smtClean="0"/>
              <a:t>                                  </a:t>
            </a:r>
            <a:r>
              <a:rPr lang="ru-RU" sz="2800" dirty="0" err="1" smtClean="0"/>
              <a:t>А</a:t>
            </a:r>
            <a:r>
              <a:rPr lang="ru-RU" sz="2800" b="1" dirty="0" err="1" smtClean="0"/>
              <a:t>КК</a:t>
            </a:r>
            <a:r>
              <a:rPr lang="ru-RU" sz="2800" dirty="0" err="1" smtClean="0"/>
              <a:t>уратным</a:t>
            </a:r>
            <a:r>
              <a:rPr lang="ru-RU" sz="2800" dirty="0" smtClean="0"/>
              <a:t>  быть всегда –</a:t>
            </a:r>
          </a:p>
          <a:p>
            <a:pPr>
              <a:buNone/>
            </a:pPr>
            <a:r>
              <a:rPr lang="ru-RU" sz="2800" dirty="0" smtClean="0"/>
              <a:t>                                  Это тоже красота!</a:t>
            </a:r>
            <a:endParaRPr lang="ru-RU" sz="28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40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Комментарий лексического значения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844824"/>
            <a:ext cx="3384375" cy="455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752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Комментарий лексического значения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dirty="0" smtClean="0"/>
              <a:t>                          Если ПРОФЕ</a:t>
            </a:r>
            <a:r>
              <a:rPr lang="ru-RU" b="1" dirty="0" smtClean="0"/>
              <a:t>СС</a:t>
            </a:r>
            <a:r>
              <a:rPr lang="ru-RU" dirty="0" smtClean="0"/>
              <a:t>ИЮ выбрал ты,</a:t>
            </a:r>
          </a:p>
          <a:p>
            <a:pPr>
              <a:buNone/>
            </a:pPr>
            <a:r>
              <a:rPr lang="ru-RU" dirty="0" smtClean="0"/>
              <a:t>                            Ум и сердце в неё вложи.</a:t>
            </a:r>
          </a:p>
          <a:p>
            <a:pPr>
              <a:buNone/>
            </a:pPr>
            <a:r>
              <a:rPr lang="ru-RU" dirty="0" smtClean="0"/>
              <a:t>                            В работу обе руки включи –</a:t>
            </a:r>
          </a:p>
          <a:p>
            <a:pPr>
              <a:buNone/>
            </a:pPr>
            <a:r>
              <a:rPr lang="ru-RU" dirty="0" smtClean="0"/>
              <a:t>                            В деле ПРОФЕ</a:t>
            </a:r>
            <a:r>
              <a:rPr lang="ru-RU" b="1" dirty="0" smtClean="0"/>
              <a:t>СС</a:t>
            </a:r>
            <a:r>
              <a:rPr lang="ru-RU" dirty="0" smtClean="0"/>
              <a:t>ОРОМ </a:t>
            </a:r>
            <a:endParaRPr lang="ru-RU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17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картинки\сжатый 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597376" cy="39045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578645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6215082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86776" y="0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0958" y="285728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5786454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42275 -0.41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20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22136 0.15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39618 -0.421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-21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3309 0.274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30573 -0.51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2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Комментарий лексического значения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Мальчик любит </a:t>
            </a:r>
            <a:r>
              <a:rPr lang="ru-RU" sz="2800" dirty="0" err="1" smtClean="0"/>
              <a:t>ш</a:t>
            </a:r>
            <a:r>
              <a:rPr lang="ru-RU" sz="2800" b="1" dirty="0" err="1" smtClean="0"/>
              <a:t>О</a:t>
            </a:r>
            <a:r>
              <a:rPr lang="ru-RU" sz="2800" dirty="0" err="1" smtClean="0"/>
              <a:t>к</a:t>
            </a:r>
            <a:r>
              <a:rPr lang="ru-RU" sz="2800" b="1" dirty="0" err="1" smtClean="0"/>
              <a:t>О</a:t>
            </a:r>
            <a:r>
              <a:rPr lang="ru-RU" sz="2800" dirty="0" err="1" smtClean="0"/>
              <a:t>лад</a:t>
            </a:r>
            <a:r>
              <a:rPr lang="ru-RU" sz="2800" dirty="0" smtClean="0"/>
              <a:t>,</a:t>
            </a:r>
          </a:p>
          <a:p>
            <a:pPr>
              <a:buNone/>
            </a:pPr>
            <a:r>
              <a:rPr lang="ru-RU" sz="2800" dirty="0" smtClean="0"/>
              <a:t>                             Ему не нужен виноград.</a:t>
            </a:r>
          </a:p>
          <a:p>
            <a:pPr>
              <a:buNone/>
            </a:pPr>
            <a:r>
              <a:rPr lang="ru-RU" sz="2800" dirty="0" smtClean="0"/>
              <a:t>                            Он готов съесть 3-и кило</a:t>
            </a:r>
          </a:p>
          <a:p>
            <a:pPr>
              <a:buNone/>
            </a:pPr>
            <a:r>
              <a:rPr lang="ru-RU" sz="2800" dirty="0" smtClean="0"/>
              <a:t>                             И станет словно буква «</a:t>
            </a:r>
            <a:r>
              <a:rPr lang="ru-RU" sz="2800" b="1" dirty="0" smtClean="0"/>
              <a:t>О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059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Комментарий лексического значения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Всем известно:</a:t>
            </a:r>
          </a:p>
          <a:p>
            <a:pPr>
              <a:buNone/>
            </a:pPr>
            <a:r>
              <a:rPr lang="ru-RU" sz="2800" dirty="0" smtClean="0"/>
              <a:t>                          </a:t>
            </a:r>
            <a:r>
              <a:rPr lang="ru-RU" sz="2800" b="1" dirty="0" smtClean="0"/>
              <a:t>О</a:t>
            </a:r>
            <a:r>
              <a:rPr lang="ru-RU" sz="2800" dirty="0" smtClean="0"/>
              <a:t>БЛАКА</a:t>
            </a:r>
          </a:p>
          <a:p>
            <a:pPr>
              <a:buNone/>
            </a:pPr>
            <a:r>
              <a:rPr lang="ru-RU" sz="2800" dirty="0" smtClean="0"/>
              <a:t>                           Похожи то на </a:t>
            </a:r>
            <a:r>
              <a:rPr lang="ru-RU" sz="2800" b="1" dirty="0" smtClean="0"/>
              <a:t>О</a:t>
            </a:r>
            <a:r>
              <a:rPr lang="ru-RU" sz="2800" dirty="0" smtClean="0"/>
              <a:t>, то на </a:t>
            </a:r>
            <a:r>
              <a:rPr lang="ru-RU" sz="2800" b="1" dirty="0" smtClean="0"/>
              <a:t>А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Чтоб буквы не сердились,</a:t>
            </a:r>
          </a:p>
          <a:p>
            <a:pPr>
              <a:buNone/>
            </a:pPr>
            <a:r>
              <a:rPr lang="ru-RU" sz="2800" dirty="0" smtClean="0"/>
              <a:t>                          Ты в слове </a:t>
            </a:r>
            <a:r>
              <a:rPr lang="ru-RU" sz="2800" b="1" dirty="0" err="1" smtClean="0"/>
              <a:t>О</a:t>
            </a:r>
            <a:r>
              <a:rPr lang="ru-RU" sz="2800" dirty="0" err="1" smtClean="0"/>
              <a:t>бл</a:t>
            </a:r>
            <a:r>
              <a:rPr lang="ru-RU" sz="2800" b="1" dirty="0" err="1" smtClean="0"/>
              <a:t>А</a:t>
            </a:r>
            <a:r>
              <a:rPr lang="ru-RU" sz="2800" dirty="0" err="1" smtClean="0"/>
              <a:t>ка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«</a:t>
            </a:r>
            <a:r>
              <a:rPr lang="ru-RU" sz="2800" b="1" dirty="0" smtClean="0"/>
              <a:t>О</a:t>
            </a:r>
            <a:r>
              <a:rPr lang="ru-RU" sz="2800" dirty="0" smtClean="0"/>
              <a:t>» пиши в начале,</a:t>
            </a:r>
          </a:p>
          <a:p>
            <a:pPr>
              <a:buNone/>
            </a:pPr>
            <a:r>
              <a:rPr lang="ru-RU" sz="2800" dirty="0" smtClean="0"/>
              <a:t>                          А потом уж «</a:t>
            </a:r>
            <a:r>
              <a:rPr lang="ru-RU" sz="2800" b="1" dirty="0" smtClean="0"/>
              <a:t>А</a:t>
            </a:r>
            <a:r>
              <a:rPr lang="ru-RU" sz="2800" dirty="0" smtClean="0"/>
              <a:t>».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394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Ассоциативные рисунки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3475" y="1340768"/>
            <a:ext cx="343996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918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Шуточное обыгрывание графической  части слова</a:t>
            </a:r>
            <a:endParaRPr lang="ru-RU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38776"/>
            <a:ext cx="3356263" cy="475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Шуточное обыгрывание графической  части слова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ТЕН </a:t>
            </a:r>
            <a:r>
              <a:rPr lang="ru-RU" dirty="0"/>
              <a:t>и НИС</a:t>
            </a:r>
          </a:p>
          <a:p>
            <a:pPr marL="0" indent="0">
              <a:buNone/>
            </a:pPr>
            <a:r>
              <a:rPr lang="ru-RU" dirty="0"/>
              <a:t>                        Сошлись в игре,</a:t>
            </a:r>
          </a:p>
          <a:p>
            <a:pPr marL="0" indent="0">
              <a:buNone/>
            </a:pPr>
            <a:r>
              <a:rPr lang="ru-RU" dirty="0"/>
              <a:t>                        Играют в </a:t>
            </a:r>
            <a:r>
              <a:rPr lang="ru-RU" dirty="0" err="1"/>
              <a:t>теННис</a:t>
            </a:r>
            <a:r>
              <a:rPr lang="ru-RU" dirty="0"/>
              <a:t> во дворе.</a:t>
            </a:r>
          </a:p>
          <a:p>
            <a:pPr marL="0" indent="0">
              <a:buNone/>
            </a:pPr>
            <a:r>
              <a:rPr lang="ru-RU" dirty="0"/>
              <a:t>                        Хоть в слове трудно их узнать,</a:t>
            </a:r>
          </a:p>
          <a:p>
            <a:pPr marL="0" indent="0">
              <a:buNone/>
            </a:pPr>
            <a:r>
              <a:rPr lang="ru-RU" dirty="0"/>
              <a:t>                        Пиши две НН – </a:t>
            </a:r>
          </a:p>
          <a:p>
            <a:pPr marL="0" indent="0">
              <a:buNone/>
            </a:pPr>
            <a:r>
              <a:rPr lang="ru-RU" dirty="0"/>
              <a:t>                        Получишь «пять»! </a:t>
            </a:r>
          </a:p>
          <a:p>
            <a:pPr marL="0" indent="0">
              <a:buNone/>
            </a:pPr>
            <a:r>
              <a:rPr lang="ru-RU" dirty="0"/>
              <a:t> </a:t>
            </a:r>
            <a:endParaRPr lang="ru-RU" sz="2800" dirty="0" smtClean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115196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Шутливый прозаический рассказ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 err="1"/>
              <a:t>О</a:t>
            </a:r>
            <a:r>
              <a:rPr lang="ru-RU" dirty="0" err="1"/>
              <a:t>бж</a:t>
            </a:r>
            <a:r>
              <a:rPr lang="ru-RU" b="1" dirty="0" err="1"/>
              <a:t>О</a:t>
            </a:r>
            <a:r>
              <a:rPr lang="ru-RU" dirty="0" err="1"/>
              <a:t>ра</a:t>
            </a:r>
            <a:r>
              <a:rPr lang="ru-RU" dirty="0"/>
              <a:t> надел </a:t>
            </a:r>
            <a:r>
              <a:rPr lang="ru-RU" dirty="0" err="1"/>
              <a:t>ш</a:t>
            </a:r>
            <a:r>
              <a:rPr lang="ru-RU" b="1" dirty="0" err="1"/>
              <a:t>О</a:t>
            </a:r>
            <a:r>
              <a:rPr lang="ru-RU" dirty="0" err="1"/>
              <a:t>рты</a:t>
            </a:r>
            <a:r>
              <a:rPr lang="ru-RU" dirty="0"/>
              <a:t> и куртку с </a:t>
            </a:r>
            <a:r>
              <a:rPr lang="ru-RU" dirty="0" err="1"/>
              <a:t>капюш</a:t>
            </a:r>
            <a:r>
              <a:rPr lang="ru-RU" b="1" dirty="0" err="1"/>
              <a:t>О</a:t>
            </a:r>
            <a:r>
              <a:rPr lang="ru-RU" dirty="0" err="1"/>
              <a:t>ном</a:t>
            </a:r>
            <a:r>
              <a:rPr lang="ru-RU" dirty="0"/>
              <a:t> и с тихим </a:t>
            </a:r>
            <a:r>
              <a:rPr lang="ru-RU" dirty="0" err="1"/>
              <a:t>ш</a:t>
            </a:r>
            <a:r>
              <a:rPr lang="ru-RU" b="1" dirty="0" err="1"/>
              <a:t>О</a:t>
            </a:r>
            <a:r>
              <a:rPr lang="ru-RU" dirty="0" err="1"/>
              <a:t>рохом</a:t>
            </a:r>
            <a:r>
              <a:rPr lang="ru-RU" dirty="0"/>
              <a:t> залез в кусты </a:t>
            </a:r>
            <a:r>
              <a:rPr lang="ru-RU" dirty="0" err="1"/>
              <a:t>крыж</a:t>
            </a:r>
            <a:r>
              <a:rPr lang="ru-RU" b="1" dirty="0" err="1"/>
              <a:t>О</a:t>
            </a:r>
            <a:r>
              <a:rPr lang="ru-RU" dirty="0" err="1"/>
              <a:t>вника</a:t>
            </a:r>
            <a:r>
              <a:rPr lang="ru-RU" dirty="0"/>
              <a:t>, которые казались ему настоящей </a:t>
            </a:r>
            <a:r>
              <a:rPr lang="ru-RU" dirty="0" err="1"/>
              <a:t>чащ</a:t>
            </a:r>
            <a:r>
              <a:rPr lang="ru-RU" b="1" dirty="0" err="1"/>
              <a:t>О</a:t>
            </a:r>
            <a:r>
              <a:rPr lang="ru-RU" dirty="0" err="1"/>
              <a:t>бой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      </a:t>
            </a:r>
            <a:r>
              <a:rPr lang="ru-RU" dirty="0" err="1"/>
              <a:t>Крыж</a:t>
            </a:r>
            <a:r>
              <a:rPr lang="ru-RU" b="1" dirty="0" err="1"/>
              <a:t>О</a:t>
            </a:r>
            <a:r>
              <a:rPr lang="ru-RU" dirty="0" err="1"/>
              <a:t>вник</a:t>
            </a:r>
            <a:r>
              <a:rPr lang="ru-RU" dirty="0"/>
              <a:t> он заел </a:t>
            </a:r>
            <a:r>
              <a:rPr lang="ru-RU" dirty="0" err="1"/>
              <a:t>ш</a:t>
            </a:r>
            <a:r>
              <a:rPr lang="ru-RU" b="1" dirty="0" err="1"/>
              <a:t>О</a:t>
            </a:r>
            <a:r>
              <a:rPr lang="ru-RU" dirty="0" err="1"/>
              <a:t>коладом</a:t>
            </a:r>
            <a:r>
              <a:rPr lang="ru-RU" dirty="0"/>
              <a:t>, от такого </a:t>
            </a:r>
            <a:r>
              <a:rPr lang="ru-RU" dirty="0" err="1"/>
              <a:t>обж</a:t>
            </a:r>
            <a:r>
              <a:rPr lang="ru-RU" b="1" dirty="0" err="1"/>
              <a:t>О</a:t>
            </a:r>
            <a:r>
              <a:rPr lang="ru-RU" dirty="0" err="1"/>
              <a:t>рства</a:t>
            </a:r>
            <a:r>
              <a:rPr lang="ru-RU" dirty="0"/>
              <a:t> у него лопнул </a:t>
            </a:r>
            <a:r>
              <a:rPr lang="ru-RU" dirty="0" err="1"/>
              <a:t>ш</a:t>
            </a:r>
            <a:r>
              <a:rPr lang="ru-RU" b="1" dirty="0" err="1"/>
              <a:t>О</a:t>
            </a:r>
            <a:r>
              <a:rPr lang="ru-RU" dirty="0" err="1"/>
              <a:t>в</a:t>
            </a:r>
            <a:r>
              <a:rPr lang="ru-RU" dirty="0"/>
              <a:t> на </a:t>
            </a:r>
            <a:r>
              <a:rPr lang="ru-RU" dirty="0" err="1"/>
              <a:t>ш</a:t>
            </a:r>
            <a:r>
              <a:rPr lang="ru-RU" b="1" dirty="0" err="1"/>
              <a:t>О</a:t>
            </a:r>
            <a:r>
              <a:rPr lang="ru-RU" dirty="0" err="1"/>
              <a:t>ртах</a:t>
            </a:r>
            <a:r>
              <a:rPr lang="ru-RU" dirty="0"/>
              <a:t>, началась </a:t>
            </a:r>
            <a:r>
              <a:rPr lang="ru-RU" dirty="0" err="1"/>
              <a:t>изж</a:t>
            </a:r>
            <a:r>
              <a:rPr lang="ru-RU" b="1" dirty="0" err="1"/>
              <a:t>О</a:t>
            </a:r>
            <a:r>
              <a:rPr lang="ru-RU" dirty="0" err="1"/>
              <a:t>га</a:t>
            </a:r>
            <a:r>
              <a:rPr lang="ru-RU" dirty="0"/>
              <a:t>, он пришел в </a:t>
            </a:r>
            <a:r>
              <a:rPr lang="ru-RU" dirty="0" err="1"/>
              <a:t>ш</a:t>
            </a:r>
            <a:r>
              <a:rPr lang="ru-RU" b="1" dirty="0" err="1"/>
              <a:t>О</a:t>
            </a:r>
            <a:r>
              <a:rPr lang="ru-RU" dirty="0" err="1"/>
              <a:t>к</a:t>
            </a:r>
            <a:r>
              <a:rPr lang="ru-RU" dirty="0"/>
              <a:t> и побежал на </a:t>
            </a:r>
            <a:r>
              <a:rPr lang="ru-RU" dirty="0" err="1"/>
              <a:t>ш</a:t>
            </a:r>
            <a:r>
              <a:rPr lang="ru-RU" b="1" dirty="0" err="1"/>
              <a:t>О</a:t>
            </a:r>
            <a:r>
              <a:rPr lang="ru-RU" dirty="0" err="1"/>
              <a:t>ссе</a:t>
            </a:r>
            <a:r>
              <a:rPr lang="ru-RU" dirty="0"/>
              <a:t> просить </a:t>
            </a:r>
            <a:r>
              <a:rPr lang="ru-RU" dirty="0" err="1"/>
              <a:t>ш</a:t>
            </a:r>
            <a:r>
              <a:rPr lang="ru-RU" b="1" dirty="0" err="1"/>
              <a:t>О</a:t>
            </a:r>
            <a:r>
              <a:rPr lang="ru-RU" dirty="0" err="1"/>
              <a:t>фера</a:t>
            </a:r>
            <a:r>
              <a:rPr lang="ru-RU" dirty="0"/>
              <a:t> отвезти его в цирк, где он работал </a:t>
            </a:r>
            <a:r>
              <a:rPr lang="ru-RU" dirty="0" err="1"/>
              <a:t>ж</a:t>
            </a:r>
            <a:r>
              <a:rPr lang="ru-RU" b="1" dirty="0" err="1"/>
              <a:t>О</a:t>
            </a:r>
            <a:r>
              <a:rPr lang="ru-RU" dirty="0" err="1"/>
              <a:t>нглером</a:t>
            </a:r>
            <a:r>
              <a:rPr lang="ru-RU" dirty="0"/>
              <a:t>, </a:t>
            </a:r>
            <a:r>
              <a:rPr lang="ru-RU" dirty="0" err="1"/>
              <a:t>ж</a:t>
            </a:r>
            <a:r>
              <a:rPr lang="ru-RU" b="1" dirty="0" err="1"/>
              <a:t>О</a:t>
            </a:r>
            <a:r>
              <a:rPr lang="ru-RU" dirty="0" err="1"/>
              <a:t>кеем</a:t>
            </a:r>
            <a:r>
              <a:rPr lang="ru-RU" dirty="0"/>
              <a:t> и трещал на </a:t>
            </a:r>
            <a:r>
              <a:rPr lang="ru-RU" dirty="0" err="1"/>
              <a:t>трещ</a:t>
            </a:r>
            <a:r>
              <a:rPr lang="ru-RU" b="1" dirty="0" err="1"/>
              <a:t>От</a:t>
            </a:r>
            <a:r>
              <a:rPr lang="ru-RU" dirty="0" err="1"/>
              <a:t>ке</a:t>
            </a:r>
            <a:r>
              <a:rPr lang="ru-RU" dirty="0"/>
              <a:t>.</a:t>
            </a: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720" y="743248"/>
            <a:ext cx="7115196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слов одним сюжетом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83353" y="1425116"/>
            <a:ext cx="8229600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</a:t>
            </a:r>
            <a:r>
              <a:rPr lang="ru-RU" dirty="0" smtClean="0"/>
              <a:t> </a:t>
            </a:r>
            <a:r>
              <a:rPr lang="ru-RU" sz="2400" dirty="0" err="1" smtClean="0"/>
              <a:t>Конгре</a:t>
            </a:r>
            <a:r>
              <a:rPr lang="ru-RU" sz="2400" b="1" u="sng" dirty="0" err="1" smtClean="0"/>
              <a:t>СС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             </a:t>
            </a:r>
            <a:r>
              <a:rPr lang="ru-RU" sz="2400" dirty="0" err="1"/>
              <a:t>Компре</a:t>
            </a:r>
            <a:r>
              <a:rPr lang="ru-RU" sz="2400" b="1" u="sng" dirty="0" err="1"/>
              <a:t>СС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             </a:t>
            </a:r>
            <a:r>
              <a:rPr lang="ru-RU" sz="2400" dirty="0" err="1"/>
              <a:t>Коми</a:t>
            </a:r>
            <a:r>
              <a:rPr lang="ru-RU" sz="2400" b="1" u="sng" dirty="0" err="1"/>
              <a:t>СС</a:t>
            </a:r>
            <a:r>
              <a:rPr lang="ru-RU" sz="2400" dirty="0" err="1"/>
              <a:t>ия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             </a:t>
            </a:r>
            <a:r>
              <a:rPr lang="ru-RU" sz="2400" dirty="0" err="1"/>
              <a:t>Диску</a:t>
            </a:r>
            <a:r>
              <a:rPr lang="ru-RU" sz="2400" b="1" u="sng" dirty="0" err="1"/>
              <a:t>СС</a:t>
            </a:r>
            <a:r>
              <a:rPr lang="ru-RU" sz="2400" dirty="0" err="1"/>
              <a:t>ия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             </a:t>
            </a:r>
            <a:r>
              <a:rPr lang="ru-RU" sz="2400" dirty="0" err="1"/>
              <a:t>Иску</a:t>
            </a:r>
            <a:r>
              <a:rPr lang="ru-RU" sz="2400" b="1" u="sng" dirty="0" err="1"/>
              <a:t>СС</a:t>
            </a:r>
            <a:r>
              <a:rPr lang="ru-RU" sz="2400" dirty="0" err="1"/>
              <a:t>тво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             </a:t>
            </a:r>
            <a:r>
              <a:rPr lang="ru-RU" sz="2400" dirty="0" err="1"/>
              <a:t>Агре</a:t>
            </a:r>
            <a:r>
              <a:rPr lang="ru-RU" sz="2400" b="1" u="sng" dirty="0" err="1"/>
              <a:t>СС</a:t>
            </a:r>
            <a:r>
              <a:rPr lang="ru-RU" sz="2400" dirty="0" err="1"/>
              <a:t>ия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             </a:t>
            </a:r>
            <a:r>
              <a:rPr lang="ru-RU" sz="2400" dirty="0" err="1"/>
              <a:t>Пре</a:t>
            </a:r>
            <a:r>
              <a:rPr lang="ru-RU" sz="2400" b="1" u="sng" dirty="0" err="1"/>
              <a:t>СС</a:t>
            </a:r>
            <a:r>
              <a:rPr lang="ru-RU" sz="2400" dirty="0" err="1"/>
              <a:t>а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             </a:t>
            </a:r>
            <a:r>
              <a:rPr lang="ru-RU" sz="2400" dirty="0" err="1"/>
              <a:t>Стре</a:t>
            </a:r>
            <a:r>
              <a:rPr lang="ru-RU" sz="2400" b="1" u="sng" dirty="0" err="1"/>
              <a:t>СС</a:t>
            </a:r>
            <a:r>
              <a:rPr lang="ru-RU" sz="2400" dirty="0" smtClean="0"/>
              <a:t>    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600" dirty="0"/>
              <a:t>На  конгрессе в </a:t>
            </a:r>
            <a:r>
              <a:rPr lang="ru-RU" sz="2600" dirty="0" smtClean="0"/>
              <a:t>комиссиях                </a:t>
            </a:r>
            <a:r>
              <a:rPr lang="ru-RU" sz="2600" dirty="0"/>
              <a:t>дискуссии идут , 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  <a:r>
              <a:rPr lang="ru-RU" sz="2600" dirty="0"/>
              <a:t>об искусстве – там,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  <a:r>
              <a:rPr lang="ru-RU" sz="2600" dirty="0"/>
              <a:t>об агрессии - тут!</a:t>
            </a:r>
          </a:p>
          <a:p>
            <a:pPr marL="0" indent="0">
              <a:buNone/>
            </a:pPr>
            <a:r>
              <a:rPr lang="ru-RU" sz="2600" dirty="0" smtClean="0"/>
              <a:t>  </a:t>
            </a:r>
            <a:r>
              <a:rPr lang="ru-RU" sz="2600" dirty="0"/>
              <a:t>А пресса от </a:t>
            </a:r>
            <a:r>
              <a:rPr lang="ru-RU" sz="2600" dirty="0" smtClean="0"/>
              <a:t>стрессов       </a:t>
            </a:r>
            <a:r>
              <a:rPr lang="ru-RU" sz="2600" dirty="0"/>
              <a:t>делает компрессы</a:t>
            </a: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115196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>
                <a:solidFill>
                  <a:srgbClr val="FFC000"/>
                </a:solidFill>
              </a:rPr>
              <a:t>Рифмовки по типу считалок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773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НЕНАВИДЯТ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оризм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  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И                                         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None/>
            </a:pPr>
            <a:endParaRPr lang="ru-RU" sz="2800" dirty="0" smtClean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57199"/>
            <a:ext cx="71151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>
                <a:solidFill>
                  <a:srgbClr val="FFC000"/>
                </a:solidFill>
              </a:rPr>
              <a:t>Применение математических закономерностей</a:t>
            </a:r>
            <a:r>
              <a:rPr lang="ru-RU" sz="2800" dirty="0">
                <a:solidFill>
                  <a:srgbClr val="FFC000"/>
                </a:solidFill>
              </a:rPr>
              <a:t/>
            </a:r>
            <a:br>
              <a:rPr lang="ru-RU" sz="2800" dirty="0">
                <a:solidFill>
                  <a:srgbClr val="FFC000"/>
                </a:solidFill>
              </a:rPr>
            </a:b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</a:t>
            </a:r>
            <a:endParaRPr lang="ru-RU" sz="28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71604" y="2086313"/>
            <a:ext cx="6408712" cy="22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ПЕРИФЕРИЯ – Е//И//Е//И,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Е//И//Е,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АККОМПАНИРОВАТЬ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А//О//А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57199"/>
            <a:ext cx="7115196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Каламбур</a:t>
            </a:r>
            <a:endParaRPr lang="ru-RU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07704" y="188432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800" dirty="0" err="1"/>
              <a:t>КОрОва</a:t>
            </a:r>
            <a:r>
              <a:rPr lang="ru-RU" sz="4800" dirty="0"/>
              <a:t> дает </a:t>
            </a:r>
            <a:r>
              <a:rPr lang="ru-RU" sz="4800" dirty="0" err="1"/>
              <a:t>мОлОкО</a:t>
            </a:r>
            <a:r>
              <a:rPr lang="ru-RU" sz="4800" dirty="0"/>
              <a:t>, 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dirty="0" err="1" smtClean="0"/>
              <a:t>СОрОка</a:t>
            </a:r>
            <a:r>
              <a:rPr lang="ru-RU" sz="4800" dirty="0" smtClean="0"/>
              <a:t> </a:t>
            </a:r>
            <a:r>
              <a:rPr lang="ru-RU" sz="4800" dirty="0"/>
              <a:t>летит </a:t>
            </a:r>
            <a:r>
              <a:rPr lang="ru-RU" sz="4800" dirty="0" err="1"/>
              <a:t>высОкО</a:t>
            </a:r>
            <a:r>
              <a:rPr lang="ru-RU" sz="4800" dirty="0"/>
              <a:t>. </a:t>
            </a: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71604" y="2086313"/>
            <a:ext cx="6408712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7573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Путешествие в мир русского языка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362" y="2530526"/>
            <a:ext cx="7115196" cy="212567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2-ого лица!</a:t>
            </a:r>
            <a:b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Единственного числа!</a:t>
            </a:r>
            <a:b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«Ш»!</a:t>
            </a:r>
            <a:b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ягким знаком пишутся!</a:t>
            </a:r>
            <a:b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(Едешь,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сидишь,учишь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итд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61160" y="300932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sz="48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71604" y="2086313"/>
            <a:ext cx="6408712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1439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Мнемонические приёмы бесконечны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28800"/>
            <a:ext cx="2448272" cy="362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492896"/>
            <a:ext cx="269151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412776"/>
            <a:ext cx="3024336" cy="408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pro-writing.ru/wp-content/uploads/2015/06/%D0%92%D0%BE%D0%BF%D1%80%D0%BE%D1%81%D1%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522871"/>
            <a:ext cx="6117166" cy="40390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5400" dirty="0" smtClean="0">
                <a:solidFill>
                  <a:srgbClr val="FFC000"/>
                </a:solidFill>
                <a:latin typeface="Comic Sans MS" pitchFamily="66" charset="0"/>
              </a:rPr>
              <a:t>Спасибо за внимание!</a:t>
            </a:r>
          </a:p>
          <a:p>
            <a:pPr>
              <a:buNone/>
            </a:pPr>
            <a:endParaRPr lang="ru-RU" sz="5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Нужен ли грамотный язык нам?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endParaRPr lang="ru-RU" sz="2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dirty="0" smtClean="0"/>
              <a:t> 		</a:t>
            </a:r>
            <a:r>
              <a:rPr lang="ru-RU" sz="2800" dirty="0" smtClean="0">
                <a:latin typeface="Comic Sans MS" pitchFamily="66" charset="0"/>
              </a:rPr>
              <a:t>Потребность в  грамотности в ХХ1-ом  веке  возрастает, потому  что « в настоящее время сложились условия, когда  востребованность специалиста на рынке труда, его конкурентоспособность в значительной степени зависят от наличия грамотной речи как устной, так и письменной.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такое орфографическая грамотность?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endParaRPr lang="ru-RU" sz="2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dirty="0" smtClean="0"/>
              <a:t> 		</a:t>
            </a:r>
            <a:r>
              <a:rPr lang="ru-RU" sz="2400" dirty="0" smtClean="0">
                <a:latin typeface="Comic Sans MS" pitchFamily="66" charset="0"/>
              </a:rPr>
              <a:t>это подразумевается умение правильно употреблять графические при передаче звучащей речи на письме в соответствии с принятыми правилами орфографии. </a:t>
            </a:r>
            <a:endParaRPr lang="ru-RU" sz="28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cheba.com/images/clip_image002_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471" y="2866653"/>
            <a:ext cx="2251529" cy="399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Что самое трудное в языке для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обучающихся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?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916832"/>
            <a:ext cx="8229600" cy="4525963"/>
          </a:xfrm>
        </p:spPr>
        <p:txBody>
          <a:bodyPr>
            <a:normAutofit/>
          </a:bodyPr>
          <a:lstStyle/>
          <a:p>
            <a:pPr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  <a:defRPr/>
            </a:pPr>
            <a:r>
              <a:rPr lang="ru-RU" sz="2800" dirty="0" smtClean="0">
                <a:latin typeface="Comic Sans MS" pitchFamily="66" charset="0"/>
              </a:rPr>
              <a:t> 		Самыми  трудными орфограммами в русском языке являются безударная гласная в корне слова, проверяемая и не проверяемая ударением и непроверяемая согласная в корне слова. </a:t>
            </a:r>
            <a:endParaRPr lang="ru-RU" sz="2800" i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800" dirty="0" smtClean="0">
                <a:latin typeface="Comic Sans MS" pitchFamily="66" charset="0"/>
              </a:rPr>
              <a:t> 		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579582" y="947650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1484784"/>
            <a:ext cx="7848872" cy="628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В...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н..грет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Б..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гряный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Хо..ей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Л..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А..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уратный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40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40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Д..рога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Б..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хр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..ко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К..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лесо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Ш..к..лад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1484784"/>
            <a:ext cx="7848872" cy="628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Винегрет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Багряный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Хоккей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Лимон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Аккуратный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40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40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Дорога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Бахрома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Облако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Колесо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Шоколад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4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115196" cy="90872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Результаты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2"/>
          <a:stretch>
            <a:fillRect/>
          </a:stretch>
        </p:blipFill>
        <p:spPr bwMode="auto">
          <a:xfrm rot="920005">
            <a:off x="7812527" y="5383248"/>
            <a:ext cx="986490" cy="10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394308" y="113201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950170"/>
              </p:ext>
            </p:extLst>
          </p:nvPr>
        </p:nvGraphicFramePr>
        <p:xfrm>
          <a:off x="1115616" y="908720"/>
          <a:ext cx="4880858" cy="5430235"/>
        </p:xfrm>
        <a:graphic>
          <a:graphicData uri="http://schemas.openxmlformats.org/drawingml/2006/table">
            <a:tbl>
              <a:tblPr firstRow="1" firstCol="1" bandRow="1"/>
              <a:tblGrid>
                <a:gridCol w="2638360">
                  <a:extLst>
                    <a:ext uri="{9D8B030D-6E8A-4147-A177-3AD203B41FA5}">
                      <a16:colId xmlns="" xmlns:a16="http://schemas.microsoft.com/office/drawing/2014/main" val="3174864232"/>
                    </a:ext>
                  </a:extLst>
                </a:gridCol>
                <a:gridCol w="2242498">
                  <a:extLst>
                    <a:ext uri="{9D8B030D-6E8A-4147-A177-3AD203B41FA5}">
                      <a16:colId xmlns="" xmlns:a16="http://schemas.microsoft.com/office/drawing/2014/main" val="3917153809"/>
                    </a:ext>
                  </a:extLst>
                </a:gridCol>
              </a:tblGrid>
              <a:tr h="40103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2982447"/>
                  </a:ext>
                </a:extLst>
              </a:tr>
              <a:tr h="80206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Винегрет</a:t>
                      </a: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8629549"/>
                  </a:ext>
                </a:extLst>
              </a:tr>
              <a:tr h="40103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Багряный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0040081"/>
                  </a:ext>
                </a:extLst>
              </a:tr>
              <a:tr h="40103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Хоккей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071555"/>
                  </a:ext>
                </a:extLst>
              </a:tr>
              <a:tr h="40103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Шоколад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3735945"/>
                  </a:ext>
                </a:extLst>
              </a:tr>
              <a:tr h="40103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Лимон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6158340"/>
                  </a:ext>
                </a:extLst>
              </a:tr>
              <a:tr h="40103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Аккуратный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7681531"/>
                  </a:ext>
                </a:extLst>
              </a:tr>
              <a:tr h="40103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93164530"/>
                  </a:ext>
                </a:extLst>
              </a:tr>
              <a:tr h="40103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Бахрома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5474401"/>
                  </a:ext>
                </a:extLst>
              </a:tr>
              <a:tr h="40103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Облако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0398575"/>
                  </a:ext>
                </a:extLst>
              </a:tr>
              <a:tr h="40103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Колесо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320796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626</Words>
  <Application>Microsoft Office PowerPoint</Application>
  <PresentationFormat>Экран (4:3)</PresentationFormat>
  <Paragraphs>181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Орфограммы с «Изюминкой»</vt:lpstr>
      <vt:lpstr>Слайд 2</vt:lpstr>
      <vt:lpstr>Путешествие в мир русского языка</vt:lpstr>
      <vt:lpstr>Нужен ли грамотный язык нам?</vt:lpstr>
      <vt:lpstr>Что такое орфографическая грамотность?</vt:lpstr>
      <vt:lpstr>Что самое трудное в языке для обучающихся?</vt:lpstr>
      <vt:lpstr>Слайд 7</vt:lpstr>
      <vt:lpstr>Слайд 8</vt:lpstr>
      <vt:lpstr>Результаты</vt:lpstr>
      <vt:lpstr>Причина многочисленных трудностей </vt:lpstr>
      <vt:lpstr>Поиск эффективных приемов </vt:lpstr>
      <vt:lpstr>Что такое мнемотехника?</vt:lpstr>
      <vt:lpstr>Шуточное обыгрывание графической  части слова</vt:lpstr>
      <vt:lpstr>Шуточное обыгрывание графической  части слова</vt:lpstr>
      <vt:lpstr>Шуточное обыгрывание графической  части слова</vt:lpstr>
      <vt:lpstr>Шуточное обыгрывание графической  части слова</vt:lpstr>
      <vt:lpstr>Комментарий лексического значения слова</vt:lpstr>
      <vt:lpstr>Комментарий лексического значения</vt:lpstr>
      <vt:lpstr>Комментарий лексического значения</vt:lpstr>
      <vt:lpstr>Комментарий лексического значения</vt:lpstr>
      <vt:lpstr>Комментарий лексического значения</vt:lpstr>
      <vt:lpstr>Ассоциативные рисунки</vt:lpstr>
      <vt:lpstr>Шуточное обыгрывание графической  части слова</vt:lpstr>
      <vt:lpstr>Шуточное обыгрывание графической  части слова</vt:lpstr>
      <vt:lpstr>Шутливый прозаический рассказ </vt:lpstr>
      <vt:lpstr>Объединение слов одним сюжетом </vt:lpstr>
      <vt:lpstr>Рифмовки по типу считалок </vt:lpstr>
      <vt:lpstr>Применение математических закономерностей </vt:lpstr>
      <vt:lpstr>Каламбур</vt:lpstr>
      <vt:lpstr>Глаголы 2-ого лица! Единственного числа! После «Ш»! С мягким знаком пишутся! (Едешь, сидишь,учишь итд)</vt:lpstr>
      <vt:lpstr> Мнемонические приёмы бесконечны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Панда</cp:lastModifiedBy>
  <cp:revision>43</cp:revision>
  <dcterms:created xsi:type="dcterms:W3CDTF">2014-08-05T17:52:31Z</dcterms:created>
  <dcterms:modified xsi:type="dcterms:W3CDTF">2020-02-19T18:45:46Z</dcterms:modified>
</cp:coreProperties>
</file>