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3" r:id="rId7"/>
    <p:sldId id="270" r:id="rId8"/>
    <p:sldId id="271" r:id="rId9"/>
    <p:sldId id="269" r:id="rId10"/>
    <p:sldId id="268" r:id="rId11"/>
    <p:sldId id="267" r:id="rId12"/>
    <p:sldId id="264" r:id="rId13"/>
    <p:sldId id="273" r:id="rId14"/>
    <p:sldId id="265" r:id="rId15"/>
    <p:sldId id="262" r:id="rId16"/>
    <p:sldId id="260" r:id="rId17"/>
    <p:sldId id="281" r:id="rId18"/>
    <p:sldId id="280" r:id="rId19"/>
    <p:sldId id="278" r:id="rId20"/>
    <p:sldId id="277" r:id="rId21"/>
    <p:sldId id="276" r:id="rId22"/>
    <p:sldId id="283" r:id="rId23"/>
    <p:sldId id="284" r:id="rId24"/>
    <p:sldId id="27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9" d="100"/>
          <a:sy n="89" d="100"/>
        </p:scale>
        <p:origin x="16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2/19/2020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963886" y="1159200"/>
            <a:ext cx="6123215" cy="2237014"/>
          </a:xfrm>
        </p:spPr>
        <p:txBody>
          <a:bodyPr>
            <a:noAutofit/>
          </a:bodyPr>
          <a:lstStyle/>
          <a:p>
            <a:pPr algn="ctr"/>
            <a:r>
              <a:rPr lang="ru-RU" sz="6000" dirty="0" smtClean="0"/>
              <a:t>Рассказы</a:t>
            </a:r>
            <a:br>
              <a:rPr lang="ru-RU" sz="6000" dirty="0" smtClean="0"/>
            </a:br>
            <a:r>
              <a:rPr lang="ru-RU" sz="6000" dirty="0" smtClean="0"/>
              <a:t> О. Генри</a:t>
            </a:r>
            <a:endParaRPr lang="ru-RU" sz="6000" dirty="0"/>
          </a:p>
        </p:txBody>
      </p:sp>
      <p:sp>
        <p:nvSpPr>
          <p:cNvPr id="3" name="Подзаголовок 2"/>
          <p:cNvSpPr>
            <a:spLocks noGrp="1"/>
          </p:cNvSpPr>
          <p:nvPr>
            <p:ph type="subTitle" idx="1"/>
          </p:nvPr>
        </p:nvSpPr>
        <p:spPr>
          <a:xfrm>
            <a:off x="5927270" y="4980085"/>
            <a:ext cx="4470399" cy="879173"/>
          </a:xfrm>
        </p:spPr>
        <p:txBody>
          <a:bodyPr>
            <a:normAutofit/>
          </a:bodyPr>
          <a:lstStyle/>
          <a:p>
            <a:pPr algn="ctr"/>
            <a:r>
              <a:rPr lang="ru-RU" sz="3600" dirty="0" smtClean="0">
                <a:solidFill>
                  <a:schemeClr val="bg1"/>
                </a:solidFill>
              </a:rPr>
              <a:t>(1862 – 1910)</a:t>
            </a:r>
            <a:endParaRPr lang="ru-RU" sz="3600" dirty="0">
              <a:solidFill>
                <a:schemeClr val="bg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 y="408214"/>
            <a:ext cx="3735000" cy="5976000"/>
          </a:xfrm>
          <a:prstGeom prst="rect">
            <a:avLst/>
          </a:prstGeom>
        </p:spPr>
      </p:pic>
    </p:spTree>
    <p:extLst>
      <p:ext uri="{BB962C8B-B14F-4D97-AF65-F5344CB8AC3E}">
        <p14:creationId xmlns:p14="http://schemas.microsoft.com/office/powerpoint/2010/main" val="2193683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4158" y="0"/>
            <a:ext cx="10891157" cy="957431"/>
          </a:xfrm>
        </p:spPr>
        <p:txBody>
          <a:bodyPr>
            <a:noAutofit/>
          </a:bodyPr>
          <a:lstStyle/>
          <a:p>
            <a:pPr algn="ctr"/>
            <a:r>
              <a:rPr lang="ru-RU" sz="4400" dirty="0" smtClean="0"/>
              <a:t>«Дороги, которые мы выбираем»</a:t>
            </a:r>
            <a:endParaRPr lang="ru-RU" sz="4400" dirty="0"/>
          </a:p>
        </p:txBody>
      </p:sp>
      <p:sp>
        <p:nvSpPr>
          <p:cNvPr id="3" name="Текст 2"/>
          <p:cNvSpPr>
            <a:spLocks noGrp="1"/>
          </p:cNvSpPr>
          <p:nvPr>
            <p:ph type="body" idx="1"/>
          </p:nvPr>
        </p:nvSpPr>
        <p:spPr>
          <a:xfrm>
            <a:off x="6039532" y="1422129"/>
            <a:ext cx="4998583" cy="5274128"/>
          </a:xfrm>
        </p:spPr>
        <p:txBody>
          <a:bodyPr>
            <a:normAutofit/>
          </a:bodyPr>
          <a:lstStyle/>
          <a:p>
            <a:pPr marL="285750" indent="-285750">
              <a:buFont typeface="Wingdings" panose="05000000000000000000" pitchFamily="2" charset="2"/>
              <a:buChar char="v"/>
            </a:pPr>
            <a:r>
              <a:rPr lang="ru-RU" dirty="0"/>
              <a:t>Основная мысль рассказа заключена во фразе, которую О. Генри вложил в уста Боба </a:t>
            </a:r>
            <a:r>
              <a:rPr lang="ru-RU" dirty="0" err="1"/>
              <a:t>Тидбола</a:t>
            </a:r>
            <a:r>
              <a:rPr lang="ru-RU" dirty="0"/>
              <a:t>: «Дело не в дороге, которую мы выбираем; то, что внутри нас, заставляет нас выбирать дорогу». Верность этого высказывания подтверждает поведение </a:t>
            </a:r>
            <a:r>
              <a:rPr lang="ru-RU" dirty="0" err="1"/>
              <a:t>Додсона</a:t>
            </a:r>
            <a:r>
              <a:rPr lang="ru-RU" dirty="0"/>
              <a:t>. Во сне он бандит, но ведь даже при таком образе жизни можно оставаться не самым плохим человеком. Например, не предавать старых подельников. </a:t>
            </a:r>
            <a:r>
              <a:rPr lang="ru-RU" dirty="0" err="1"/>
              <a:t>Додсон</a:t>
            </a:r>
            <a:r>
              <a:rPr lang="ru-RU" dirty="0"/>
              <a:t> же без колебаний убил Боба, при этом перед выстрелом «…его лицо мгновенно изменилось – теперь оно выражало холодную жестокость и неумолимую алчность».</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591" y="1257300"/>
            <a:ext cx="3726083" cy="5292000"/>
          </a:xfrm>
          <a:prstGeom prst="rect">
            <a:avLst/>
          </a:prstGeom>
        </p:spPr>
      </p:pic>
    </p:spTree>
    <p:extLst>
      <p:ext uri="{BB962C8B-B14F-4D97-AF65-F5344CB8AC3E}">
        <p14:creationId xmlns:p14="http://schemas.microsoft.com/office/powerpoint/2010/main" val="2415131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0871" y="0"/>
            <a:ext cx="11397343" cy="875393"/>
          </a:xfrm>
        </p:spPr>
        <p:txBody>
          <a:bodyPr>
            <a:normAutofit/>
          </a:bodyPr>
          <a:lstStyle/>
          <a:p>
            <a:pPr algn="ctr"/>
            <a:r>
              <a:rPr lang="ru-RU" sz="4400" dirty="0" smtClean="0"/>
              <a:t>«Дороги, которые мы выбираем»</a:t>
            </a:r>
            <a:endParaRPr lang="ru-RU" sz="4400" dirty="0"/>
          </a:p>
        </p:txBody>
      </p:sp>
      <p:sp>
        <p:nvSpPr>
          <p:cNvPr id="3" name="Текст 2"/>
          <p:cNvSpPr>
            <a:spLocks noGrp="1"/>
          </p:cNvSpPr>
          <p:nvPr>
            <p:ph type="body" idx="1"/>
          </p:nvPr>
        </p:nvSpPr>
        <p:spPr>
          <a:xfrm>
            <a:off x="1845130" y="1539388"/>
            <a:ext cx="3868963" cy="5012871"/>
          </a:xfrm>
        </p:spPr>
        <p:txBody>
          <a:bodyPr/>
          <a:lstStyle/>
          <a:p>
            <a:pPr marL="285750" indent="-285750">
              <a:buFont typeface="Wingdings" panose="05000000000000000000" pitchFamily="2" charset="2"/>
              <a:buChar char="v"/>
            </a:pPr>
            <a:r>
              <a:rPr lang="ru-RU" dirty="0"/>
              <a:t>В финале рассказа перед читателями предстает уже не бандит, а глава маклерской конторы, то есть вполне состоятельный человек. Вот только от этого </a:t>
            </a:r>
            <a:r>
              <a:rPr lang="ru-RU" dirty="0" err="1"/>
              <a:t>Додсон</a:t>
            </a:r>
            <a:r>
              <a:rPr lang="ru-RU" dirty="0"/>
              <a:t> не стал лучше. Он все такой же злодей. </a:t>
            </a:r>
            <a:endParaRPr lang="ru-RU" dirty="0" smtClean="0"/>
          </a:p>
          <a:p>
            <a:pPr marL="285750" indent="-285750">
              <a:buFont typeface="Wingdings" panose="05000000000000000000" pitchFamily="2" charset="2"/>
              <a:buChar char="v"/>
            </a:pPr>
            <a:r>
              <a:rPr lang="ru-RU" dirty="0" smtClean="0"/>
              <a:t>Вывод </a:t>
            </a:r>
            <a:r>
              <a:rPr lang="ru-RU" dirty="0"/>
              <a:t>прост – как бы человек </a:t>
            </a:r>
            <a:r>
              <a:rPr lang="ru-RU" dirty="0" smtClean="0"/>
              <a:t>ни </a:t>
            </a:r>
            <a:r>
              <a:rPr lang="ru-RU" dirty="0"/>
              <a:t>оправдывал сделанный им выбор обстоятельствами, влиянием других людей или еще чем-нибудь, на самом деле все всегда зависит только от его личных качеств.</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851" y="1404259"/>
            <a:ext cx="3338154" cy="5148000"/>
          </a:xfrm>
          <a:prstGeom prst="rect">
            <a:avLst/>
          </a:prstGeom>
        </p:spPr>
      </p:pic>
    </p:spTree>
    <p:extLst>
      <p:ext uri="{BB962C8B-B14F-4D97-AF65-F5344CB8AC3E}">
        <p14:creationId xmlns:p14="http://schemas.microsoft.com/office/powerpoint/2010/main" val="825173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87007" y="16327"/>
            <a:ext cx="9374189" cy="822769"/>
          </a:xfrm>
        </p:spPr>
        <p:txBody>
          <a:bodyPr>
            <a:normAutofit/>
          </a:bodyPr>
          <a:lstStyle/>
          <a:p>
            <a:pPr algn="ctr"/>
            <a:r>
              <a:rPr lang="ru-RU" sz="4400" dirty="0" smtClean="0"/>
              <a:t>«Пока ждёт автомобиль»</a:t>
            </a:r>
            <a:endParaRPr lang="ru-RU" sz="4400" dirty="0"/>
          </a:p>
        </p:txBody>
      </p:sp>
      <p:sp>
        <p:nvSpPr>
          <p:cNvPr id="3" name="Текст 2"/>
          <p:cNvSpPr>
            <a:spLocks noGrp="1"/>
          </p:cNvSpPr>
          <p:nvPr>
            <p:ph type="body" idx="1"/>
          </p:nvPr>
        </p:nvSpPr>
        <p:spPr>
          <a:xfrm>
            <a:off x="5861958" y="1268486"/>
            <a:ext cx="5436506" cy="5127170"/>
          </a:xfrm>
        </p:spPr>
        <p:txBody>
          <a:bodyPr>
            <a:normAutofit fontScale="92500" lnSpcReduction="20000"/>
          </a:bodyPr>
          <a:lstStyle/>
          <a:p>
            <a:pPr marL="342900" indent="-342900">
              <a:buFont typeface="Wingdings" panose="05000000000000000000" pitchFamily="2" charset="2"/>
              <a:buChar char="v"/>
            </a:pPr>
            <a:r>
              <a:rPr lang="ru-RU" sz="1900" dirty="0"/>
              <a:t>Рассказ почти полностью представляет собой беседу двух молодых людей на скамеечке в парке. </a:t>
            </a:r>
            <a:r>
              <a:rPr lang="ru-RU" sz="1900" dirty="0" smtClean="0"/>
              <a:t>Юноша утверждает, что </a:t>
            </a:r>
            <a:r>
              <a:rPr lang="ru-RU" sz="1900" dirty="0"/>
              <a:t>работает кассиром в ресторане </a:t>
            </a:r>
            <a:r>
              <a:rPr lang="ru-RU" sz="1900" dirty="0" smtClean="0"/>
              <a:t>. Девушка </a:t>
            </a:r>
            <a:r>
              <a:rPr lang="ru-RU" sz="1900" dirty="0"/>
              <a:t>называет себя богатой леди, которой надоела роскошь. По словам героини, она устала от денег, постоянных развлечений, драгоценностей, светских раутов. За нее сватаются состоятельные кавалеры – английский маркиз и герцог немецкого княжества. При этом ей самой кажется, что она могла бы по-настоящему полюбить человека из низшего </a:t>
            </a:r>
            <a:r>
              <a:rPr lang="ru-RU" sz="1900" dirty="0" smtClean="0"/>
              <a:t>класса.</a:t>
            </a:r>
          </a:p>
          <a:p>
            <a:pPr marL="342900" indent="-342900">
              <a:buFont typeface="Wingdings" panose="05000000000000000000" pitchFamily="2" charset="2"/>
              <a:buChar char="v"/>
            </a:pPr>
            <a:r>
              <a:rPr lang="ru-RU" sz="1900" dirty="0" smtClean="0"/>
              <a:t>У </a:t>
            </a:r>
            <a:r>
              <a:rPr lang="ru-RU" sz="1900" dirty="0"/>
              <a:t>новеллы неожиданный </a:t>
            </a:r>
            <a:r>
              <a:rPr lang="ru-RU" sz="1900" dirty="0" smtClean="0"/>
              <a:t>финал: девушка </a:t>
            </a:r>
            <a:r>
              <a:rPr lang="ru-RU" sz="1900" dirty="0"/>
              <a:t>никакого отношения к высшему свету не </a:t>
            </a:r>
            <a:r>
              <a:rPr lang="ru-RU" sz="1900" dirty="0" smtClean="0"/>
              <a:t>имеет, она </a:t>
            </a:r>
            <a:r>
              <a:rPr lang="ru-RU" sz="1900" dirty="0"/>
              <a:t>работает кассиром в ресторане. Молодой человек тоже лгал. В конце становится понятно, что на самом деле он богат. Оба персонажа новеллы носят маски</a:t>
            </a:r>
            <a:r>
              <a:rPr lang="ru-RU" sz="1900" dirty="0" smtClean="0"/>
              <a:t>...</a:t>
            </a:r>
            <a:endParaRPr lang="ru-RU" sz="1900"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007" y="1175656"/>
            <a:ext cx="3483517" cy="5220000"/>
          </a:xfrm>
          <a:prstGeom prst="rect">
            <a:avLst/>
          </a:prstGeom>
        </p:spPr>
      </p:pic>
    </p:spTree>
    <p:extLst>
      <p:ext uri="{BB962C8B-B14F-4D97-AF65-F5344CB8AC3E}">
        <p14:creationId xmlns:p14="http://schemas.microsoft.com/office/powerpoint/2010/main" val="706033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5132" y="0"/>
            <a:ext cx="9374189" cy="908050"/>
          </a:xfrm>
        </p:spPr>
        <p:txBody>
          <a:bodyPr>
            <a:normAutofit/>
          </a:bodyPr>
          <a:lstStyle/>
          <a:p>
            <a:pPr algn="ctr"/>
            <a:r>
              <a:rPr lang="ru-RU" sz="4400" dirty="0" smtClean="0"/>
              <a:t>«Через двадцать лет»</a:t>
            </a:r>
            <a:endParaRPr lang="ru-RU" sz="4400" dirty="0"/>
          </a:p>
        </p:txBody>
      </p:sp>
      <p:sp>
        <p:nvSpPr>
          <p:cNvPr id="3" name="Текст 2"/>
          <p:cNvSpPr>
            <a:spLocks noGrp="1"/>
          </p:cNvSpPr>
          <p:nvPr>
            <p:ph type="body" idx="1"/>
          </p:nvPr>
        </p:nvSpPr>
        <p:spPr>
          <a:xfrm>
            <a:off x="5649686" y="1261221"/>
            <a:ext cx="5600700" cy="5274129"/>
          </a:xfrm>
        </p:spPr>
        <p:txBody>
          <a:bodyPr>
            <a:normAutofit fontScale="92500" lnSpcReduction="10000"/>
          </a:bodyPr>
          <a:lstStyle/>
          <a:p>
            <a:pPr marL="285750" indent="-285750">
              <a:buFont typeface="Wingdings" panose="05000000000000000000" pitchFamily="2" charset="2"/>
              <a:buChar char="v"/>
            </a:pPr>
            <a:r>
              <a:rPr lang="ru-RU" dirty="0" smtClean="0"/>
              <a:t>Полицейский, </a:t>
            </a:r>
            <a:r>
              <a:rPr lang="ru-RU" dirty="0"/>
              <a:t>делая вечерний обход, встречает человека, поджидающего приятеля возле лавки скобяных изделий. Незнакомец рассказал, что двадцать лет назад на этом </a:t>
            </a:r>
            <a:r>
              <a:rPr lang="ru-RU" dirty="0" smtClean="0"/>
              <a:t>месте он </a:t>
            </a:r>
            <a:r>
              <a:rPr lang="ru-RU" dirty="0"/>
              <a:t>договорился с верным другом Джимом </a:t>
            </a:r>
            <a:r>
              <a:rPr lang="ru-RU" dirty="0" err="1"/>
              <a:t>Уэлсом</a:t>
            </a:r>
            <a:r>
              <a:rPr lang="ru-RU" dirty="0"/>
              <a:t> встретиться здесь сегодня и уехал на Запад. Джим искал счастья в своём городе. </a:t>
            </a:r>
            <a:r>
              <a:rPr lang="ru-RU" dirty="0" smtClean="0"/>
              <a:t>Через </a:t>
            </a:r>
            <a:r>
              <a:rPr lang="ru-RU" dirty="0"/>
              <a:t>двадцать минут после ухода полицейского пришёл человек, назвавшийся Джимом </a:t>
            </a:r>
            <a:r>
              <a:rPr lang="ru-RU" dirty="0" err="1"/>
              <a:t>Уэлсом</a:t>
            </a:r>
            <a:r>
              <a:rPr lang="ru-RU" dirty="0"/>
              <a:t>. Пока оба шли по тёмным улицам, Боб самозабвенно рассказывал историю своей карьеры на </a:t>
            </a:r>
            <a:r>
              <a:rPr lang="ru-RU" dirty="0" smtClean="0"/>
              <a:t>Западе.</a:t>
            </a:r>
          </a:p>
          <a:p>
            <a:pPr marL="285750" indent="-285750">
              <a:buFont typeface="Wingdings" panose="05000000000000000000" pitchFamily="2" charset="2"/>
              <a:buChar char="v"/>
            </a:pPr>
            <a:r>
              <a:rPr lang="ru-RU" dirty="0" smtClean="0"/>
              <a:t>Кульминация –развязка: Боб </a:t>
            </a:r>
            <a:r>
              <a:rPr lang="ru-RU" dirty="0"/>
              <a:t>понял, что перед ним не Джим. Спутник объявил, что Боб уже 10 минут находится под арестом, и передал ему записку от Джимми. Тот признавался, что он и был тем полицейским, который пришёл на встречу вовремя и, узнав в Бобе преступника, которого разыскивает Чикаго, не смог его арестовать. Полицейский поручил это агенту в </a:t>
            </a:r>
            <a:r>
              <a:rPr lang="ru-RU" dirty="0" smtClean="0"/>
              <a:t>штатском…</a:t>
            </a:r>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122" y="1306286"/>
            <a:ext cx="3222072" cy="5184000"/>
          </a:xfrm>
          <a:prstGeom prst="rect">
            <a:avLst/>
          </a:prstGeom>
        </p:spPr>
      </p:pic>
    </p:spTree>
    <p:extLst>
      <p:ext uri="{BB962C8B-B14F-4D97-AF65-F5344CB8AC3E}">
        <p14:creationId xmlns:p14="http://schemas.microsoft.com/office/powerpoint/2010/main" val="615463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7789" y="0"/>
            <a:ext cx="9374189" cy="924379"/>
          </a:xfrm>
        </p:spPr>
        <p:txBody>
          <a:bodyPr>
            <a:normAutofit/>
          </a:bodyPr>
          <a:lstStyle/>
          <a:p>
            <a:pPr algn="ctr"/>
            <a:r>
              <a:rPr lang="ru-RU" sz="4400" dirty="0" smtClean="0"/>
              <a:t>«Пурпурное платье»</a:t>
            </a:r>
            <a:endParaRPr lang="ru-RU" sz="4400" dirty="0"/>
          </a:p>
        </p:txBody>
      </p:sp>
      <p:sp>
        <p:nvSpPr>
          <p:cNvPr id="3" name="Текст 2"/>
          <p:cNvSpPr>
            <a:spLocks noGrp="1"/>
          </p:cNvSpPr>
          <p:nvPr>
            <p:ph type="body" idx="1"/>
          </p:nvPr>
        </p:nvSpPr>
        <p:spPr>
          <a:xfrm>
            <a:off x="5437414" y="1174245"/>
            <a:ext cx="5829300" cy="5241470"/>
          </a:xfrm>
        </p:spPr>
        <p:txBody>
          <a:bodyPr>
            <a:normAutofit fontScale="92500"/>
          </a:bodyPr>
          <a:lstStyle/>
          <a:p>
            <a:pPr marL="285750" indent="-285750">
              <a:buFont typeface="Wingdings" panose="05000000000000000000" pitchFamily="2" charset="2"/>
              <a:buChar char="v"/>
            </a:pPr>
            <a:r>
              <a:rPr lang="ru-RU" dirty="0"/>
              <a:t>Главная </a:t>
            </a:r>
            <a:r>
              <a:rPr lang="ru-RU" dirty="0" smtClean="0"/>
              <a:t>героиня </a:t>
            </a:r>
            <a:r>
              <a:rPr lang="ru-RU" dirty="0" err="1" smtClean="0"/>
              <a:t>Мэйда</a:t>
            </a:r>
            <a:r>
              <a:rPr lang="ru-RU" dirty="0" smtClean="0"/>
              <a:t> работает </a:t>
            </a:r>
            <a:r>
              <a:rPr lang="ru-RU" dirty="0"/>
              <a:t>продавщицей в галантерейном магазине «Улей». Из своего небольшого жалованья за 8 месяцев ей удается скопить 18 долларов, чтобы заказать у старого Шлегеля себе платье пурпурного цвета. Этот цвет, по ее мнению, достойны носить не только императоры и принцы, но и все, кому он нравится. И хотя подруга </a:t>
            </a:r>
            <a:r>
              <a:rPr lang="ru-RU" dirty="0" err="1"/>
              <a:t>Мэйды</a:t>
            </a:r>
            <a:r>
              <a:rPr lang="ru-RU" dirty="0"/>
              <a:t> Грейс утверждает, что в моде больше красный </a:t>
            </a:r>
            <a:r>
              <a:rPr lang="ru-RU" dirty="0" smtClean="0"/>
              <a:t>цвет, </a:t>
            </a:r>
            <a:r>
              <a:rPr lang="ru-RU" dirty="0"/>
              <a:t>девушка уверена: в своем необычном платье именно она удостоится внимания настоящего джентльмена. </a:t>
            </a:r>
            <a:endParaRPr lang="ru-RU" dirty="0" smtClean="0"/>
          </a:p>
          <a:p>
            <a:pPr marL="285750" indent="-285750">
              <a:buFont typeface="Wingdings" panose="05000000000000000000" pitchFamily="2" charset="2"/>
              <a:buChar char="v"/>
            </a:pPr>
            <a:r>
              <a:rPr lang="ru-RU" dirty="0" smtClean="0"/>
              <a:t>Старый </a:t>
            </a:r>
            <a:r>
              <a:rPr lang="ru-RU" dirty="0"/>
              <a:t>Шлегель отдает сшитое уже платье просто так, без </a:t>
            </a:r>
            <a:r>
              <a:rPr lang="ru-RU" dirty="0" smtClean="0"/>
              <a:t>денег. На </a:t>
            </a:r>
            <a:r>
              <a:rPr lang="ru-RU" dirty="0"/>
              <a:t>улице дождь, у нее нет ни зонтика, ни галош. Зато есть сбывшаяся </a:t>
            </a:r>
            <a:r>
              <a:rPr lang="ru-RU" dirty="0" smtClean="0"/>
              <a:t>мечта, </a:t>
            </a:r>
            <a:r>
              <a:rPr lang="ru-RU" dirty="0"/>
              <a:t>ради которой пришлось голодать восемь месяцев. Поэтому счастье в глазах </a:t>
            </a:r>
            <a:r>
              <a:rPr lang="ru-RU" dirty="0" err="1" smtClean="0"/>
              <a:t>Мэйды</a:t>
            </a:r>
            <a:r>
              <a:rPr lang="ru-RU" dirty="0" smtClean="0"/>
              <a:t> и </a:t>
            </a:r>
            <a:r>
              <a:rPr lang="ru-RU" dirty="0"/>
              <a:t>смог оценить </a:t>
            </a:r>
            <a:r>
              <a:rPr lang="ru-RU" dirty="0" smtClean="0"/>
              <a:t>мистер </a:t>
            </a:r>
            <a:r>
              <a:rPr lang="ru-RU" dirty="0" err="1"/>
              <a:t>Рэмси</a:t>
            </a:r>
            <a:r>
              <a:rPr lang="ru-RU" dirty="0"/>
              <a:t>. Вот оно, второе чудо — появление желанного </a:t>
            </a:r>
            <a:r>
              <a:rPr lang="ru-RU" dirty="0" smtClean="0"/>
              <a:t>человека…</a:t>
            </a:r>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814" y="1174245"/>
            <a:ext cx="3474854" cy="5436000"/>
          </a:xfrm>
          <a:prstGeom prst="rect">
            <a:avLst/>
          </a:prstGeom>
        </p:spPr>
      </p:pic>
    </p:spTree>
    <p:extLst>
      <p:ext uri="{BB962C8B-B14F-4D97-AF65-F5344CB8AC3E}">
        <p14:creationId xmlns:p14="http://schemas.microsoft.com/office/powerpoint/2010/main" val="1943700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1461" y="1"/>
            <a:ext cx="9374189" cy="903642"/>
          </a:xfrm>
        </p:spPr>
        <p:txBody>
          <a:bodyPr>
            <a:normAutofit/>
          </a:bodyPr>
          <a:lstStyle/>
          <a:p>
            <a:pPr algn="ctr"/>
            <a:r>
              <a:rPr lang="ru-RU" sz="4400" dirty="0" smtClean="0"/>
              <a:t>«Комната на чердаке»</a:t>
            </a:r>
            <a:endParaRPr lang="ru-RU" sz="4400" dirty="0"/>
          </a:p>
        </p:txBody>
      </p:sp>
      <p:sp>
        <p:nvSpPr>
          <p:cNvPr id="3" name="Текст 2"/>
          <p:cNvSpPr>
            <a:spLocks noGrp="1"/>
          </p:cNvSpPr>
          <p:nvPr>
            <p:ph type="body" idx="1"/>
          </p:nvPr>
        </p:nvSpPr>
        <p:spPr>
          <a:xfrm>
            <a:off x="6368144" y="1387929"/>
            <a:ext cx="5535386" cy="5127170"/>
          </a:xfrm>
        </p:spPr>
        <p:txBody>
          <a:bodyPr>
            <a:normAutofit lnSpcReduction="10000"/>
          </a:bodyPr>
          <a:lstStyle/>
          <a:p>
            <a:pPr marL="285750" indent="-285750">
              <a:buFont typeface="Wingdings" panose="05000000000000000000" pitchFamily="2" charset="2"/>
              <a:buChar char="v"/>
            </a:pPr>
            <a:r>
              <a:rPr lang="ru-RU" dirty="0"/>
              <a:t>В центре повествования – </a:t>
            </a:r>
            <a:r>
              <a:rPr lang="ru-RU" dirty="0" smtClean="0"/>
              <a:t>девушка </a:t>
            </a:r>
            <a:r>
              <a:rPr lang="ru-RU" dirty="0"/>
              <a:t>мисс </a:t>
            </a:r>
            <a:r>
              <a:rPr lang="ru-RU" dirty="0" smtClean="0"/>
              <a:t>Элси. Она бедна, служит </a:t>
            </a:r>
            <a:r>
              <a:rPr lang="ru-RU" dirty="0"/>
              <a:t>машинисткой. В пансион миссис Паркер </a:t>
            </a:r>
            <a:r>
              <a:rPr lang="ru-RU" dirty="0" smtClean="0"/>
              <a:t>Элси </a:t>
            </a:r>
            <a:r>
              <a:rPr lang="ru-RU" dirty="0"/>
              <a:t>занимает самую дешевую комнату на чердаке. </a:t>
            </a:r>
            <a:r>
              <a:rPr lang="ru-RU" dirty="0" smtClean="0"/>
              <a:t>Однажды она рассказала жильцам про </a:t>
            </a:r>
            <a:r>
              <a:rPr lang="ru-RU" dirty="0"/>
              <a:t>звезду, которой она дала имя Уилли Джексон. По словам Элси, эту звезду видно каждую ночь из маленького окна в ее потолке. </a:t>
            </a:r>
            <a:r>
              <a:rPr lang="ru-RU" dirty="0" smtClean="0"/>
              <a:t>Однажды </a:t>
            </a:r>
            <a:r>
              <a:rPr lang="ru-RU" dirty="0"/>
              <a:t>Элси лишилась работы. Долгое время она пыталась найти ее, но терпела неудачу за неудачей. В результате мисс </a:t>
            </a:r>
            <a:r>
              <a:rPr lang="ru-RU" dirty="0" err="1"/>
              <a:t>Лисон</a:t>
            </a:r>
            <a:r>
              <a:rPr lang="ru-RU" dirty="0"/>
              <a:t> чуть не умерла от голода и людского равнодушия. </a:t>
            </a:r>
            <a:endParaRPr lang="ru-RU" dirty="0" smtClean="0"/>
          </a:p>
          <a:p>
            <a:pPr marL="285750" indent="-285750">
              <a:buFont typeface="Wingdings" panose="05000000000000000000" pitchFamily="2" charset="2"/>
              <a:buChar char="v"/>
            </a:pPr>
            <a:r>
              <a:rPr lang="ru-RU" dirty="0" smtClean="0"/>
              <a:t>В минуту отчаяния она обратилась </a:t>
            </a:r>
            <a:r>
              <a:rPr lang="ru-RU" dirty="0"/>
              <a:t>к дорогой ее сердцу звезде. Спас девушку доктор по имени Уильям Джексон. Он приехал со скорой помощью, вызванной кем-то из постояльцев.</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43" y="1257300"/>
            <a:ext cx="5220000" cy="5220000"/>
          </a:xfrm>
          <a:prstGeom prst="rect">
            <a:avLst/>
          </a:prstGeom>
        </p:spPr>
      </p:pic>
    </p:spTree>
    <p:extLst>
      <p:ext uri="{BB962C8B-B14F-4D97-AF65-F5344CB8AC3E}">
        <p14:creationId xmlns:p14="http://schemas.microsoft.com/office/powerpoint/2010/main" val="2408064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8804" y="120650"/>
            <a:ext cx="9374189" cy="836781"/>
          </a:xfrm>
        </p:spPr>
        <p:txBody>
          <a:bodyPr>
            <a:normAutofit/>
          </a:bodyPr>
          <a:lstStyle/>
          <a:p>
            <a:pPr algn="ctr"/>
            <a:r>
              <a:rPr lang="ru-RU" sz="4400" dirty="0" smtClean="0"/>
              <a:t>«Золото и любовь»</a:t>
            </a:r>
            <a:endParaRPr lang="ru-RU" sz="4400" dirty="0"/>
          </a:p>
        </p:txBody>
      </p:sp>
      <p:sp>
        <p:nvSpPr>
          <p:cNvPr id="3" name="Текст 2"/>
          <p:cNvSpPr>
            <a:spLocks noGrp="1"/>
          </p:cNvSpPr>
          <p:nvPr>
            <p:ph type="body" idx="1"/>
          </p:nvPr>
        </p:nvSpPr>
        <p:spPr>
          <a:xfrm>
            <a:off x="832759" y="1371600"/>
            <a:ext cx="6025243" cy="5486400"/>
          </a:xfrm>
        </p:spPr>
        <p:txBody>
          <a:bodyPr>
            <a:normAutofit fontScale="92500" lnSpcReduction="20000"/>
          </a:bodyPr>
          <a:lstStyle/>
          <a:p>
            <a:pPr marL="285750" indent="-285750">
              <a:buFont typeface="Wingdings" panose="05000000000000000000" pitchFamily="2" charset="2"/>
              <a:buChar char="v"/>
            </a:pPr>
            <a:r>
              <a:rPr lang="ru-RU" sz="1900" dirty="0"/>
              <a:t>Само название уже содержит интригу для читателя, ведь, как известно, такие понятия входят в разные шкалы ценностей, а любовь за деньги не купишь. </a:t>
            </a:r>
            <a:r>
              <a:rPr lang="ru-RU" sz="1900" dirty="0" smtClean="0"/>
              <a:t>У О</a:t>
            </a:r>
            <a:r>
              <a:rPr lang="ru-RU" sz="1900" dirty="0"/>
              <a:t>. Генри этот философский вопрос разрешается самым неожиданным образом. Уже в начале произведения автор знакомит нас с Энтони </a:t>
            </a:r>
            <a:r>
              <a:rPr lang="ru-RU" sz="1900" dirty="0" err="1"/>
              <a:t>Рокволлом</a:t>
            </a:r>
            <a:r>
              <a:rPr lang="ru-RU" sz="1900" dirty="0"/>
              <a:t>, удалившимся от дел фабрикантом, «мыльным королем». Его сын Ричард продолжает дело отца и мечтает войти в высшее общество. Однако он уверен, что за деньги всего не купишь, например, они не могут ввести в высший свет, хотя и это тезис отцу удается оспорить. </a:t>
            </a:r>
            <a:endParaRPr lang="ru-RU" sz="1900" dirty="0" smtClean="0"/>
          </a:p>
          <a:p>
            <a:pPr marL="285750" indent="-285750">
              <a:buFont typeface="Wingdings" panose="05000000000000000000" pitchFamily="2" charset="2"/>
              <a:buChar char="v"/>
            </a:pPr>
            <a:r>
              <a:rPr lang="ru-RU" sz="1900" dirty="0" smtClean="0"/>
              <a:t>Мистер </a:t>
            </a:r>
            <a:r>
              <a:rPr lang="ru-RU" sz="1900" dirty="0"/>
              <a:t>Энтони подкупил извозчиков, полицейских и организовал огромную «пробку», чтобы его сын успел объясниться с любимой девушкой. По сути, он купил время…Так был опровергнут тезис юноши, высказанный ранее отцу: «Ни одной минуты времени нельзя купить за наличные…» Любящему отцу это удалось. </a:t>
            </a:r>
          </a:p>
          <a:p>
            <a:pPr marL="285750" indent="-285750">
              <a:buFont typeface="Wingdings" panose="05000000000000000000" pitchFamily="2" charset="2"/>
              <a:buChar char="v"/>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257" y="1371600"/>
            <a:ext cx="3285576" cy="5184000"/>
          </a:xfrm>
          <a:prstGeom prst="rect">
            <a:avLst/>
          </a:prstGeom>
        </p:spPr>
      </p:pic>
    </p:spTree>
    <p:extLst>
      <p:ext uri="{BB962C8B-B14F-4D97-AF65-F5344CB8AC3E}">
        <p14:creationId xmlns:p14="http://schemas.microsoft.com/office/powerpoint/2010/main" val="17919044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1461" y="0"/>
            <a:ext cx="9374189" cy="875393"/>
          </a:xfrm>
        </p:spPr>
        <p:txBody>
          <a:bodyPr>
            <a:normAutofit/>
          </a:bodyPr>
          <a:lstStyle/>
          <a:p>
            <a:pPr algn="ctr"/>
            <a:r>
              <a:rPr lang="ru-RU" sz="4400" dirty="0" smtClean="0"/>
              <a:t>«Трест, который лопнул»</a:t>
            </a:r>
            <a:endParaRPr lang="ru-RU" sz="4400" dirty="0"/>
          </a:p>
        </p:txBody>
      </p:sp>
      <p:sp>
        <p:nvSpPr>
          <p:cNvPr id="3" name="Текст 2"/>
          <p:cNvSpPr>
            <a:spLocks noGrp="1"/>
          </p:cNvSpPr>
          <p:nvPr>
            <p:ph type="body" idx="1"/>
          </p:nvPr>
        </p:nvSpPr>
        <p:spPr>
          <a:xfrm>
            <a:off x="5810931" y="1341046"/>
            <a:ext cx="4932361" cy="5323115"/>
          </a:xfrm>
        </p:spPr>
        <p:txBody>
          <a:bodyPr>
            <a:normAutofit/>
          </a:bodyPr>
          <a:lstStyle/>
          <a:p>
            <a:pPr marL="285750" indent="-285750" fontAlgn="base">
              <a:buFont typeface="Wingdings" panose="05000000000000000000" pitchFamily="2" charset="2"/>
              <a:buChar char="v"/>
            </a:pPr>
            <a:r>
              <a:rPr lang="ru-RU" dirty="0"/>
              <a:t>Как-то раз </a:t>
            </a:r>
            <a:r>
              <a:rPr lang="ru-RU" dirty="0" err="1" smtClean="0"/>
              <a:t>Джефф</a:t>
            </a:r>
            <a:r>
              <a:rPr lang="ru-RU" dirty="0" smtClean="0"/>
              <a:t> </a:t>
            </a:r>
            <a:r>
              <a:rPr lang="ru-RU" dirty="0" err="1"/>
              <a:t>Питерс</a:t>
            </a:r>
            <a:r>
              <a:rPr lang="ru-RU" dirty="0"/>
              <a:t> и Энди </a:t>
            </a:r>
            <a:r>
              <a:rPr lang="ru-RU" dirty="0" err="1" smtClean="0"/>
              <a:t>Такер</a:t>
            </a:r>
            <a:r>
              <a:rPr lang="ru-RU" dirty="0" smtClean="0"/>
              <a:t> возвращались </a:t>
            </a:r>
            <a:r>
              <a:rPr lang="ru-RU" dirty="0"/>
              <a:t>из Мексики после очередной удачной аферы и остановились в техасском населенном пункте под названием Птичий Город, раскинувшемся на берегу </a:t>
            </a:r>
            <a:r>
              <a:rPr lang="ru-RU" dirty="0" smtClean="0"/>
              <a:t>Рио-Гранде. Начинаются </a:t>
            </a:r>
            <a:r>
              <a:rPr lang="ru-RU" dirty="0"/>
              <a:t>дожди, и все мужское население городка принимается курсировать по треугольнику между тремя местными салунами. </a:t>
            </a:r>
            <a:endParaRPr lang="ru-RU" dirty="0" smtClean="0"/>
          </a:p>
          <a:p>
            <a:pPr marL="285750" indent="-285750" fontAlgn="base">
              <a:buFont typeface="Wingdings" panose="05000000000000000000" pitchFamily="2" charset="2"/>
              <a:buChar char="v"/>
            </a:pPr>
            <a:r>
              <a:rPr lang="ru-RU" dirty="0" smtClean="0"/>
              <a:t>Во </a:t>
            </a:r>
            <a:r>
              <a:rPr lang="ru-RU" dirty="0"/>
              <a:t>время небольшого просвета </a:t>
            </a:r>
            <a:r>
              <a:rPr lang="ru-RU" dirty="0" smtClean="0"/>
              <a:t>друзья отправляются </a:t>
            </a:r>
            <a:r>
              <a:rPr lang="ru-RU" dirty="0"/>
              <a:t>на прогулку и замечают, что старая дамба вот-вот обрушится под напором воды и городок превратится в остров. У Энди </a:t>
            </a:r>
            <a:r>
              <a:rPr lang="ru-RU" dirty="0" err="1"/>
              <a:t>Такера</a:t>
            </a:r>
            <a:r>
              <a:rPr lang="ru-RU" dirty="0"/>
              <a:t> возникает блестящая </a:t>
            </a:r>
            <a:r>
              <a:rPr lang="ru-RU" dirty="0" smtClean="0"/>
              <a:t>идея…</a:t>
            </a:r>
            <a:endParaRPr lang="ru-RU" dirty="0"/>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779" y="1081086"/>
            <a:ext cx="3477193" cy="5436000"/>
          </a:xfrm>
          <a:prstGeom prst="rect">
            <a:avLst/>
          </a:prstGeom>
        </p:spPr>
      </p:pic>
    </p:spTree>
    <p:extLst>
      <p:ext uri="{BB962C8B-B14F-4D97-AF65-F5344CB8AC3E}">
        <p14:creationId xmlns:p14="http://schemas.microsoft.com/office/powerpoint/2010/main" val="4124988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7790" y="0"/>
            <a:ext cx="9374189" cy="973364"/>
          </a:xfrm>
        </p:spPr>
        <p:txBody>
          <a:bodyPr>
            <a:normAutofit/>
          </a:bodyPr>
          <a:lstStyle/>
          <a:p>
            <a:pPr algn="ctr"/>
            <a:r>
              <a:rPr lang="ru-RU" sz="4400" dirty="0" smtClean="0"/>
              <a:t>«Благородный жулик»</a:t>
            </a:r>
            <a:endParaRPr lang="ru-RU" sz="4400" dirty="0"/>
          </a:p>
        </p:txBody>
      </p:sp>
      <p:sp>
        <p:nvSpPr>
          <p:cNvPr id="3" name="Текст 2"/>
          <p:cNvSpPr>
            <a:spLocks noGrp="1"/>
          </p:cNvSpPr>
          <p:nvPr>
            <p:ph type="body" idx="1"/>
          </p:nvPr>
        </p:nvSpPr>
        <p:spPr>
          <a:xfrm>
            <a:off x="5663973" y="1608429"/>
            <a:ext cx="5145541" cy="4996542"/>
          </a:xfrm>
        </p:spPr>
        <p:txBody>
          <a:bodyPr>
            <a:normAutofit/>
          </a:bodyPr>
          <a:lstStyle/>
          <a:p>
            <a:pPr marL="285750" indent="-285750">
              <a:buFont typeface="Wingdings" panose="05000000000000000000" pitchFamily="2" charset="2"/>
              <a:buChar char="v"/>
            </a:pPr>
            <a:r>
              <a:rPr lang="ru-RU" dirty="0"/>
              <a:t>Похождения легендарных "благородных жуликов" </a:t>
            </a:r>
            <a:r>
              <a:rPr lang="ru-RU" dirty="0" err="1"/>
              <a:t>Питерса</a:t>
            </a:r>
            <a:r>
              <a:rPr lang="ru-RU" dirty="0"/>
              <a:t> и </a:t>
            </a:r>
            <a:r>
              <a:rPr lang="ru-RU" dirty="0" err="1"/>
              <a:t>Такера</a:t>
            </a:r>
            <a:r>
              <a:rPr lang="ru-RU" dirty="0"/>
              <a:t>... Авантюры, приключения и искрометный, брызжущий юмор... Острая ирония - и </a:t>
            </a:r>
            <a:r>
              <a:rPr lang="ru-RU" dirty="0" smtClean="0"/>
              <a:t>увлекательный сюжет... </a:t>
            </a:r>
          </a:p>
          <a:p>
            <a:pPr marL="285750" indent="-285750">
              <a:buFont typeface="Wingdings" panose="05000000000000000000" pitchFamily="2" charset="2"/>
              <a:buChar char="v"/>
            </a:pPr>
            <a:r>
              <a:rPr lang="ru-RU" dirty="0" smtClean="0"/>
              <a:t>«</a:t>
            </a:r>
            <a:r>
              <a:rPr lang="ru-RU" dirty="0"/>
              <a:t>После ужина сидим и покуриваем; вот тогда-то меня и осенило: почему бы не сделаться нам филантропами? По-моему, эта мысль, рано или поздно, приходит в голову каждому жулику. Когда человек ограбил своих ближних на известную сумму, ему становится жутковато и хочется отдать часть </a:t>
            </a:r>
            <a:r>
              <a:rPr lang="ru-RU" dirty="0" smtClean="0"/>
              <a:t>награбленного…»</a:t>
            </a:r>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496" y="1240971"/>
            <a:ext cx="3449052" cy="5364000"/>
          </a:xfrm>
          <a:prstGeom prst="rect">
            <a:avLst/>
          </a:prstGeom>
        </p:spPr>
      </p:pic>
    </p:spTree>
    <p:extLst>
      <p:ext uri="{BB962C8B-B14F-4D97-AF65-F5344CB8AC3E}">
        <p14:creationId xmlns:p14="http://schemas.microsoft.com/office/powerpoint/2010/main" val="1659881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5132" y="0"/>
            <a:ext cx="9374189" cy="891721"/>
          </a:xfrm>
        </p:spPr>
        <p:txBody>
          <a:bodyPr>
            <a:normAutofit/>
          </a:bodyPr>
          <a:lstStyle/>
          <a:p>
            <a:pPr algn="ctr"/>
            <a:r>
              <a:rPr lang="ru-RU" sz="4400" dirty="0" smtClean="0"/>
              <a:t>«Деловые люди»</a:t>
            </a:r>
            <a:endParaRPr lang="ru-RU" sz="4400" dirty="0"/>
          </a:p>
        </p:txBody>
      </p:sp>
      <p:sp>
        <p:nvSpPr>
          <p:cNvPr id="3" name="Текст 2"/>
          <p:cNvSpPr>
            <a:spLocks noGrp="1"/>
          </p:cNvSpPr>
          <p:nvPr>
            <p:ph type="body" idx="1"/>
          </p:nvPr>
        </p:nvSpPr>
        <p:spPr>
          <a:xfrm>
            <a:off x="5388430" y="1160872"/>
            <a:ext cx="5421084" cy="5290457"/>
          </a:xfrm>
        </p:spPr>
        <p:txBody>
          <a:bodyPr>
            <a:normAutofit/>
          </a:bodyPr>
          <a:lstStyle/>
          <a:p>
            <a:pPr marL="285750" indent="-285750">
              <a:buFont typeface="Wingdings" panose="05000000000000000000" pitchFamily="2" charset="2"/>
              <a:buChar char="v"/>
            </a:pPr>
            <a:r>
              <a:rPr lang="ru-RU" dirty="0"/>
              <a:t>Этот юмористический рассказ повествует нам о жизни актеров театра. </a:t>
            </a:r>
            <a:r>
              <a:rPr lang="ru-RU" dirty="0" err="1"/>
              <a:t>О.Генри</a:t>
            </a:r>
            <a:r>
              <a:rPr lang="ru-RU" dirty="0"/>
              <a:t> представляет в шутку распространенное мнение людей о жизни актеров: в театрах работают не гастролирующие вакханки и охотники за брильянтами, а самые что ни на есть обычные деловые люди, ученые и аскеты, обремененные семьями и собственными библиотеками, что они владеют недвижимостью и ведут дела так же здраво и осмотрительно, как </a:t>
            </a:r>
            <a:r>
              <a:rPr lang="ru-RU" dirty="0" smtClean="0"/>
              <a:t>любой благонамеренный гражданин. </a:t>
            </a:r>
          </a:p>
          <a:p>
            <a:pPr marL="285750" indent="-285750">
              <a:buFont typeface="Wingdings" panose="05000000000000000000" pitchFamily="2" charset="2"/>
              <a:buChar char="v"/>
            </a:pPr>
            <a:r>
              <a:rPr lang="ru-RU" dirty="0" smtClean="0"/>
              <a:t>Другими словами, актеры - </a:t>
            </a:r>
            <a:r>
              <a:rPr lang="ru-RU" dirty="0"/>
              <a:t>это такие же </a:t>
            </a:r>
            <a:r>
              <a:rPr lang="ru-RU" dirty="0" smtClean="0"/>
              <a:t>люди, </a:t>
            </a:r>
            <a:r>
              <a:rPr lang="ru-RU" dirty="0"/>
              <a:t>как все, а их </a:t>
            </a:r>
            <a:r>
              <a:rPr lang="ru-RU" dirty="0" smtClean="0"/>
              <a:t>профессия - </a:t>
            </a:r>
            <a:r>
              <a:rPr lang="ru-RU" dirty="0"/>
              <a:t>это работа, с помощью которой можно хорошо зарабатывать, ведя с умом дела. Но всё же интрига этого рассказа заключается в последнем предложении</a:t>
            </a:r>
            <a:r>
              <a:rPr lang="ru-RU" sz="1900" dirty="0"/>
              <a:t>…</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608" y="1159329"/>
            <a:ext cx="3266928" cy="5292000"/>
          </a:xfrm>
          <a:prstGeom prst="rect">
            <a:avLst/>
          </a:prstGeom>
        </p:spPr>
      </p:pic>
    </p:spTree>
    <p:extLst>
      <p:ext uri="{BB962C8B-B14F-4D97-AF65-F5344CB8AC3E}">
        <p14:creationId xmlns:p14="http://schemas.microsoft.com/office/powerpoint/2010/main" val="4259643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743" y="0"/>
            <a:ext cx="11691257" cy="882127"/>
          </a:xfrm>
        </p:spPr>
        <p:txBody>
          <a:bodyPr>
            <a:noAutofit/>
          </a:bodyPr>
          <a:lstStyle/>
          <a:p>
            <a:r>
              <a:rPr lang="ru-RU" sz="4000" dirty="0" smtClean="0"/>
              <a:t>О. Генри – мастер короткого рассказа</a:t>
            </a:r>
            <a:endParaRPr lang="ru-RU" sz="4000" dirty="0"/>
          </a:p>
        </p:txBody>
      </p:sp>
      <p:sp>
        <p:nvSpPr>
          <p:cNvPr id="3" name="Текст 2"/>
          <p:cNvSpPr>
            <a:spLocks noGrp="1"/>
          </p:cNvSpPr>
          <p:nvPr>
            <p:ph type="body" idx="1"/>
          </p:nvPr>
        </p:nvSpPr>
        <p:spPr>
          <a:xfrm>
            <a:off x="5715000" y="1630671"/>
            <a:ext cx="4588328" cy="4914900"/>
          </a:xfrm>
        </p:spPr>
        <p:txBody>
          <a:bodyPr>
            <a:normAutofit/>
          </a:bodyPr>
          <a:lstStyle/>
          <a:p>
            <a:pPr marL="285750" indent="-285750">
              <a:buFont typeface="Wingdings" panose="05000000000000000000" pitchFamily="2" charset="2"/>
              <a:buChar char="v"/>
            </a:pPr>
            <a:r>
              <a:rPr lang="ru-RU" dirty="0"/>
              <a:t>Американский писатель Уильям Сидни Портер, больше известный любителям литературы под псевдонимом О. Генри, прославился как мастер короткого </a:t>
            </a:r>
            <a:r>
              <a:rPr lang="ru-RU" dirty="0" smtClean="0"/>
              <a:t>рассказа.</a:t>
            </a:r>
          </a:p>
          <a:p>
            <a:pPr marL="285750" indent="-285750">
              <a:buFont typeface="Wingdings" panose="05000000000000000000" pitchFamily="2" charset="2"/>
              <a:buChar char="v"/>
            </a:pPr>
            <a:r>
              <a:rPr lang="ru-RU" dirty="0" smtClean="0"/>
              <a:t>Точнее </a:t>
            </a:r>
            <a:r>
              <a:rPr lang="ru-RU" dirty="0"/>
              <a:t>будет называть любимый жанр его произведений новеллой, потому что здесь отсутствует детальное длительное описание, в новелле нет долгосрочного развития сюжета, а центральным событием может стать действие, которого никто и не ожидал от главного героя.</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942" y="1436914"/>
            <a:ext cx="3229310" cy="5076000"/>
          </a:xfrm>
          <a:prstGeom prst="rect">
            <a:avLst/>
          </a:prstGeom>
        </p:spPr>
      </p:pic>
    </p:spTree>
    <p:extLst>
      <p:ext uri="{BB962C8B-B14F-4D97-AF65-F5344CB8AC3E}">
        <p14:creationId xmlns:p14="http://schemas.microsoft.com/office/powerpoint/2010/main" val="1901241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1461" y="0"/>
            <a:ext cx="9374189" cy="875393"/>
          </a:xfrm>
        </p:spPr>
        <p:txBody>
          <a:bodyPr>
            <a:normAutofit/>
          </a:bodyPr>
          <a:lstStyle/>
          <a:p>
            <a:pPr algn="ctr"/>
            <a:r>
              <a:rPr lang="ru-RU" sz="4400" dirty="0" smtClean="0"/>
              <a:t>«Поросячья этика»</a:t>
            </a:r>
            <a:endParaRPr lang="ru-RU" sz="4400" dirty="0"/>
          </a:p>
        </p:txBody>
      </p:sp>
      <p:sp>
        <p:nvSpPr>
          <p:cNvPr id="3" name="Текст 2"/>
          <p:cNvSpPr>
            <a:spLocks noGrp="1"/>
          </p:cNvSpPr>
          <p:nvPr>
            <p:ph type="body" idx="1"/>
          </p:nvPr>
        </p:nvSpPr>
        <p:spPr>
          <a:xfrm>
            <a:off x="6529388" y="1436915"/>
            <a:ext cx="4932361" cy="4771798"/>
          </a:xfrm>
        </p:spPr>
        <p:txBody>
          <a:bodyPr>
            <a:normAutofit lnSpcReduction="10000"/>
          </a:bodyPr>
          <a:lstStyle/>
          <a:p>
            <a:pPr marL="285750" indent="-285750">
              <a:buFont typeface="Wingdings" panose="05000000000000000000" pitchFamily="2" charset="2"/>
              <a:buChar char="v"/>
            </a:pPr>
            <a:r>
              <a:rPr lang="ru-RU" dirty="0"/>
              <a:t>В небольшой американский городок приезжает профессиональный жулик </a:t>
            </a:r>
            <a:r>
              <a:rPr lang="ru-RU" dirty="0" err="1"/>
              <a:t>Джефферсон</a:t>
            </a:r>
            <a:r>
              <a:rPr lang="ru-RU" dirty="0"/>
              <a:t> </a:t>
            </a:r>
            <a:r>
              <a:rPr lang="ru-RU" dirty="0" err="1"/>
              <a:t>Питерс</a:t>
            </a:r>
            <a:r>
              <a:rPr lang="ru-RU" dirty="0"/>
              <a:t>, который не грабит вдов и сирот, а изымает только излишки. </a:t>
            </a:r>
            <a:r>
              <a:rPr lang="ru-RU" dirty="0" err="1"/>
              <a:t>Питерс</a:t>
            </a:r>
            <a:r>
              <a:rPr lang="ru-RU" dirty="0"/>
              <a:t> знакомится с местным вором - Свиньёй </a:t>
            </a:r>
            <a:r>
              <a:rPr lang="ru-RU" dirty="0" err="1"/>
              <a:t>Руфом</a:t>
            </a:r>
            <a:r>
              <a:rPr lang="ru-RU" dirty="0"/>
              <a:t> </a:t>
            </a:r>
            <a:r>
              <a:rPr lang="ru-RU" dirty="0" err="1"/>
              <a:t>Татамом</a:t>
            </a:r>
            <a:r>
              <a:rPr lang="ru-RU" dirty="0"/>
              <a:t> — и надеется, что наконец нашёл надёжного человека для совершения </a:t>
            </a:r>
            <a:r>
              <a:rPr lang="ru-RU" dirty="0" err="1"/>
              <a:t>афёры</a:t>
            </a:r>
            <a:r>
              <a:rPr lang="ru-RU" dirty="0"/>
              <a:t>. Оба мошенника прибывают в фермерский район страны и застают там бродячий цирк. </a:t>
            </a:r>
            <a:endParaRPr lang="ru-RU" dirty="0" smtClean="0"/>
          </a:p>
          <a:p>
            <a:pPr marL="285750" indent="-285750">
              <a:buFont typeface="Wingdings" panose="05000000000000000000" pitchFamily="2" charset="2"/>
              <a:buChar char="v"/>
            </a:pPr>
            <a:r>
              <a:rPr lang="ru-RU" dirty="0" smtClean="0"/>
              <a:t>Вечером</a:t>
            </a:r>
            <a:r>
              <a:rPr lang="ru-RU" dirty="0"/>
              <a:t>, вернувшись в гостиницу, </a:t>
            </a:r>
            <a:r>
              <a:rPr lang="ru-RU" dirty="0" err="1"/>
              <a:t>Питерс</a:t>
            </a:r>
            <a:r>
              <a:rPr lang="ru-RU" dirty="0"/>
              <a:t> видит, что </a:t>
            </a:r>
            <a:r>
              <a:rPr lang="ru-RU" dirty="0" err="1"/>
              <a:t>Руф</a:t>
            </a:r>
            <a:r>
              <a:rPr lang="ru-RU" dirty="0"/>
              <a:t> привёл к себе в комнату свинью, которую он украл, не удержавшись от соблазна</a:t>
            </a:r>
            <a:r>
              <a:rPr lang="ru-RU" dirty="0" smtClean="0"/>
              <a:t>. Этот рассказ о том, как трудно найти  честного партнёра…</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43" y="1420586"/>
            <a:ext cx="6096000" cy="4572000"/>
          </a:xfrm>
          <a:prstGeom prst="rect">
            <a:avLst/>
          </a:prstGeom>
        </p:spPr>
      </p:pic>
    </p:spTree>
    <p:extLst>
      <p:ext uri="{BB962C8B-B14F-4D97-AF65-F5344CB8AC3E}">
        <p14:creationId xmlns:p14="http://schemas.microsoft.com/office/powerpoint/2010/main" val="3965364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6415" y="-93734"/>
            <a:ext cx="10148207" cy="1322388"/>
          </a:xfrm>
        </p:spPr>
        <p:txBody>
          <a:bodyPr/>
          <a:lstStyle/>
          <a:p>
            <a:pPr algn="ctr"/>
            <a:r>
              <a:rPr lang="ru-RU" dirty="0" smtClean="0"/>
              <a:t>Художественное своеобразие рассказов</a:t>
            </a:r>
            <a:endParaRPr lang="ru-RU" dirty="0"/>
          </a:p>
        </p:txBody>
      </p:sp>
      <p:sp>
        <p:nvSpPr>
          <p:cNvPr id="3" name="Текст 2"/>
          <p:cNvSpPr>
            <a:spLocks noGrp="1"/>
          </p:cNvSpPr>
          <p:nvPr>
            <p:ph type="body" idx="1"/>
          </p:nvPr>
        </p:nvSpPr>
        <p:spPr>
          <a:xfrm>
            <a:off x="5941559" y="1998644"/>
            <a:ext cx="4932361" cy="4314598"/>
          </a:xfrm>
        </p:spPr>
        <p:txBody>
          <a:bodyPr>
            <a:normAutofit lnSpcReduction="10000"/>
          </a:bodyPr>
          <a:lstStyle/>
          <a:p>
            <a:pPr marL="285750" indent="-285750">
              <a:buFont typeface="Wingdings" panose="05000000000000000000" pitchFamily="2" charset="2"/>
              <a:buChar char="v"/>
            </a:pPr>
            <a:r>
              <a:rPr lang="ru-RU" b="1" dirty="0"/>
              <a:t>Я</a:t>
            </a:r>
            <a:r>
              <a:rPr lang="ru-RU" b="1" dirty="0" smtClean="0"/>
              <a:t>ркое </a:t>
            </a:r>
            <a:r>
              <a:rPr lang="ru-RU" b="1" dirty="0"/>
              <a:t>стилистическое мастерство </a:t>
            </a:r>
            <a:r>
              <a:rPr lang="ru-RU" dirty="0"/>
              <a:t>– обилие необычных, неожиданных метафор, словосочетаний, каламбуров (каламбур - игра на многозначности слова), иронических перифраз – когда то, что можно сказать коротко, сказано через посредство длинного </a:t>
            </a:r>
            <a:r>
              <a:rPr lang="ru-RU" dirty="0" smtClean="0"/>
              <a:t>описания.</a:t>
            </a:r>
          </a:p>
          <a:p>
            <a:pPr marL="285750" indent="-285750">
              <a:buFont typeface="Wingdings" panose="05000000000000000000" pitchFamily="2" charset="2"/>
              <a:buChar char="v"/>
            </a:pPr>
            <a:r>
              <a:rPr lang="ru-RU" b="1" dirty="0" smtClean="0"/>
              <a:t>Яркий </a:t>
            </a:r>
            <a:r>
              <a:rPr lang="ru-RU" b="1" dirty="0"/>
              <a:t>сюжет с неожиданными поворотами и неожиданным финалом. </a:t>
            </a:r>
            <a:r>
              <a:rPr lang="ru-RU" dirty="0" smtClean="0"/>
              <a:t>Этот </a:t>
            </a:r>
            <a:r>
              <a:rPr lang="ru-RU" dirty="0"/>
              <a:t>факт основан на убеждении, что жизнь очень сложна, непредсказуема. Любая ситуация может </a:t>
            </a:r>
            <a:r>
              <a:rPr lang="ru-RU" dirty="0" smtClean="0"/>
              <a:t>закончиться чем </a:t>
            </a:r>
            <a:r>
              <a:rPr lang="ru-RU" dirty="0"/>
              <a:t>угодно. Герои могут оказаться не </a:t>
            </a:r>
            <a:r>
              <a:rPr lang="ru-RU" dirty="0" smtClean="0"/>
              <a:t>теми, </a:t>
            </a:r>
            <a:r>
              <a:rPr lang="ru-RU" dirty="0"/>
              <a:t>за кого они себя </a:t>
            </a:r>
            <a:r>
              <a:rPr lang="ru-RU" dirty="0" smtClean="0"/>
              <a:t>выдают</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867" y="1434851"/>
            <a:ext cx="3220547" cy="5184000"/>
          </a:xfrm>
          <a:prstGeom prst="rect">
            <a:avLst/>
          </a:prstGeom>
        </p:spPr>
      </p:pic>
    </p:spTree>
    <p:extLst>
      <p:ext uri="{BB962C8B-B14F-4D97-AF65-F5344CB8AC3E}">
        <p14:creationId xmlns:p14="http://schemas.microsoft.com/office/powerpoint/2010/main" val="3997213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1433" y="0"/>
            <a:ext cx="9374189" cy="1322388"/>
          </a:xfrm>
        </p:spPr>
        <p:txBody>
          <a:bodyPr/>
          <a:lstStyle/>
          <a:p>
            <a:pPr algn="ctr"/>
            <a:r>
              <a:rPr lang="ru-RU" dirty="0"/>
              <a:t>Художественное своеобразие рассказов</a:t>
            </a:r>
          </a:p>
        </p:txBody>
      </p:sp>
      <p:sp>
        <p:nvSpPr>
          <p:cNvPr id="3" name="Текст 2"/>
          <p:cNvSpPr>
            <a:spLocks noGrp="1"/>
          </p:cNvSpPr>
          <p:nvPr>
            <p:ph type="body" idx="1"/>
          </p:nvPr>
        </p:nvSpPr>
        <p:spPr>
          <a:xfrm>
            <a:off x="783771" y="1926708"/>
            <a:ext cx="5404757" cy="4298269"/>
          </a:xfrm>
        </p:spPr>
        <p:txBody>
          <a:bodyPr>
            <a:normAutofit/>
          </a:bodyPr>
          <a:lstStyle/>
          <a:p>
            <a:pPr marL="285750" indent="-285750">
              <a:buFont typeface="Wingdings" panose="05000000000000000000" pitchFamily="2" charset="2"/>
              <a:buChar char="v"/>
            </a:pPr>
            <a:r>
              <a:rPr lang="ru-RU" b="1" dirty="0"/>
              <a:t>Использование очень интересного приёма – обнажение приёма. </a:t>
            </a:r>
            <a:r>
              <a:rPr lang="ru-RU" dirty="0"/>
              <a:t>Прямое обращение автора к читателю насчёт особенностей литературной формы данного рассказа – извинение за избитую или слишком сложную метафору, рассуждение о том, как бы построил рассказ другой </a:t>
            </a:r>
            <a:r>
              <a:rPr lang="ru-RU" dirty="0" smtClean="0"/>
              <a:t>писатель.</a:t>
            </a:r>
          </a:p>
          <a:p>
            <a:pPr marL="285750" indent="-285750">
              <a:buFont typeface="Wingdings" panose="05000000000000000000" pitchFamily="2" charset="2"/>
              <a:buChar char="v"/>
            </a:pPr>
            <a:r>
              <a:rPr lang="ru-RU" b="1" dirty="0" smtClean="0"/>
              <a:t>Сочетание </a:t>
            </a:r>
            <a:r>
              <a:rPr lang="ru-RU" b="1" dirty="0"/>
              <a:t>наивного романтического </a:t>
            </a:r>
            <a:r>
              <a:rPr lang="ru-RU" b="1" dirty="0" smtClean="0"/>
              <a:t>идеализма </a:t>
            </a:r>
            <a:r>
              <a:rPr lang="ru-RU" dirty="0" smtClean="0"/>
              <a:t>(веры </a:t>
            </a:r>
            <a:r>
              <a:rPr lang="ru-RU" dirty="0"/>
              <a:t>в высшие духовные ценности, </a:t>
            </a:r>
            <a:r>
              <a:rPr lang="ru-RU" dirty="0" smtClean="0"/>
              <a:t>оптимизма) </a:t>
            </a:r>
            <a:r>
              <a:rPr lang="ru-RU" b="1" dirty="0"/>
              <a:t>с реалистической, горькой, скептической </a:t>
            </a:r>
            <a:r>
              <a:rPr lang="ru-RU" b="1" dirty="0" smtClean="0"/>
              <a:t>иронией.</a:t>
            </a:r>
            <a:endParaRPr lang="ru-RU" b="1"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857" y="1681843"/>
            <a:ext cx="4788000" cy="4788000"/>
          </a:xfrm>
          <a:prstGeom prst="rect">
            <a:avLst/>
          </a:prstGeom>
        </p:spPr>
      </p:pic>
    </p:spTree>
    <p:extLst>
      <p:ext uri="{BB962C8B-B14F-4D97-AF65-F5344CB8AC3E}">
        <p14:creationId xmlns:p14="http://schemas.microsoft.com/office/powerpoint/2010/main" val="1589697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035" y="144914"/>
            <a:ext cx="8253600" cy="6516000"/>
          </a:xfrm>
          <a:prstGeom prst="rect">
            <a:avLst/>
          </a:prstGeom>
        </p:spPr>
      </p:pic>
    </p:spTree>
    <p:extLst>
      <p:ext uri="{BB962C8B-B14F-4D97-AF65-F5344CB8AC3E}">
        <p14:creationId xmlns:p14="http://schemas.microsoft.com/office/powerpoint/2010/main" val="1780668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5712" y="1644119"/>
            <a:ext cx="8534400" cy="2870731"/>
          </a:xfrm>
        </p:spPr>
        <p:txBody>
          <a:bodyPr/>
          <a:lstStyle/>
          <a:p>
            <a:pPr algn="ctr"/>
            <a:r>
              <a:rPr lang="ru-RU" dirty="0" smtClean="0"/>
              <a:t>Работу выполнила</a:t>
            </a:r>
            <a:br>
              <a:rPr lang="ru-RU" dirty="0" smtClean="0"/>
            </a:br>
            <a:r>
              <a:rPr lang="ru-RU" dirty="0" smtClean="0"/>
              <a:t> учитель литературы </a:t>
            </a:r>
            <a:br>
              <a:rPr lang="ru-RU" dirty="0" smtClean="0"/>
            </a:br>
            <a:r>
              <a:rPr lang="ru-RU" dirty="0" smtClean="0"/>
              <a:t>ГБПОУ «1-й МОК»</a:t>
            </a:r>
            <a:br>
              <a:rPr lang="ru-RU" dirty="0" smtClean="0"/>
            </a:br>
            <a:r>
              <a:rPr lang="ru-RU" dirty="0" smtClean="0"/>
              <a:t> г. Москвы</a:t>
            </a:r>
            <a:br>
              <a:rPr lang="ru-RU" dirty="0" smtClean="0"/>
            </a:br>
            <a:r>
              <a:rPr lang="ru-RU" dirty="0" smtClean="0"/>
              <a:t> </a:t>
            </a:r>
            <a:r>
              <a:rPr lang="ru-RU" dirty="0" err="1" smtClean="0"/>
              <a:t>Немцева</a:t>
            </a:r>
            <a:r>
              <a:rPr lang="ru-RU" dirty="0" smtClean="0"/>
              <a:t> Л.В.</a:t>
            </a:r>
            <a:endParaRPr lang="ru-RU" dirty="0"/>
          </a:p>
        </p:txBody>
      </p:sp>
    </p:spTree>
    <p:extLst>
      <p:ext uri="{BB962C8B-B14F-4D97-AF65-F5344CB8AC3E}">
        <p14:creationId xmlns:p14="http://schemas.microsoft.com/office/powerpoint/2010/main" val="4048077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1685" y="0"/>
            <a:ext cx="10646228" cy="924379"/>
          </a:xfrm>
        </p:spPr>
        <p:txBody>
          <a:bodyPr>
            <a:normAutofit/>
          </a:bodyPr>
          <a:lstStyle/>
          <a:p>
            <a:pPr algn="ctr"/>
            <a:r>
              <a:rPr lang="ru-RU" sz="4400" dirty="0" smtClean="0"/>
              <a:t>Секрет популярности</a:t>
            </a:r>
            <a:endParaRPr lang="ru-RU" sz="4400" dirty="0"/>
          </a:p>
        </p:txBody>
      </p:sp>
      <p:sp>
        <p:nvSpPr>
          <p:cNvPr id="3" name="Текст 2"/>
          <p:cNvSpPr>
            <a:spLocks noGrp="1"/>
          </p:cNvSpPr>
          <p:nvPr>
            <p:ph type="body" idx="1"/>
          </p:nvPr>
        </p:nvSpPr>
        <p:spPr>
          <a:xfrm>
            <a:off x="7021286" y="1518557"/>
            <a:ext cx="4604657" cy="4980214"/>
          </a:xfrm>
        </p:spPr>
        <p:txBody>
          <a:bodyPr/>
          <a:lstStyle/>
          <a:p>
            <a:pPr marL="285750" indent="-285750">
              <a:buFont typeface="Wingdings" panose="05000000000000000000" pitchFamily="2" charset="2"/>
              <a:buChar char="v"/>
            </a:pPr>
            <a:r>
              <a:rPr lang="ru-RU" dirty="0"/>
              <a:t>Почему же новеллы О. Генри так популярны во всем мире? Они по-прежнему радуют и волнуют читателя, пробуждая в душе каждого «чувства добрые», вселяют надежду и оптимизм</a:t>
            </a:r>
            <a:r>
              <a:rPr lang="ru-RU" dirty="0" smtClean="0"/>
              <a:t>.</a:t>
            </a:r>
          </a:p>
          <a:p>
            <a:pPr marL="285750" indent="-285750">
              <a:buFont typeface="Wingdings" panose="05000000000000000000" pitchFamily="2" charset="2"/>
              <a:buChar char="v"/>
            </a:pPr>
            <a:r>
              <a:rPr lang="ru-RU" dirty="0" smtClean="0"/>
              <a:t> </a:t>
            </a:r>
            <a:r>
              <a:rPr lang="ru-RU" dirty="0"/>
              <a:t>Секрет прост: в каких бы сложных жизненных ситуациях ни оказывались герои, финал произведения не оставляет в душе читателя чувство горечи или разочарования. </a:t>
            </a:r>
            <a:endParaRPr lang="ru-RU" dirty="0" smtClean="0"/>
          </a:p>
          <a:p>
            <a:pPr marL="285750" indent="-285750">
              <a:buFont typeface="Wingdings" panose="05000000000000000000" pitchFamily="2" charset="2"/>
              <a:buChar char="v"/>
            </a:pPr>
            <a:r>
              <a:rPr lang="ru-RU" dirty="0" smtClean="0"/>
              <a:t>В </a:t>
            </a:r>
            <a:r>
              <a:rPr lang="ru-RU" dirty="0"/>
              <a:t>финале обязательно восторжествуют великодушие и милосердие, доброта и человечность.</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1420585"/>
            <a:ext cx="5148000" cy="5148000"/>
          </a:xfrm>
          <a:prstGeom prst="rect">
            <a:avLst/>
          </a:prstGeom>
        </p:spPr>
      </p:pic>
    </p:spTree>
    <p:extLst>
      <p:ext uri="{BB962C8B-B14F-4D97-AF65-F5344CB8AC3E}">
        <p14:creationId xmlns:p14="http://schemas.microsoft.com/office/powerpoint/2010/main" val="1224245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8804" y="1"/>
            <a:ext cx="9374189" cy="839096"/>
          </a:xfrm>
        </p:spPr>
        <p:txBody>
          <a:bodyPr>
            <a:normAutofit/>
          </a:bodyPr>
          <a:lstStyle/>
          <a:p>
            <a:pPr algn="ctr"/>
            <a:r>
              <a:rPr lang="ru-RU" sz="4400" dirty="0" smtClean="0"/>
              <a:t>О. Генри - новеллист</a:t>
            </a:r>
            <a:endParaRPr lang="ru-RU" sz="4400" dirty="0"/>
          </a:p>
        </p:txBody>
      </p:sp>
      <p:sp>
        <p:nvSpPr>
          <p:cNvPr id="3" name="Текст 2"/>
          <p:cNvSpPr>
            <a:spLocks noGrp="1"/>
          </p:cNvSpPr>
          <p:nvPr>
            <p:ph type="body" idx="1"/>
          </p:nvPr>
        </p:nvSpPr>
        <p:spPr>
          <a:xfrm>
            <a:off x="5796643" y="1289971"/>
            <a:ext cx="4506687" cy="5241471"/>
          </a:xfrm>
        </p:spPr>
        <p:txBody>
          <a:bodyPr>
            <a:normAutofit lnSpcReduction="10000"/>
          </a:bodyPr>
          <a:lstStyle/>
          <a:p>
            <a:pPr marL="285750" indent="-285750">
              <a:buFont typeface="Wingdings" panose="05000000000000000000" pitchFamily="2" charset="2"/>
              <a:buChar char="v"/>
            </a:pPr>
            <a:r>
              <a:rPr lang="ru-RU" dirty="0"/>
              <a:t>Новелла считается прозаическим жанром, сопоставимым с рассказом. Однако, в отличие от рассказа, в новелле практически отсутствует психологизм, а сюжет динамичен и </a:t>
            </a:r>
            <a:r>
              <a:rPr lang="ru-RU" dirty="0" smtClean="0"/>
              <a:t>развязка непредсказуема</a:t>
            </a:r>
            <a:r>
              <a:rPr lang="ru-RU" dirty="0"/>
              <a:t>. Сюжеты отличаются остротой, детали описания точны и </a:t>
            </a:r>
            <a:r>
              <a:rPr lang="ru-RU" dirty="0" smtClean="0"/>
              <a:t>выразительны.</a:t>
            </a:r>
          </a:p>
          <a:p>
            <a:pPr marL="285750" indent="-285750">
              <a:buFont typeface="Wingdings" panose="05000000000000000000" pitchFamily="2" charset="2"/>
              <a:buChar char="v"/>
            </a:pPr>
            <a:r>
              <a:rPr lang="ru-RU" dirty="0" smtClean="0"/>
              <a:t>Герои </a:t>
            </a:r>
            <a:r>
              <a:rPr lang="ru-RU" dirty="0"/>
              <a:t>новелл О. Генри обычно находятся за чертой бедности. Это мелкие служащие, работники, еле сводящие концы с концами. Но автору важно доказать, что даже в самых трудных жизненных ситуациях опорой для них становятся человеческие ценности: любовь, милосердие, верность, сострадание.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024" y="1159342"/>
            <a:ext cx="3168000" cy="5170462"/>
          </a:xfrm>
          <a:prstGeom prst="rect">
            <a:avLst/>
          </a:prstGeom>
        </p:spPr>
      </p:pic>
    </p:spTree>
    <p:extLst>
      <p:ext uri="{BB962C8B-B14F-4D97-AF65-F5344CB8AC3E}">
        <p14:creationId xmlns:p14="http://schemas.microsoft.com/office/powerpoint/2010/main" val="2997380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8457" y="0"/>
            <a:ext cx="10907486" cy="849854"/>
          </a:xfrm>
        </p:spPr>
        <p:txBody>
          <a:bodyPr>
            <a:normAutofit/>
          </a:bodyPr>
          <a:lstStyle/>
          <a:p>
            <a:pPr algn="ctr"/>
            <a:r>
              <a:rPr lang="ru-RU" sz="4400" dirty="0" smtClean="0"/>
              <a:t>Рассказ «Кактус»</a:t>
            </a:r>
            <a:endParaRPr lang="ru-RU" sz="4400" dirty="0"/>
          </a:p>
        </p:txBody>
      </p:sp>
      <p:sp>
        <p:nvSpPr>
          <p:cNvPr id="3" name="Текст 2"/>
          <p:cNvSpPr>
            <a:spLocks noGrp="1"/>
          </p:cNvSpPr>
          <p:nvPr>
            <p:ph type="body" idx="1"/>
          </p:nvPr>
        </p:nvSpPr>
        <p:spPr>
          <a:xfrm>
            <a:off x="5666016" y="1387929"/>
            <a:ext cx="5241470" cy="5470071"/>
          </a:xfrm>
        </p:spPr>
        <p:txBody>
          <a:bodyPr>
            <a:normAutofit/>
          </a:bodyPr>
          <a:lstStyle/>
          <a:p>
            <a:pPr marL="342900" indent="-342900">
              <a:buFont typeface="Wingdings" panose="05000000000000000000" pitchFamily="2" charset="2"/>
              <a:buChar char="v"/>
            </a:pPr>
            <a:r>
              <a:rPr lang="ru-RU" dirty="0"/>
              <a:t>Рассказ «Кактус» повествует о столь часто встречающихся человеческих пороках – тщеславии и самонадеянности. Главный герой, желая производить приятное впечатление на завсегдатаев высшего общества, готов пойти на любые меры. Однако сам он при этом считает, что цель всегда оправдывает средства. Друзья по клубу наперебой нахваливают его, восхищаясь мнимой ученостью и глубиной знаний. </a:t>
            </a:r>
            <a:r>
              <a:rPr lang="ru-RU" dirty="0" smtClean="0"/>
              <a:t>Из-за </a:t>
            </a:r>
            <a:r>
              <a:rPr lang="ru-RU" dirty="0"/>
              <a:t>своего пустого хвастовства </a:t>
            </a:r>
            <a:r>
              <a:rPr lang="ru-RU" dirty="0" err="1" smtClean="0"/>
              <a:t>Трисдаль</a:t>
            </a:r>
            <a:r>
              <a:rPr lang="ru-RU" dirty="0" smtClean="0"/>
              <a:t> </a:t>
            </a:r>
            <a:r>
              <a:rPr lang="ru-RU" dirty="0"/>
              <a:t>теряет любимую </a:t>
            </a:r>
            <a:r>
              <a:rPr lang="ru-RU" dirty="0" smtClean="0"/>
              <a:t>девушку. </a:t>
            </a:r>
            <a:r>
              <a:rPr lang="ru-RU" dirty="0"/>
              <a:t>Он, наконец, видит свои поступки во всей их неприглядности и </a:t>
            </a:r>
            <a:r>
              <a:rPr lang="ru-RU" dirty="0" smtClean="0"/>
              <a:t>обвиняет </a:t>
            </a:r>
            <a:r>
              <a:rPr lang="ru-RU" dirty="0"/>
              <a:t>себя в пустом позерстве и самоуверенности.</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302" y="1224643"/>
            <a:ext cx="3588819" cy="5292000"/>
          </a:xfrm>
          <a:prstGeom prst="rect">
            <a:avLst/>
          </a:prstGeom>
        </p:spPr>
      </p:pic>
    </p:spTree>
    <p:extLst>
      <p:ext uri="{BB962C8B-B14F-4D97-AF65-F5344CB8AC3E}">
        <p14:creationId xmlns:p14="http://schemas.microsoft.com/office/powerpoint/2010/main" val="2333541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8925" y="0"/>
            <a:ext cx="9374189" cy="940707"/>
          </a:xfrm>
        </p:spPr>
        <p:txBody>
          <a:bodyPr>
            <a:normAutofit/>
          </a:bodyPr>
          <a:lstStyle/>
          <a:p>
            <a:pPr algn="ctr"/>
            <a:r>
              <a:rPr lang="ru-RU" sz="4400" dirty="0" smtClean="0"/>
              <a:t>«Дары волхвов»</a:t>
            </a:r>
            <a:endParaRPr lang="ru-RU" sz="4400" dirty="0"/>
          </a:p>
        </p:txBody>
      </p:sp>
      <p:sp>
        <p:nvSpPr>
          <p:cNvPr id="3" name="Текст 2"/>
          <p:cNvSpPr>
            <a:spLocks noGrp="1"/>
          </p:cNvSpPr>
          <p:nvPr>
            <p:ph type="body" idx="1"/>
          </p:nvPr>
        </p:nvSpPr>
        <p:spPr>
          <a:xfrm>
            <a:off x="5810931" y="1236215"/>
            <a:ext cx="5129212" cy="5306785"/>
          </a:xfrm>
        </p:spPr>
        <p:txBody>
          <a:bodyPr>
            <a:normAutofit lnSpcReduction="10000"/>
          </a:bodyPr>
          <a:lstStyle/>
          <a:p>
            <a:pPr marL="285750" indent="-285750">
              <a:buFont typeface="Wingdings" panose="05000000000000000000" pitchFamily="2" charset="2"/>
              <a:buChar char="v"/>
            </a:pPr>
            <a:r>
              <a:rPr lang="ru-RU" dirty="0"/>
              <a:t>Главные герои произведения – мистер и миссис Джеймс </a:t>
            </a:r>
            <a:r>
              <a:rPr lang="ru-RU" dirty="0" err="1"/>
              <a:t>Диллингем</a:t>
            </a:r>
            <a:r>
              <a:rPr lang="ru-RU" dirty="0"/>
              <a:t> Юнг – поначалу лишены возрастных характеристик. </a:t>
            </a:r>
            <a:r>
              <a:rPr lang="ru-RU" dirty="0" smtClean="0"/>
              <a:t> Им предположительно по 22 года. В </a:t>
            </a:r>
            <a:r>
              <a:rPr lang="ru-RU" dirty="0"/>
              <a:t>авторском заключении Делла с Джимом называются и вовсе </a:t>
            </a:r>
            <a:r>
              <a:rPr lang="ru-RU" i="1" dirty="0"/>
              <a:t>«детьми из восьмидолларовой квартирки»</a:t>
            </a:r>
            <a:r>
              <a:rPr lang="ru-RU" dirty="0"/>
              <a:t>, но сравниваются с наимудрейшими за всю историю человечества людьми – волхвами - и ставятся выше их, как пожертвовавшие </a:t>
            </a:r>
            <a:r>
              <a:rPr lang="ru-RU" i="1" dirty="0"/>
              <a:t>«друг для друга своими величайшими сокровищами</a:t>
            </a:r>
            <a:r>
              <a:rPr lang="ru-RU" i="1" dirty="0" smtClean="0"/>
              <a:t>»</a:t>
            </a:r>
            <a:r>
              <a:rPr lang="ru-RU" dirty="0" smtClean="0"/>
              <a:t>.</a:t>
            </a:r>
          </a:p>
          <a:p>
            <a:pPr marL="285750" indent="-285750">
              <a:buFont typeface="Wingdings" panose="05000000000000000000" pitchFamily="2" charset="2"/>
              <a:buChar char="v"/>
            </a:pPr>
            <a:r>
              <a:rPr lang="ru-RU" dirty="0" smtClean="0"/>
              <a:t>Материальное </a:t>
            </a:r>
            <a:r>
              <a:rPr lang="ru-RU" dirty="0"/>
              <a:t>состояние героев, определяемое автором как </a:t>
            </a:r>
            <a:r>
              <a:rPr lang="ru-RU" i="1" dirty="0"/>
              <a:t>«не то чтобы вопиющая нищета, но скорее красноречиво молчащая бедность»</a:t>
            </a:r>
            <a:r>
              <a:rPr lang="ru-RU" dirty="0"/>
              <a:t>, служит отличным фоном для </a:t>
            </a:r>
            <a:r>
              <a:rPr lang="ru-RU" dirty="0" smtClean="0"/>
              <a:t>их </a:t>
            </a:r>
            <a:r>
              <a:rPr lang="ru-RU" dirty="0"/>
              <a:t>прекрасных душевных качеств </a:t>
            </a:r>
            <a:r>
              <a:rPr lang="ru-RU" dirty="0" smtClean="0"/>
              <a:t>– </a:t>
            </a:r>
            <a:r>
              <a:rPr lang="ru-RU" dirty="0"/>
              <a:t>любви и великодушия.</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25" y="1143000"/>
            <a:ext cx="3579106" cy="5400000"/>
          </a:xfrm>
          <a:prstGeom prst="rect">
            <a:avLst/>
          </a:prstGeom>
        </p:spPr>
      </p:pic>
    </p:spTree>
    <p:extLst>
      <p:ext uri="{BB962C8B-B14F-4D97-AF65-F5344CB8AC3E}">
        <p14:creationId xmlns:p14="http://schemas.microsoft.com/office/powerpoint/2010/main" val="3689064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2976" y="0"/>
            <a:ext cx="9374189" cy="973364"/>
          </a:xfrm>
        </p:spPr>
        <p:txBody>
          <a:bodyPr>
            <a:normAutofit/>
          </a:bodyPr>
          <a:lstStyle/>
          <a:p>
            <a:pPr algn="ctr"/>
            <a:r>
              <a:rPr lang="ru-RU" sz="4400" dirty="0" smtClean="0"/>
              <a:t>«Последний лист»</a:t>
            </a:r>
            <a:endParaRPr lang="ru-RU" sz="4400" dirty="0"/>
          </a:p>
        </p:txBody>
      </p:sp>
      <p:sp>
        <p:nvSpPr>
          <p:cNvPr id="3" name="Текст 2"/>
          <p:cNvSpPr>
            <a:spLocks noGrp="1"/>
          </p:cNvSpPr>
          <p:nvPr>
            <p:ph type="body" idx="1"/>
          </p:nvPr>
        </p:nvSpPr>
        <p:spPr>
          <a:xfrm>
            <a:off x="6841672" y="1649186"/>
            <a:ext cx="4833257" cy="4865914"/>
          </a:xfrm>
        </p:spPr>
        <p:txBody>
          <a:bodyPr>
            <a:normAutofit/>
          </a:bodyPr>
          <a:lstStyle/>
          <a:p>
            <a:pPr marL="285750" indent="-285750">
              <a:buFont typeface="Wingdings" panose="05000000000000000000" pitchFamily="2" charset="2"/>
              <a:buChar char="v"/>
            </a:pPr>
            <a:r>
              <a:rPr lang="ru-RU" dirty="0"/>
              <a:t>Название произведения – символический </a:t>
            </a:r>
            <a:r>
              <a:rPr lang="ru-RU" b="1" dirty="0"/>
              <a:t>образ ускользающей жизни</a:t>
            </a:r>
            <a:r>
              <a:rPr lang="ru-RU" dirty="0"/>
              <a:t>. Последний лист на плюще, цепляющемся за кирпичную стену соседнего дома, становится для больной пневмонией Джоанны (</a:t>
            </a:r>
            <a:r>
              <a:rPr lang="ru-RU" dirty="0" err="1"/>
              <a:t>Джонси</a:t>
            </a:r>
            <a:r>
              <a:rPr lang="ru-RU" dirty="0"/>
              <a:t>) временной точкой отсчёта её смерти. Уставшая от физических страданий девушка, придумывает себе примету, позволяющую надеяться на покой (</a:t>
            </a:r>
            <a:r>
              <a:rPr lang="ru-RU" i="1" dirty="0"/>
              <a:t>«Я устала ждать. Я устала думать. Мне хочется освободиться от всего, что меня держит»</a:t>
            </a:r>
            <a:r>
              <a:rPr lang="ru-RU" dirty="0"/>
              <a:t>), под которым она, вопреки здравому смыслу, понимает не выздоровление, а смерть.</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35" y="1616528"/>
            <a:ext cx="6084000" cy="4484564"/>
          </a:xfrm>
          <a:prstGeom prst="rect">
            <a:avLst/>
          </a:prstGeom>
        </p:spPr>
      </p:pic>
    </p:spTree>
    <p:extLst>
      <p:ext uri="{BB962C8B-B14F-4D97-AF65-F5344CB8AC3E}">
        <p14:creationId xmlns:p14="http://schemas.microsoft.com/office/powerpoint/2010/main" val="1057480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0486" y="0"/>
            <a:ext cx="11038114" cy="914400"/>
          </a:xfrm>
        </p:spPr>
        <p:txBody>
          <a:bodyPr>
            <a:normAutofit fontScale="90000"/>
          </a:bodyPr>
          <a:lstStyle/>
          <a:p>
            <a:pPr algn="ctr"/>
            <a:r>
              <a:rPr lang="ru-RU" sz="4400" dirty="0" smtClean="0"/>
              <a:t>«Последний лист» - символ жизни</a:t>
            </a:r>
            <a:endParaRPr lang="ru-RU" sz="4400" dirty="0"/>
          </a:p>
        </p:txBody>
      </p:sp>
      <p:sp>
        <p:nvSpPr>
          <p:cNvPr id="3" name="Текст 2"/>
          <p:cNvSpPr>
            <a:spLocks noGrp="1"/>
          </p:cNvSpPr>
          <p:nvPr>
            <p:ph type="body" idx="1"/>
          </p:nvPr>
        </p:nvSpPr>
        <p:spPr>
          <a:xfrm>
            <a:off x="1353232" y="1478251"/>
            <a:ext cx="5096555" cy="4788126"/>
          </a:xfrm>
        </p:spPr>
        <p:txBody>
          <a:bodyPr>
            <a:normAutofit lnSpcReduction="10000"/>
          </a:bodyPr>
          <a:lstStyle/>
          <a:p>
            <a:pPr marL="285750" indent="-285750">
              <a:buFont typeface="Wingdings" panose="05000000000000000000" pitchFamily="2" charset="2"/>
              <a:buChar char="v"/>
            </a:pPr>
            <a:r>
              <a:rPr lang="ru-RU" dirty="0"/>
              <a:t>Животворящая сила искусства становится </a:t>
            </a:r>
            <a:r>
              <a:rPr lang="ru-RU" b="1" dirty="0"/>
              <a:t>основной идеей</a:t>
            </a:r>
            <a:r>
              <a:rPr lang="ru-RU" dirty="0"/>
              <a:t> рассказа как на уровне частных желаний больной Джоанны, так и общего сюжетного смысла: мечтающий всю жизнь о настоящем шедевре </a:t>
            </a:r>
            <a:r>
              <a:rPr lang="ru-RU" dirty="0" smtClean="0"/>
              <a:t>старый </a:t>
            </a:r>
            <a:r>
              <a:rPr lang="ru-RU" dirty="0"/>
              <a:t>художник Берман создаёт изображение, имеющее высшую ценность, изображение, выходящее за рамки искусства, поскольку оно становится самой жизнью</a:t>
            </a:r>
            <a:r>
              <a:rPr lang="ru-RU" dirty="0" smtClean="0"/>
              <a:t>.</a:t>
            </a:r>
          </a:p>
          <a:p>
            <a:pPr marL="285750" indent="-285750">
              <a:buFont typeface="Wingdings" panose="05000000000000000000" pitchFamily="2" charset="2"/>
              <a:buChar char="v"/>
            </a:pPr>
            <a:r>
              <a:rPr lang="ru-RU" dirty="0" smtClean="0"/>
              <a:t> </a:t>
            </a:r>
            <a:r>
              <a:rPr lang="ru-RU" dirty="0"/>
              <a:t>В свою работу старик вкладывает не только талант, но и здоровье: работая под северным порывистым ветром и дождём, он заболевает воспалением лёгких и умирает, даже не дождавшись полного выздоровления Джоанны.</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064" y="1322614"/>
            <a:ext cx="3303360" cy="5328000"/>
          </a:xfrm>
          <a:prstGeom prst="rect">
            <a:avLst/>
          </a:prstGeom>
        </p:spPr>
      </p:pic>
    </p:spTree>
    <p:extLst>
      <p:ext uri="{BB962C8B-B14F-4D97-AF65-F5344CB8AC3E}">
        <p14:creationId xmlns:p14="http://schemas.microsoft.com/office/powerpoint/2010/main" val="1245982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7790" y="0"/>
            <a:ext cx="9374189" cy="935915"/>
          </a:xfrm>
        </p:spPr>
        <p:txBody>
          <a:bodyPr>
            <a:normAutofit/>
          </a:bodyPr>
          <a:lstStyle/>
          <a:p>
            <a:pPr algn="ctr"/>
            <a:r>
              <a:rPr lang="ru-RU" sz="4400" dirty="0" smtClean="0"/>
              <a:t>«Зелёная дверь»</a:t>
            </a:r>
            <a:endParaRPr lang="ru-RU" sz="4400" dirty="0"/>
          </a:p>
        </p:txBody>
      </p:sp>
      <p:sp>
        <p:nvSpPr>
          <p:cNvPr id="3" name="Текст 2"/>
          <p:cNvSpPr>
            <a:spLocks noGrp="1"/>
          </p:cNvSpPr>
          <p:nvPr>
            <p:ph type="body" idx="1"/>
          </p:nvPr>
        </p:nvSpPr>
        <p:spPr>
          <a:xfrm>
            <a:off x="5990546" y="1429604"/>
            <a:ext cx="4932361" cy="4882242"/>
          </a:xfrm>
        </p:spPr>
        <p:txBody>
          <a:bodyPr>
            <a:normAutofit lnSpcReduction="10000"/>
          </a:bodyPr>
          <a:lstStyle/>
          <a:p>
            <a:pPr marL="285750" indent="-285750">
              <a:buFont typeface="Wingdings" panose="05000000000000000000" pitchFamily="2" charset="2"/>
              <a:buChar char="v"/>
            </a:pPr>
            <a:r>
              <a:rPr lang="ru-RU" dirty="0"/>
              <a:t>Рудольф Штейнер принимает вызов судьбы. Удивительный негр, раздающий рекламу кабинета дантиста, даёт ему лист, на котором чернилами написано: «Зеленая дверь». Рудольф походит мимо него ещё дважды, и ещё один раз получает такой же листок, а другой – презрительный взгляд. На третьем этаже Рудольф увидел зелёную дверь, за которой нашёл свою судьбу – голодную прекрасную </a:t>
            </a:r>
            <a:r>
              <a:rPr lang="ru-RU" dirty="0" smtClean="0"/>
              <a:t>девушку.</a:t>
            </a:r>
          </a:p>
          <a:p>
            <a:pPr marL="285750" indent="-285750">
              <a:buFont typeface="Wingdings" panose="05000000000000000000" pitchFamily="2" charset="2"/>
              <a:buChar char="v"/>
            </a:pPr>
            <a:r>
              <a:rPr lang="ru-RU" dirty="0" smtClean="0"/>
              <a:t>Даже </a:t>
            </a:r>
            <a:r>
              <a:rPr lang="ru-RU" dirty="0"/>
              <a:t>когда Рудольф убедился, что к счастью его привёл ряд случайностей, он не перестал верить в перст судьбы: «Всё равно я верю, что сам перст Судьбы указал мне дорогу к той, кто мне нужен». </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544" y="1324655"/>
            <a:ext cx="3708000" cy="5092141"/>
          </a:xfrm>
          <a:prstGeom prst="rect">
            <a:avLst/>
          </a:prstGeom>
        </p:spPr>
      </p:pic>
    </p:spTree>
    <p:extLst>
      <p:ext uri="{BB962C8B-B14F-4D97-AF65-F5344CB8AC3E}">
        <p14:creationId xmlns:p14="http://schemas.microsoft.com/office/powerpoint/2010/main" val="4119262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Сектор">
  <a:themeElements>
    <a:clrScheme name="Оранжевый">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158</TotalTime>
  <Words>2052</Words>
  <Application>Microsoft Office PowerPoint</Application>
  <PresentationFormat>Широкоэкранный</PresentationFormat>
  <Paragraphs>64</Paragraphs>
  <Slides>24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24</vt:i4>
      </vt:variant>
    </vt:vector>
  </HeadingPairs>
  <TitlesOfParts>
    <vt:vector size="28" baseType="lpstr">
      <vt:lpstr>Century Gothic</vt:lpstr>
      <vt:lpstr>Wingdings</vt:lpstr>
      <vt:lpstr>Wingdings 3</vt:lpstr>
      <vt:lpstr>Сектор</vt:lpstr>
      <vt:lpstr>Рассказы  О. Генри</vt:lpstr>
      <vt:lpstr>О. Генри – мастер короткого рассказа</vt:lpstr>
      <vt:lpstr>Секрет популярности</vt:lpstr>
      <vt:lpstr>О. Генри - новеллист</vt:lpstr>
      <vt:lpstr>Рассказ «Кактус»</vt:lpstr>
      <vt:lpstr>«Дары волхвов»</vt:lpstr>
      <vt:lpstr>«Последний лист»</vt:lpstr>
      <vt:lpstr>«Последний лист» - символ жизни</vt:lpstr>
      <vt:lpstr>«Зелёная дверь»</vt:lpstr>
      <vt:lpstr>«Дороги, которые мы выбираем»</vt:lpstr>
      <vt:lpstr>«Дороги, которые мы выбираем»</vt:lpstr>
      <vt:lpstr>«Пока ждёт автомобиль»</vt:lpstr>
      <vt:lpstr>«Через двадцать лет»</vt:lpstr>
      <vt:lpstr>«Пурпурное платье»</vt:lpstr>
      <vt:lpstr>«Комната на чердаке»</vt:lpstr>
      <vt:lpstr>«Золото и любовь»</vt:lpstr>
      <vt:lpstr>«Трест, который лопнул»</vt:lpstr>
      <vt:lpstr>«Благородный жулик»</vt:lpstr>
      <vt:lpstr>«Деловые люди»</vt:lpstr>
      <vt:lpstr>«Поросячья этика»</vt:lpstr>
      <vt:lpstr>Художественное своеобразие рассказов</vt:lpstr>
      <vt:lpstr>Художественное своеобразие рассказов</vt:lpstr>
      <vt:lpstr>Презентация PowerPoint</vt:lpstr>
      <vt:lpstr>Работу выполнила  учитель литературы  ГБПОУ «1-й МОК»  г. Москвы  Немцева Л.В.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Рассказы О.Генри</dc:title>
  <dc:creator>Admin</dc:creator>
  <cp:lastModifiedBy>Admin</cp:lastModifiedBy>
  <cp:revision>59</cp:revision>
  <dcterms:created xsi:type="dcterms:W3CDTF">2020-02-18T16:22:45Z</dcterms:created>
  <dcterms:modified xsi:type="dcterms:W3CDTF">2020-02-19T14:38:26Z</dcterms:modified>
</cp:coreProperties>
</file>