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1" r:id="rId2"/>
    <p:sldId id="270" r:id="rId3"/>
    <p:sldId id="277" r:id="rId4"/>
    <p:sldId id="272" r:id="rId5"/>
    <p:sldId id="276" r:id="rId6"/>
    <p:sldId id="275" r:id="rId7"/>
    <p:sldId id="273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8" r:id="rId17"/>
    <p:sldId id="297" r:id="rId18"/>
    <p:sldId id="299" r:id="rId19"/>
    <p:sldId id="300" r:id="rId20"/>
    <p:sldId id="301" r:id="rId21"/>
    <p:sldId id="302" r:id="rId22"/>
    <p:sldId id="303" r:id="rId23"/>
    <p:sldId id="256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78" r:id="rId36"/>
    <p:sldId id="281" r:id="rId37"/>
    <p:sldId id="283" r:id="rId38"/>
    <p:sldId id="284" r:id="rId39"/>
    <p:sldId id="282" r:id="rId40"/>
    <p:sldId id="285" r:id="rId41"/>
    <p:sldId id="287" r:id="rId42"/>
    <p:sldId id="286" r:id="rId43"/>
    <p:sldId id="288" r:id="rId44"/>
    <p:sldId id="279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1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36EFA-60EB-4091-B729-25E4FC2BC010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4B768-42D2-4873-9D7F-A567AA89F4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37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4B768-42D2-4873-9D7F-A567AA89F40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80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4B768-42D2-4873-9D7F-A567AA89F40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65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4B768-42D2-4873-9D7F-A567AA89F40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27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4B768-42D2-4873-9D7F-A567AA89F40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36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4B768-42D2-4873-9D7F-A567AA89F40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59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4B768-42D2-4873-9D7F-A567AA89F40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99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05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87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17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8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7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7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66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04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47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34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82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84E48-8690-4E30-B4C9-0A203D074AEE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8D96F-CA13-4332-A763-32D0D34DB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8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3.xml"/><Relationship Id="rId18" Type="http://schemas.openxmlformats.org/officeDocument/2006/relationships/slide" Target="slide19.xml"/><Relationship Id="rId26" Type="http://schemas.openxmlformats.org/officeDocument/2006/relationships/image" Target="../media/image4.png"/><Relationship Id="rId3" Type="http://schemas.microsoft.com/office/2007/relationships/hdphoto" Target="../media/hdphoto1.wdp"/><Relationship Id="rId21" Type="http://schemas.openxmlformats.org/officeDocument/2006/relationships/slide" Target="slide20.xml"/><Relationship Id="rId7" Type="http://schemas.openxmlformats.org/officeDocument/2006/relationships/slide" Target="slide5.xml"/><Relationship Id="rId12" Type="http://schemas.openxmlformats.org/officeDocument/2006/relationships/slide" Target="slide8.xml"/><Relationship Id="rId17" Type="http://schemas.openxmlformats.org/officeDocument/2006/relationships/slide" Target="slide14.xml"/><Relationship Id="rId25" Type="http://schemas.openxmlformats.org/officeDocument/2006/relationships/slide" Target="slide23.xml"/><Relationship Id="rId2" Type="http://schemas.openxmlformats.org/officeDocument/2006/relationships/image" Target="../media/image2.png"/><Relationship Id="rId16" Type="http://schemas.openxmlformats.org/officeDocument/2006/relationships/slide" Target="slide9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22.xml"/><Relationship Id="rId24" Type="http://schemas.openxmlformats.org/officeDocument/2006/relationships/slide" Target="slide21.xml"/><Relationship Id="rId5" Type="http://schemas.openxmlformats.org/officeDocument/2006/relationships/slide" Target="slide7.xml"/><Relationship Id="rId15" Type="http://schemas.openxmlformats.org/officeDocument/2006/relationships/slide" Target="slide18.xml"/><Relationship Id="rId23" Type="http://schemas.openxmlformats.org/officeDocument/2006/relationships/slide" Target="slide6.xml"/><Relationship Id="rId10" Type="http://schemas.openxmlformats.org/officeDocument/2006/relationships/slide" Target="slide17.xml"/><Relationship Id="rId19" Type="http://schemas.openxmlformats.org/officeDocument/2006/relationships/slide" Target="slide10.xml"/><Relationship Id="rId4" Type="http://schemas.openxmlformats.org/officeDocument/2006/relationships/image" Target="../media/image3.jpeg"/><Relationship Id="rId9" Type="http://schemas.openxmlformats.org/officeDocument/2006/relationships/slide" Target="slide12.xml"/><Relationship Id="rId14" Type="http://schemas.openxmlformats.org/officeDocument/2006/relationships/slide" Target="slide3.xml"/><Relationship Id="rId22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12" Type="http://schemas.openxmlformats.org/officeDocument/2006/relationships/slide" Target="slide31.xml"/><Relationship Id="rId17" Type="http://schemas.openxmlformats.org/officeDocument/2006/relationships/slide" Target="slide34.xml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slide" Target="slide30.xml"/><Relationship Id="rId5" Type="http://schemas.openxmlformats.org/officeDocument/2006/relationships/image" Target="../media/image10.jpeg"/><Relationship Id="rId15" Type="http://schemas.openxmlformats.org/officeDocument/2006/relationships/slide" Target="slide35.xml"/><Relationship Id="rId10" Type="http://schemas.openxmlformats.org/officeDocument/2006/relationships/slide" Target="slide29.xml"/><Relationship Id="rId4" Type="http://schemas.openxmlformats.org/officeDocument/2006/relationships/slide" Target="slide25.xml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slide" Target="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-1329"/>
          <a:stretch/>
        </p:blipFill>
        <p:spPr>
          <a:xfrm>
            <a:off x="17929" y="-98611"/>
            <a:ext cx="12174071" cy="68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6"/>
          <p:cNvSpPr/>
          <p:nvPr/>
        </p:nvSpPr>
        <p:spPr>
          <a:xfrm>
            <a:off x="1735876" y="914599"/>
            <a:ext cx="8738176" cy="2554545"/>
          </a:xfrm>
          <a:custGeom>
            <a:avLst/>
            <a:gdLst>
              <a:gd name="connsiteX0" fmla="*/ 0 w 8343900"/>
              <a:gd name="connsiteY0" fmla="*/ 0 h 2554545"/>
              <a:gd name="connsiteX1" fmla="*/ 8343900 w 8343900"/>
              <a:gd name="connsiteY1" fmla="*/ 0 h 2554545"/>
              <a:gd name="connsiteX2" fmla="*/ 8343900 w 8343900"/>
              <a:gd name="connsiteY2" fmla="*/ 2554545 h 2554545"/>
              <a:gd name="connsiteX3" fmla="*/ 0 w 8343900"/>
              <a:gd name="connsiteY3" fmla="*/ 2554545 h 2554545"/>
              <a:gd name="connsiteX4" fmla="*/ 0 w 8343900"/>
              <a:gd name="connsiteY4" fmla="*/ 0 h 2554545"/>
              <a:gd name="connsiteX0" fmla="*/ 0 w 8343900"/>
              <a:gd name="connsiteY0" fmla="*/ 0 h 2950199"/>
              <a:gd name="connsiteX1" fmla="*/ 8343900 w 8343900"/>
              <a:gd name="connsiteY1" fmla="*/ 0 h 2950199"/>
              <a:gd name="connsiteX2" fmla="*/ 7930661 w 8343900"/>
              <a:gd name="connsiteY2" fmla="*/ 2950199 h 2950199"/>
              <a:gd name="connsiteX3" fmla="*/ 0 w 8343900"/>
              <a:gd name="connsiteY3" fmla="*/ 2554545 h 2950199"/>
              <a:gd name="connsiteX4" fmla="*/ 0 w 8343900"/>
              <a:gd name="connsiteY4" fmla="*/ 0 h 2950199"/>
              <a:gd name="connsiteX0" fmla="*/ 861646 w 8343900"/>
              <a:gd name="connsiteY0" fmla="*/ 131885 h 2950199"/>
              <a:gd name="connsiteX1" fmla="*/ 8343900 w 8343900"/>
              <a:gd name="connsiteY1" fmla="*/ 0 h 2950199"/>
              <a:gd name="connsiteX2" fmla="*/ 7930661 w 8343900"/>
              <a:gd name="connsiteY2" fmla="*/ 2950199 h 2950199"/>
              <a:gd name="connsiteX3" fmla="*/ 0 w 8343900"/>
              <a:gd name="connsiteY3" fmla="*/ 2554545 h 2950199"/>
              <a:gd name="connsiteX4" fmla="*/ 861646 w 8343900"/>
              <a:gd name="connsiteY4" fmla="*/ 131885 h 295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3900" h="2950199">
                <a:moveTo>
                  <a:pt x="861646" y="131885"/>
                </a:moveTo>
                <a:lnTo>
                  <a:pt x="8343900" y="0"/>
                </a:lnTo>
                <a:lnTo>
                  <a:pt x="7930661" y="2950199"/>
                </a:lnTo>
                <a:lnTo>
                  <a:pt x="0" y="2554545"/>
                </a:lnTo>
                <a:lnTo>
                  <a:pt x="861646" y="131885"/>
                </a:lnTo>
                <a:close/>
              </a:path>
            </a:pathLst>
          </a:cu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kern="0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1 СОБЫТИЕ «</a:t>
            </a:r>
            <a:r>
              <a:rPr lang="ru-RU" sz="8000" b="1" kern="0" cap="none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ПОЕХАЛИ!»</a:t>
            </a:r>
            <a:endParaRPr lang="ru-RU" sz="8000" b="1" kern="0" cap="none" spc="400" dirty="0">
              <a:ln w="22225">
                <a:solidFill>
                  <a:schemeClr val="bg2"/>
                </a:solidFill>
                <a:prstDash val="solid"/>
              </a:ln>
              <a:gradFill>
                <a:gsLst>
                  <a:gs pos="0">
                    <a:srgbClr val="00B0F0"/>
                  </a:gs>
                  <a:gs pos="23000">
                    <a:srgbClr val="00B0F0"/>
                  </a:gs>
                  <a:gs pos="70000">
                    <a:srgbClr val="7030A0"/>
                  </a:gs>
                  <a:gs pos="97000">
                    <a:srgbClr val="00B0F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314" y="1166842"/>
            <a:ext cx="890467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планету «под облачным одеялом», которая, как и Земля имеет атмосферу, но только в виде ядовитого жёлтого тумана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«Планеты и звёзды»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0354" y="1087812"/>
            <a:ext cx="890467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 этой планете возникают ураганы, скорость ветра достигает 1770 км/ч.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И это быстрее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скорости звука.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эту планету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«Планеты и звёзды»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0354" y="1087812"/>
            <a:ext cx="890467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Эту планету называют «убийцей комет». Любые приближённые кометы поддаются её влиянию и летят к верной смерти.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Что это за планета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«Планеты и звёзды»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9294" y="1536174"/>
            <a:ext cx="890467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имя мультипликационного героя, который 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родился на Луне и попал на Землю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«Мульти-пульти»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0354" y="1087812"/>
            <a:ext cx="890467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имена трёх коротышек, которые нашли странный камень, построили ракету и полетели</a:t>
            </a:r>
            <a:b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 Луну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«Мульти-пульти»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«Мульти-пульти»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246" y="923153"/>
            <a:ext cx="892984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самую культовую</a:t>
            </a:r>
            <a:r>
              <a:rPr lang="ru-RU" sz="36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 </a:t>
            </a:r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космическую фантастическую эпопею, включающую </a:t>
            </a:r>
            <a:r>
              <a:rPr lang="ru-RU" sz="36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в </a:t>
            </a:r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себя</a:t>
            </a:r>
          </a:p>
          <a:p>
            <a:pPr algn="ctr"/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9 </a:t>
            </a:r>
            <a:r>
              <a:rPr lang="ru-RU" sz="36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кинофильмов, а также анимационные </a:t>
            </a:r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сериалы,</a:t>
            </a:r>
          </a:p>
          <a:p>
            <a:pPr algn="ctr"/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мультфильмы</a:t>
            </a:r>
            <a:r>
              <a:rPr lang="ru-RU" sz="36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, телефильмы, книги, комиксы, видеоигры, игрушки и прочие </a:t>
            </a:r>
            <a:r>
              <a:rPr lang="ru-RU" sz="3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произведения?</a:t>
            </a:r>
            <a:endParaRPr lang="ru-RU" sz="36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«Мульти-пульти»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67828" y="1905506"/>
            <a:ext cx="890467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главную героиню мультфильма «Тайна третьей планеты»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9179" y="1087812"/>
            <a:ext cx="1023112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мультфильм,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в котором </a:t>
            </a:r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т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ри </a:t>
            </a:r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отважные мушки тайком пробираются на космический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корабль</a:t>
            </a:r>
          </a:p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и отправляются в космическое</a:t>
            </a:r>
          </a:p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путешествие?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«Мульти-пульти»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6712" y="1571746"/>
            <a:ext cx="892984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планету солнечной системы, у которой</a:t>
            </a:r>
          </a:p>
          <a:p>
            <a:pPr algn="ctr"/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60 спутников?</a:t>
            </a:r>
            <a:endParaRPr lang="ru-RU" sz="5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«Разное»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«Разное»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4638" y="5057369"/>
            <a:ext cx="73310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Как называется этот сорт гладиолусов?</a:t>
            </a:r>
            <a:endParaRPr lang="ru-RU" sz="4400" b="1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743" y="1423106"/>
            <a:ext cx="2842479" cy="332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4"/>
          <a:stretch/>
        </p:blipFill>
        <p:spPr>
          <a:xfrm>
            <a:off x="3215855" y="1344627"/>
            <a:ext cx="2810727" cy="348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3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95349" y="747696"/>
            <a:ext cx="2699249" cy="783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8974771" y="678014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5616869" y="66567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6769036" y="659394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7863376" y="3613401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09396" y="2291904"/>
            <a:ext cx="2699249" cy="783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78645" y="3699111"/>
            <a:ext cx="2699249" cy="783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75164" y="5259243"/>
            <a:ext cx="2699249" cy="783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Прямоугольник 24">
            <a:hlinkClick r:id="rId9" action="ppaction://hlinksldjump"/>
          </p:cNvPr>
          <p:cNvSpPr/>
          <p:nvPr/>
        </p:nvSpPr>
        <p:spPr>
          <a:xfrm>
            <a:off x="9008267" y="222222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6" name="Прямоугольник 25">
            <a:hlinkClick r:id="rId10" action="ppaction://hlinksldjump"/>
          </p:cNvPr>
          <p:cNvSpPr/>
          <p:nvPr/>
        </p:nvSpPr>
        <p:spPr>
          <a:xfrm>
            <a:off x="8974771" y="3585116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8" name="Прямоугольник 27">
            <a:hlinkClick r:id="rId11" action="ppaction://hlinksldjump"/>
          </p:cNvPr>
          <p:cNvSpPr/>
          <p:nvPr/>
        </p:nvSpPr>
        <p:spPr>
          <a:xfrm>
            <a:off x="8974773" y="5155054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9" name="Прямоугольник 28">
            <a:hlinkClick r:id="rId12" action="ppaction://hlinksldjump"/>
          </p:cNvPr>
          <p:cNvSpPr/>
          <p:nvPr/>
        </p:nvSpPr>
        <p:spPr>
          <a:xfrm>
            <a:off x="4496950" y="2215136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0" name="Прямоугольник 29">
            <a:hlinkClick r:id="rId13" action="ppaction://hlinksldjump"/>
          </p:cNvPr>
          <p:cNvSpPr/>
          <p:nvPr/>
        </p:nvSpPr>
        <p:spPr>
          <a:xfrm>
            <a:off x="4477170" y="3585116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1" name="Прямоугольник 30">
            <a:hlinkClick r:id="rId14" action="ppaction://hlinksldjump"/>
          </p:cNvPr>
          <p:cNvSpPr/>
          <p:nvPr/>
        </p:nvSpPr>
        <p:spPr>
          <a:xfrm>
            <a:off x="4507327" y="678014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2" name="Прямоугольник 31">
            <a:hlinkClick r:id="rId15" action="ppaction://hlinksldjump"/>
          </p:cNvPr>
          <p:cNvSpPr/>
          <p:nvPr/>
        </p:nvSpPr>
        <p:spPr>
          <a:xfrm>
            <a:off x="4501198" y="5155054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3" name="Прямоугольник 32">
            <a:hlinkClick r:id="rId16" action="ppaction://hlinksldjump"/>
          </p:cNvPr>
          <p:cNvSpPr/>
          <p:nvPr/>
        </p:nvSpPr>
        <p:spPr>
          <a:xfrm>
            <a:off x="5616869" y="21815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5" name="Прямоугольник 34">
            <a:hlinkClick r:id="rId17" action="ppaction://hlinksldjump"/>
          </p:cNvPr>
          <p:cNvSpPr/>
          <p:nvPr/>
        </p:nvSpPr>
        <p:spPr>
          <a:xfrm>
            <a:off x="5626439" y="3629429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7" name="Прямоугольник 36">
            <a:hlinkClick r:id="rId18" action="ppaction://hlinksldjump"/>
          </p:cNvPr>
          <p:cNvSpPr/>
          <p:nvPr/>
        </p:nvSpPr>
        <p:spPr>
          <a:xfrm>
            <a:off x="5671244" y="5189561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8" name="Прямоугольник 37">
            <a:hlinkClick r:id="rId19" action="ppaction://hlinksldjump"/>
          </p:cNvPr>
          <p:cNvSpPr/>
          <p:nvPr/>
        </p:nvSpPr>
        <p:spPr>
          <a:xfrm>
            <a:off x="6678355" y="2215136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9" name="Прямоугольник 38">
            <a:hlinkClick r:id="rId20" action="ppaction://hlinksldjump"/>
          </p:cNvPr>
          <p:cNvSpPr/>
          <p:nvPr/>
        </p:nvSpPr>
        <p:spPr>
          <a:xfrm>
            <a:off x="6671516" y="3599808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1" name="Прямоугольник 40">
            <a:hlinkClick r:id="rId21" action="ppaction://hlinksldjump"/>
          </p:cNvPr>
          <p:cNvSpPr/>
          <p:nvPr/>
        </p:nvSpPr>
        <p:spPr>
          <a:xfrm>
            <a:off x="6746393" y="5189561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2" name="Прямоугольник 41">
            <a:hlinkClick r:id="rId22" action="ppaction://hlinksldjump"/>
          </p:cNvPr>
          <p:cNvSpPr/>
          <p:nvPr/>
        </p:nvSpPr>
        <p:spPr>
          <a:xfrm>
            <a:off x="7866314" y="218154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3" name="Прямоугольник 42">
            <a:hlinkClick r:id="rId23" action="ppaction://hlinksldjump"/>
          </p:cNvPr>
          <p:cNvSpPr/>
          <p:nvPr/>
        </p:nvSpPr>
        <p:spPr>
          <a:xfrm>
            <a:off x="7892677" y="649671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5" name="Прямоугольник 44">
            <a:hlinkClick r:id="rId24" action="ppaction://hlinksldjump"/>
          </p:cNvPr>
          <p:cNvSpPr/>
          <p:nvPr/>
        </p:nvSpPr>
        <p:spPr>
          <a:xfrm>
            <a:off x="7921215" y="514527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473254" y="2329944"/>
            <a:ext cx="16738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Планеты</a:t>
            </a:r>
          </a:p>
          <a:p>
            <a:pPr algn="ctr"/>
            <a:r>
              <a:rPr lang="ru-RU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и звёзды</a:t>
            </a:r>
            <a:endParaRPr lang="ru-RU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542992" y="785736"/>
            <a:ext cx="1667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Они были</a:t>
            </a:r>
          </a:p>
          <a:p>
            <a:pPr algn="ctr"/>
            <a:r>
              <a:rPr lang="ru-RU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первыми</a:t>
            </a:r>
            <a:endParaRPr lang="ru-RU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689109" y="3737151"/>
            <a:ext cx="13676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Мульти-</a:t>
            </a:r>
          </a:p>
          <a:p>
            <a:pPr algn="ctr"/>
            <a:r>
              <a:rPr lang="ru-RU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пульти</a:t>
            </a:r>
            <a:endParaRPr lang="ru-RU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790853" y="5451171"/>
            <a:ext cx="12811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Разное</a:t>
            </a:r>
            <a:endParaRPr lang="ru-RU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9" name="Рисунок 4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878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7" grpId="0"/>
      <p:bldP spid="38" grpId="0"/>
      <p:bldP spid="39" grpId="0"/>
      <p:bldP spid="41" grpId="0"/>
      <p:bldP spid="42" grpId="0"/>
      <p:bldP spid="43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0016" y="1826625"/>
            <a:ext cx="66032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Сколько длился космический </a:t>
            </a:r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полёт</a:t>
            </a:r>
          </a:p>
          <a:p>
            <a:pPr algn="ctr"/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Ю.А</a:t>
            </a:r>
            <a:r>
              <a:rPr lang="ru-RU" sz="54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. Гагарина</a:t>
            </a:r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5400" b="1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«Разное»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0324" y="1305341"/>
            <a:ext cx="824358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изобретателя </a:t>
            </a:r>
            <a:r>
              <a:rPr lang="ru-RU" sz="54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первых советских космических кораблей</a:t>
            </a:r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5400" b="1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«Разное»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1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8550" y="4515991"/>
            <a:ext cx="66032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Как называется этот цветок?</a:t>
            </a:r>
            <a:endParaRPr lang="ru-RU" sz="5400" b="1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«Разное»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46" y="1422241"/>
            <a:ext cx="4100766" cy="308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86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3"/>
            <a:ext cx="12212515" cy="685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89588" y="367744"/>
            <a:ext cx="8833338" cy="2554545"/>
          </a:xfrm>
          <a:custGeom>
            <a:avLst/>
            <a:gdLst>
              <a:gd name="connsiteX0" fmla="*/ 0 w 8343900"/>
              <a:gd name="connsiteY0" fmla="*/ 0 h 2554545"/>
              <a:gd name="connsiteX1" fmla="*/ 8343900 w 8343900"/>
              <a:gd name="connsiteY1" fmla="*/ 0 h 2554545"/>
              <a:gd name="connsiteX2" fmla="*/ 8343900 w 8343900"/>
              <a:gd name="connsiteY2" fmla="*/ 2554545 h 2554545"/>
              <a:gd name="connsiteX3" fmla="*/ 0 w 8343900"/>
              <a:gd name="connsiteY3" fmla="*/ 2554545 h 2554545"/>
              <a:gd name="connsiteX4" fmla="*/ 0 w 8343900"/>
              <a:gd name="connsiteY4" fmla="*/ 0 h 2554545"/>
              <a:gd name="connsiteX0" fmla="*/ 0 w 8343900"/>
              <a:gd name="connsiteY0" fmla="*/ 0 h 2950199"/>
              <a:gd name="connsiteX1" fmla="*/ 8343900 w 8343900"/>
              <a:gd name="connsiteY1" fmla="*/ 0 h 2950199"/>
              <a:gd name="connsiteX2" fmla="*/ 7930661 w 8343900"/>
              <a:gd name="connsiteY2" fmla="*/ 2950199 h 2950199"/>
              <a:gd name="connsiteX3" fmla="*/ 0 w 8343900"/>
              <a:gd name="connsiteY3" fmla="*/ 2554545 h 2950199"/>
              <a:gd name="connsiteX4" fmla="*/ 0 w 8343900"/>
              <a:gd name="connsiteY4" fmla="*/ 0 h 2950199"/>
              <a:gd name="connsiteX0" fmla="*/ 861646 w 8343900"/>
              <a:gd name="connsiteY0" fmla="*/ 131885 h 2950199"/>
              <a:gd name="connsiteX1" fmla="*/ 8343900 w 8343900"/>
              <a:gd name="connsiteY1" fmla="*/ 0 h 2950199"/>
              <a:gd name="connsiteX2" fmla="*/ 7930661 w 8343900"/>
              <a:gd name="connsiteY2" fmla="*/ 2950199 h 2950199"/>
              <a:gd name="connsiteX3" fmla="*/ 0 w 8343900"/>
              <a:gd name="connsiteY3" fmla="*/ 2554545 h 2950199"/>
              <a:gd name="connsiteX4" fmla="*/ 861646 w 8343900"/>
              <a:gd name="connsiteY4" fmla="*/ 131885 h 295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3900" h="2950199">
                <a:moveTo>
                  <a:pt x="861646" y="131885"/>
                </a:moveTo>
                <a:lnTo>
                  <a:pt x="8343900" y="0"/>
                </a:lnTo>
                <a:lnTo>
                  <a:pt x="7930661" y="2950199"/>
                </a:lnTo>
                <a:lnTo>
                  <a:pt x="0" y="2554545"/>
                </a:lnTo>
                <a:lnTo>
                  <a:pt x="861646" y="131885"/>
                </a:lnTo>
                <a:close/>
              </a:path>
            </a:pathLst>
          </a:cu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2 СОБЫТИЕ «</a:t>
            </a:r>
            <a:r>
              <a:rPr lang="ru-RU" sz="8000" b="1" cap="none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ПАЛЬЦЕМ В НЕБО»</a:t>
            </a:r>
            <a:endParaRPr lang="ru-RU" sz="8000" b="1" cap="none" spc="400" dirty="0">
              <a:ln w="22225">
                <a:solidFill>
                  <a:schemeClr val="bg2"/>
                </a:solidFill>
                <a:prstDash val="solid"/>
              </a:ln>
              <a:gradFill>
                <a:gsLst>
                  <a:gs pos="0">
                    <a:srgbClr val="00B0F0"/>
                  </a:gs>
                  <a:gs pos="23000">
                    <a:srgbClr val="00B0F0"/>
                  </a:gs>
                  <a:gs pos="70000">
                    <a:srgbClr val="7030A0"/>
                  </a:gs>
                  <a:gs pos="97000">
                    <a:srgbClr val="00B0F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3960" y="547684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65671" y="2362707"/>
            <a:ext cx="766726" cy="9657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07411" y="595760"/>
            <a:ext cx="1800000" cy="266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023022" y="2374280"/>
            <a:ext cx="766726" cy="9542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1" name="Рисунок 2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47678" y="563407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297245" y="2297608"/>
            <a:ext cx="766726" cy="9657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4" name="Рисунок 2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69969" y="547684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7553096" y="2281886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7" name="Рисунок 2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75387" y="515331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9858514" y="2249533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0" name="Рисунок 2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3961" y="3712707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617088" y="5446909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60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3" name="Рисунок 3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9749" y="3691926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Прямоугольник 33"/>
          <p:cNvSpPr/>
          <p:nvPr/>
        </p:nvSpPr>
        <p:spPr>
          <a:xfrm>
            <a:off x="2872876" y="5426128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6" name="Рисунок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47680" y="3691926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230807" y="5426128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9" name="Рисунок 3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05611" y="3681606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Прямоугольник 39"/>
          <p:cNvSpPr/>
          <p:nvPr/>
        </p:nvSpPr>
        <p:spPr>
          <a:xfrm>
            <a:off x="7588738" y="5415808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90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5" name="Рисунок 4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8781">
            <a:off x="10148215" y="4557341"/>
            <a:ext cx="1924200" cy="1924200"/>
          </a:xfrm>
          <a:prstGeom prst="rect">
            <a:avLst/>
          </a:prstGeom>
        </p:spPr>
      </p:pic>
      <p:pic>
        <p:nvPicPr>
          <p:cNvPr id="42" name="Рисунок 4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98805" y="3665430"/>
            <a:ext cx="1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Прямоугольник 42"/>
          <p:cNvSpPr/>
          <p:nvPr/>
        </p:nvSpPr>
        <p:spPr>
          <a:xfrm>
            <a:off x="9898805" y="5415808"/>
            <a:ext cx="1257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9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9"/>
            <a:ext cx="12125325" cy="682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5802" y="4581525"/>
            <a:ext cx="1381098" cy="1890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82205" y="4717020"/>
            <a:ext cx="588291" cy="6763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802" y="1146042"/>
            <a:ext cx="747712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Правда ли,</a:t>
            </a:r>
            <a:b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что упаковка хлеба,</a:t>
            </a:r>
          </a:p>
          <a:p>
            <a:pPr algn="ctr"/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у</a:t>
            </a:r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потребляемого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в космосе,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рассчитана</a:t>
            </a:r>
          </a:p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 один укус?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7" y="4504430"/>
            <a:ext cx="2044971" cy="2044971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9"/>
            <a:ext cx="12125325" cy="682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2</a:t>
              </a:r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352702" y="1045037"/>
            <a:ext cx="7886898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Правда ли,</a:t>
            </a:r>
            <a:br>
              <a:rPr lang="ru-RU" sz="5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ru-RU" sz="5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что в состоянии невесомости человек теряет 30 % веса и становится короче на 22 см?</a:t>
            </a:r>
            <a:endParaRPr lang="ru-RU" sz="50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680" y="5516527"/>
            <a:ext cx="953693" cy="955780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9"/>
            <a:ext cx="12125325" cy="682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30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695252" y="307842"/>
            <a:ext cx="9163248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</a:t>
            </a:r>
            <a:b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что вместе с экипажем в космос отправляется мягкая игрушка, которая помогает космонавтам установить момент наступления невесомости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7" y="4504430"/>
            <a:ext cx="2044971" cy="2044971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40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359453" y="291671"/>
            <a:ext cx="9765747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 что собаки Белка и Стрелка – первые животные, совершившие в 1960 году орбитальный космический полёт на корабле «Спутник-5», </a:t>
            </a:r>
            <a:r>
              <a:rPr lang="ru-RU" sz="40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</a:t>
            </a:r>
            <a:r>
              <a:rPr lang="ru-RU" sz="4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являлись дублёрами собак Чайки и Лисички, которые погибли в катастрофе</a:t>
            </a:r>
          </a:p>
          <a:p>
            <a:pPr algn="ctr"/>
            <a:r>
              <a:rPr lang="ru-RU" sz="4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неудачном старте</a:t>
            </a:r>
          </a:p>
          <a:p>
            <a:pPr algn="ctr"/>
            <a:r>
              <a:rPr lang="ru-RU" sz="40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месяцем раньше</a:t>
            </a:r>
            <a:r>
              <a:rPr lang="ru-RU" sz="40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4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7" y="4504430"/>
            <a:ext cx="2044971" cy="2044971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50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788079" y="183949"/>
            <a:ext cx="9327596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6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 что в 1966 году во время выхода в открытый космос астронавт Майкл Коллинз не мог вспомнить, через какой именно люк он выходил, и стучался во все люки, пока ему не открыли нужный</a:t>
            </a:r>
            <a:r>
              <a:rPr lang="ru-RU" sz="4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46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680" y="5516527"/>
            <a:ext cx="953693" cy="955780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6426" y="256815"/>
            <a:ext cx="8029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«Они были первыми»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04" y="1087812"/>
            <a:ext cx="5424220" cy="397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89745" y="4964792"/>
            <a:ext cx="66027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Что изображено</a:t>
            </a:r>
            <a:b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 картинке?</a:t>
            </a:r>
            <a:endParaRPr lang="ru-RU" sz="4800" b="1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60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66899" y="971696"/>
            <a:ext cx="888944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</a:t>
            </a:r>
          </a:p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что если бы удалось поместить Сатурн</a:t>
            </a:r>
          </a:p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воду, </a:t>
            </a:r>
          </a:p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он бы плавал</a:t>
            </a:r>
          </a:p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поверхности</a:t>
            </a:r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5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7" y="4504430"/>
            <a:ext cx="2044971" cy="2044971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70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626153" y="471217"/>
            <a:ext cx="9327596" cy="57554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6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 что из-за того, что Венера вращается против часовой стрелки, при запуске космических аппаратов к ней часы в Центре управления полётами пускают в обратную сторону</a:t>
            </a:r>
            <a:r>
              <a:rPr lang="ru-RU" sz="46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46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680" y="5516527"/>
            <a:ext cx="953693" cy="9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80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749246" y="131150"/>
            <a:ext cx="9775272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 </a:t>
            </a:r>
          </a:p>
          <a:p>
            <a:pPr algn="ctr"/>
            <a:r>
              <a:rPr lang="ru-RU" sz="4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что на космодроме в Плесецке перед запуском каждой ракеты-носителя</a:t>
            </a:r>
          </a:p>
          <a:p>
            <a:pPr algn="ctr"/>
            <a:r>
              <a:rPr lang="ru-RU" sz="4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ней обязательно пишут «Таня», поскольку это имя вывел на первой ракете влюблённый в некую</a:t>
            </a:r>
          </a:p>
          <a:p>
            <a:pPr algn="ctr"/>
            <a:r>
              <a:rPr lang="ru-RU" sz="4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Таню офицер?</a:t>
            </a:r>
            <a:endParaRPr lang="ru-RU" sz="4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7" y="4504430"/>
            <a:ext cx="2044971" cy="2044971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2" y="4581525"/>
            <a:ext cx="1381098" cy="1890782"/>
            <a:chOff x="794469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9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162614" y="732661"/>
              <a:ext cx="1375662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90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66899" y="285998"/>
            <a:ext cx="9079947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 что американцы в 1965 году вложили 12 миллионов долларов в проект по созданию ручек, пишущих в невесомости, а русские ничего подобного не сделали и пользовались карандашом</a:t>
            </a:r>
            <a:r>
              <a:rPr lang="ru-RU" sz="4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4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680" y="5516527"/>
            <a:ext cx="953693" cy="9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85801" y="4581525"/>
            <a:ext cx="1381098" cy="1890782"/>
            <a:chOff x="794467" y="547685"/>
            <a:chExt cx="2111953" cy="25812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4467" y="547685"/>
              <a:ext cx="2111953" cy="2581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889295" y="732661"/>
              <a:ext cx="1922299" cy="126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100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147886" y="666998"/>
            <a:ext cx="788670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Правда ли,</a:t>
            </a:r>
          </a:p>
          <a:p>
            <a:pPr algn="ctr"/>
            <a:r>
              <a:rPr lang="ru-RU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что в созвездии Дракона находится планета, на 92 % состоящая из изумруда</a:t>
            </a:r>
            <a:r>
              <a:rPr lang="ru-RU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5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680" y="5516527"/>
            <a:ext cx="953693" cy="9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5"/>
          <a:stretch/>
        </p:blipFill>
        <p:spPr>
          <a:xfrm>
            <a:off x="0" y="0"/>
            <a:ext cx="12221308" cy="723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6"/>
          <p:cNvSpPr/>
          <p:nvPr/>
        </p:nvSpPr>
        <p:spPr>
          <a:xfrm>
            <a:off x="597877" y="536530"/>
            <a:ext cx="11166231" cy="2554545"/>
          </a:xfrm>
          <a:custGeom>
            <a:avLst/>
            <a:gdLst>
              <a:gd name="connsiteX0" fmla="*/ 0 w 8343900"/>
              <a:gd name="connsiteY0" fmla="*/ 0 h 2554545"/>
              <a:gd name="connsiteX1" fmla="*/ 8343900 w 8343900"/>
              <a:gd name="connsiteY1" fmla="*/ 0 h 2554545"/>
              <a:gd name="connsiteX2" fmla="*/ 8343900 w 8343900"/>
              <a:gd name="connsiteY2" fmla="*/ 2554545 h 2554545"/>
              <a:gd name="connsiteX3" fmla="*/ 0 w 8343900"/>
              <a:gd name="connsiteY3" fmla="*/ 2554545 h 2554545"/>
              <a:gd name="connsiteX4" fmla="*/ 0 w 8343900"/>
              <a:gd name="connsiteY4" fmla="*/ 0 h 2554545"/>
              <a:gd name="connsiteX0" fmla="*/ 0 w 8343900"/>
              <a:gd name="connsiteY0" fmla="*/ 0 h 2950199"/>
              <a:gd name="connsiteX1" fmla="*/ 8343900 w 8343900"/>
              <a:gd name="connsiteY1" fmla="*/ 0 h 2950199"/>
              <a:gd name="connsiteX2" fmla="*/ 7930661 w 8343900"/>
              <a:gd name="connsiteY2" fmla="*/ 2950199 h 2950199"/>
              <a:gd name="connsiteX3" fmla="*/ 0 w 8343900"/>
              <a:gd name="connsiteY3" fmla="*/ 2554545 h 2950199"/>
              <a:gd name="connsiteX4" fmla="*/ 0 w 8343900"/>
              <a:gd name="connsiteY4" fmla="*/ 0 h 2950199"/>
              <a:gd name="connsiteX0" fmla="*/ 861646 w 8343900"/>
              <a:gd name="connsiteY0" fmla="*/ 131885 h 2950199"/>
              <a:gd name="connsiteX1" fmla="*/ 8343900 w 8343900"/>
              <a:gd name="connsiteY1" fmla="*/ 0 h 2950199"/>
              <a:gd name="connsiteX2" fmla="*/ 7930661 w 8343900"/>
              <a:gd name="connsiteY2" fmla="*/ 2950199 h 2950199"/>
              <a:gd name="connsiteX3" fmla="*/ 0 w 8343900"/>
              <a:gd name="connsiteY3" fmla="*/ 2554545 h 2950199"/>
              <a:gd name="connsiteX4" fmla="*/ 861646 w 8343900"/>
              <a:gd name="connsiteY4" fmla="*/ 131885 h 295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3900" h="2950199">
                <a:moveTo>
                  <a:pt x="861646" y="131885"/>
                </a:moveTo>
                <a:lnTo>
                  <a:pt x="8343900" y="0"/>
                </a:lnTo>
                <a:lnTo>
                  <a:pt x="7930661" y="2950199"/>
                </a:lnTo>
                <a:lnTo>
                  <a:pt x="0" y="2554545"/>
                </a:lnTo>
                <a:lnTo>
                  <a:pt x="861646" y="131885"/>
                </a:lnTo>
                <a:close/>
              </a:path>
            </a:pathLst>
          </a:cu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kern="0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3 СОБЫТИЕ</a:t>
            </a:r>
            <a:br>
              <a:rPr lang="ru-RU" sz="8000" b="1" kern="0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</a:br>
            <a:r>
              <a:rPr lang="ru-RU" sz="8000" b="1" kern="0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«</a:t>
            </a:r>
            <a:r>
              <a:rPr lang="ru-RU" sz="8000" b="1" kern="0" cap="none" spc="400" dirty="0" smtClean="0">
                <a:ln w="22225">
                  <a:solidFill>
                    <a:schemeClr val="bg2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23000">
                      <a:srgbClr val="00B0F0"/>
                    </a:gs>
                    <a:gs pos="70000">
                      <a:srgbClr val="7030A0"/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КОСМОС В ОБЪЕКТИВЕ»</a:t>
            </a:r>
            <a:endParaRPr lang="ru-RU" sz="8000" b="1" kern="0" cap="none" spc="400" dirty="0">
              <a:ln w="22225">
                <a:solidFill>
                  <a:schemeClr val="bg2"/>
                </a:solidFill>
                <a:prstDash val="solid"/>
              </a:ln>
              <a:gradFill>
                <a:gsLst>
                  <a:gs pos="0">
                    <a:srgbClr val="00B0F0"/>
                  </a:gs>
                  <a:gs pos="23000">
                    <a:srgbClr val="00B0F0"/>
                  </a:gs>
                  <a:gs pos="70000">
                    <a:srgbClr val="7030A0"/>
                  </a:gs>
                  <a:gs pos="97000">
                    <a:srgbClr val="00B0F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705478"/>
            <a:ext cx="4259527" cy="542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84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65" y="705478"/>
            <a:ext cx="3908592" cy="542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3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03" y="705478"/>
            <a:ext cx="4351117" cy="542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15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4"/>
          <a:stretch/>
        </p:blipFill>
        <p:spPr>
          <a:xfrm>
            <a:off x="3758931" y="705478"/>
            <a:ext cx="4377261" cy="542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3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6426" y="256815"/>
            <a:ext cx="8029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«Они были первыми»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2900" y="1085378"/>
            <a:ext cx="861642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Именно это </a:t>
            </a:r>
            <a:b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21 </a:t>
            </a:r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июля 1969 года совершил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экипаж американского космического пилотируемого корабля «Аполлон-11»?</a:t>
            </a:r>
            <a:endParaRPr lang="ru-RU" sz="4800" b="1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49" y="705478"/>
            <a:ext cx="4129225" cy="542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48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68" y="705478"/>
            <a:ext cx="4065186" cy="542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715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88" y="1408876"/>
            <a:ext cx="5357766" cy="401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1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Н7А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1429"/>
            <a:ext cx="12068175" cy="678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84840" y="260893"/>
            <a:ext cx="836148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40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1973 году офицер Центра управления полётами во время сеанса связи с орбитальной станцией </a:t>
            </a:r>
            <a:r>
              <a:rPr lang="en-US" sz="40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Skylab </a:t>
            </a:r>
            <a:r>
              <a:rPr lang="ru-RU" sz="40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услышал голос не астронавта Оуэна Гэрриота, а его жены, находившейся в </a:t>
            </a:r>
            <a:r>
              <a:rPr lang="ru-RU" sz="40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тот момент </a:t>
            </a:r>
            <a:r>
              <a:rPr lang="ru-RU" sz="40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40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Земле.</a:t>
            </a:r>
          </a:p>
          <a:p>
            <a:pPr algn="ctr"/>
            <a:r>
              <a:rPr lang="ru-RU" sz="4800" b="1" i="1" u="sng" spc="5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Как это произошло?</a:t>
            </a:r>
            <a:endParaRPr lang="ru-RU" sz="4800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6426" y="256815"/>
            <a:ext cx="8029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«Они были первыми»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6501" y="1905506"/>
            <a:ext cx="76567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Первая в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мире</a:t>
            </a:r>
          </a:p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женщина-космонавт</a:t>
            </a:r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, вышедшая в открытый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космос 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6426" y="256815"/>
            <a:ext cx="8029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«Они были первыми»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3724" y="1252294"/>
            <a:ext cx="965780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Русский </a:t>
            </a:r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и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советский</a:t>
            </a:r>
          </a:p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учёный-самоучка</a:t>
            </a:r>
            <a:r>
              <a:rPr lang="ru-RU" sz="4800" b="1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 и изобретатель, школьный 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учитель, основоположник теоретической</a:t>
            </a:r>
          </a:p>
          <a:p>
            <a:pPr algn="ctr"/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космонавтики?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6426" y="256815"/>
            <a:ext cx="8029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«Они были первыми»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0354" y="1087812"/>
            <a:ext cx="890467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настоящие имена собак Белки и Стрелки – первых животных, совершивших орбитальный космический полёт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«Планеты и звёзды»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9294" y="1863171"/>
            <a:ext cx="890467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звезду,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о которой пел</a:t>
            </a:r>
            <a:b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Виктор Цой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31530" y="164482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9294" y="1738052"/>
            <a:ext cx="890467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Назовите планету нашей солнечной системы, названную</a:t>
            </a:r>
          </a:p>
          <a:p>
            <a:pPr algn="ctr"/>
            <a:r>
              <a:rPr lang="ru-R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не в честь бога</a:t>
            </a:r>
            <a:r>
              <a:rPr lang="ru-RU" sz="48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?</a:t>
            </a:r>
            <a:endParaRPr lang="ru-RU" sz="48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6426" y="256815"/>
            <a:ext cx="8287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«Планеты и звёзды»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671">
            <a:off x="10148215" y="4557341"/>
            <a:ext cx="1924200" cy="19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642</Words>
  <Application>Microsoft Office PowerPoint</Application>
  <PresentationFormat>Произвольный</PresentationFormat>
  <Paragraphs>158</Paragraphs>
  <Slides>44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Тишкова</dc:creator>
  <cp:lastModifiedBy>Надежда</cp:lastModifiedBy>
  <cp:revision>113</cp:revision>
  <dcterms:created xsi:type="dcterms:W3CDTF">2018-03-31T02:17:24Z</dcterms:created>
  <dcterms:modified xsi:type="dcterms:W3CDTF">2020-04-17T14:13:57Z</dcterms:modified>
</cp:coreProperties>
</file>