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63" r:id="rId9"/>
    <p:sldId id="278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72" r:id="rId19"/>
    <p:sldId id="277" r:id="rId20"/>
    <p:sldId id="273" r:id="rId21"/>
    <p:sldId id="280" r:id="rId22"/>
    <p:sldId id="274" r:id="rId23"/>
    <p:sldId id="25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5DB7-2A2F-4F54-9667-DF871CA1679C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7076-6A62-41B9-AE22-6856A4982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DDD0-DCA0-41C9-928E-B43AA1406A4D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B69B-A50F-4FCA-A9E3-E402AF4BF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CEC5-750A-44B0-ABFA-73820DE0A2C6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C6E7-312F-4124-A106-34C35054F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8DC2-4E40-432C-8B77-3E84A2E59924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F4B5-3298-4CB6-B1E8-989A70CEB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AD65-0970-4B41-8F61-8045EB7857E9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5E2F-38A8-4037-A237-025FE82B6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D2F5-54FB-4955-AEDF-092401EF0115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8AA3-1429-400C-9BC7-836FD654F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4BC5-545B-49D6-B6E7-7A22C3A01A99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F4C6-94DC-45A1-B272-72AE7F5C1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8825-DD41-4209-9118-606E03278D7A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2377-3659-4B70-BD83-0C56A794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AE57-A7EC-43C0-AC11-F2F982909B30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B329-D1C5-4468-9012-9ECADB501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FAC4-0B68-4CE2-8A2B-D2067A74BE65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B84C-9BC2-43B0-8B74-6B5AB863A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A502-E2C0-4D1C-B186-7F7A96EE12C3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87DA-ED8F-4956-9E82-5545CC6B5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3FB0E-765C-42C1-8FCD-3B6B6C2F2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8" descr="images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>
            <a:off x="7858125" y="5076825"/>
            <a:ext cx="1285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9" descr="i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767638" y="0"/>
            <a:ext cx="13763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14313"/>
            <a:ext cx="11112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357813"/>
            <a:ext cx="1427163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000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Русский язык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>
                <a:solidFill>
                  <a:srgbClr val="C00000"/>
                </a:solidFill>
              </a:rPr>
              <a:t>Урок в  5  классе на тему «</a:t>
            </a:r>
            <a:r>
              <a:rPr lang="ru-RU" sz="3600" dirty="0" smtClean="0">
                <a:solidFill>
                  <a:srgbClr val="C00000"/>
                </a:solidFill>
              </a:rPr>
              <a:t>Фразеологизмы».</a:t>
            </a:r>
            <a:endParaRPr lang="ru-RU" sz="36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</a:rPr>
              <a:t>Учитель русского языка и литературы </a:t>
            </a:r>
            <a:r>
              <a:rPr lang="ru-RU" sz="2800" dirty="0" smtClean="0">
                <a:solidFill>
                  <a:srgbClr val="C00000"/>
                </a:solidFill>
              </a:rPr>
              <a:t>МБОУ «СОШ №27», Забайкальский край, г. Чита</a:t>
            </a:r>
            <a:endParaRPr lang="ru-RU" sz="2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Домошонкина </a:t>
            </a: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 smtClean="0">
                <a:solidFill>
                  <a:srgbClr val="C00000"/>
                </a:solidFill>
              </a:rPr>
              <a:t>рина Валентиновна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>Улица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Лексическая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6858048" cy="4525963"/>
          </a:xfrm>
        </p:spPr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Подберите слова-синонимы к фразеологизмам</a:t>
            </a:r>
          </a:p>
          <a:p>
            <a:r>
              <a:rPr lang="ru-RU" sz="2400" i="1" dirty="0">
                <a:solidFill>
                  <a:srgbClr val="C00000"/>
                </a:solidFill>
              </a:rPr>
              <a:t>Бить баклуши – бездельничать</a:t>
            </a:r>
          </a:p>
          <a:p>
            <a:r>
              <a:rPr lang="ru-RU" sz="2400" i="1" dirty="0">
                <a:solidFill>
                  <a:srgbClr val="C00000"/>
                </a:solidFill>
              </a:rPr>
              <a:t>Сломя голову – очень быстро</a:t>
            </a:r>
          </a:p>
          <a:p>
            <a:r>
              <a:rPr lang="ru-RU" sz="2400" i="1" dirty="0">
                <a:solidFill>
                  <a:srgbClr val="C00000"/>
                </a:solidFill>
              </a:rPr>
              <a:t>В час по чайной ложке – медленно</a:t>
            </a:r>
          </a:p>
          <a:p>
            <a:r>
              <a:rPr lang="ru-RU" sz="2400" i="1" dirty="0">
                <a:solidFill>
                  <a:srgbClr val="C00000"/>
                </a:solidFill>
              </a:rPr>
              <a:t>Водить за нос – обманывать</a:t>
            </a:r>
          </a:p>
          <a:p>
            <a:r>
              <a:rPr lang="ru-RU" sz="2400" i="1" dirty="0">
                <a:solidFill>
                  <a:srgbClr val="C00000"/>
                </a:solidFill>
              </a:rPr>
              <a:t>Себе на уме – хитрый</a:t>
            </a:r>
          </a:p>
          <a:p>
            <a:r>
              <a:rPr lang="ru-RU" sz="2400" i="1" dirty="0">
                <a:solidFill>
                  <a:srgbClr val="C00000"/>
                </a:solidFill>
              </a:rPr>
              <a:t> </a:t>
            </a:r>
          </a:p>
          <a:p>
            <a:pPr lvl="1"/>
            <a:endParaRPr lang="ru-RU" sz="2400" dirty="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0070C0"/>
                </a:solidFill>
              </a:rPr>
              <a:t>Улица</a:t>
            </a:r>
            <a:r>
              <a:rPr lang="ru-RU" sz="3600" b="1" dirty="0">
                <a:solidFill>
                  <a:srgbClr val="0070C0"/>
                </a:solidFill>
              </a:rPr>
              <a:t> Лексическая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000" b="1" i="1" dirty="0">
                <a:solidFill>
                  <a:srgbClr val="7030A0"/>
                </a:solidFill>
              </a:rPr>
              <a:t>Подберите  к фразеологизмам фразеологические синонимы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1071538" y="2538617"/>
            <a:ext cx="38535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Бить баклуши – валять</a:t>
            </a:r>
            <a:r>
              <a:rPr kumimoji="0" lang="ru-RU" altLang="zh-CN" sz="2400" b="0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4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дурака</a:t>
            </a:r>
            <a:r>
              <a:rPr kumimoji="0" lang="ru-RU" altLang="zh-CN" sz="24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24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 наплакал  - куры не клюют</a:t>
            </a:r>
            <a:endParaRPr kumimoji="0" lang="ru-RU" altLang="zh-CN" sz="24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rgbClr val="7030A0"/>
                </a:solidFill>
              </a:rPr>
              <a:t>Улица</a:t>
            </a:r>
            <a:r>
              <a:rPr lang="ru-RU" sz="3600" b="1" dirty="0">
                <a:solidFill>
                  <a:srgbClr val="7030A0"/>
                </a:solidFill>
              </a:rPr>
              <a:t> Лексическая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i="1" dirty="0">
                <a:solidFill>
                  <a:srgbClr val="7030A0"/>
                </a:solidFill>
              </a:rPr>
              <a:t>Подберите  к фразеологизмам фразеологические антонимы</a:t>
            </a:r>
            <a:endParaRPr lang="ru-RU" sz="2400" i="1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 От горшка два вершка – верста коломенская</a:t>
            </a:r>
          </a:p>
          <a:p>
            <a:r>
              <a:rPr lang="ru-RU" i="1" dirty="0">
                <a:solidFill>
                  <a:srgbClr val="7030A0"/>
                </a:solidFill>
              </a:rPr>
              <a:t>Спустя рукава – засучив рукава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rgbClr val="7030A0"/>
                </a:solidFill>
              </a:rPr>
              <a:t>Улица</a:t>
            </a:r>
            <a:r>
              <a:rPr lang="ru-RU" sz="3600" b="1" dirty="0">
                <a:solidFill>
                  <a:srgbClr val="7030A0"/>
                </a:solidFill>
              </a:rPr>
              <a:t> Лексическая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/>
          <a:lstStyle/>
          <a:p>
            <a:pPr lvl="1"/>
            <a:r>
              <a:rPr lang="ru-RU" i="1" dirty="0">
                <a:solidFill>
                  <a:srgbClr val="7030A0"/>
                </a:solidFill>
              </a:rPr>
              <a:t>Подберите  к фразеологизмам фразеологические антонимы</a:t>
            </a:r>
            <a:endParaRPr lang="ru-RU" sz="2400" i="1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 От горшка два вершка – верста коломенская</a:t>
            </a:r>
          </a:p>
          <a:p>
            <a:r>
              <a:rPr lang="ru-RU" i="1" dirty="0">
                <a:solidFill>
                  <a:srgbClr val="7030A0"/>
                </a:solidFill>
              </a:rPr>
              <a:t>Спустя рукава – засучив рукава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00174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71876"/>
            <a:ext cx="25003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Улица Литературная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u="sng" dirty="0">
                <a:solidFill>
                  <a:srgbClr val="7030A0"/>
                </a:solidFill>
              </a:rPr>
              <a:t>Подпишите под фамилиями   Пушкина и  Крылова фразеологизмы, которые стали известны благодаря таланту писателей, объясните значения</a:t>
            </a:r>
            <a:r>
              <a:rPr lang="ru-RU" sz="1800" b="1" dirty="0"/>
              <a:t>: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остаться у разбитого корыта, 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спору нет, 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глаз не сводит,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 белены объелась, 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 а воз и ныне там,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 бог послал кусочек сыру, 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так поди же попляши,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 а ларчик просто открывался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rgbClr val="7030A0"/>
                </a:solidFill>
              </a:rPr>
              <a:t>Проверка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00438"/>
            <a:ext cx="1500198" cy="158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1571612"/>
            <a:ext cx="157163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86116" y="1428736"/>
            <a:ext cx="3571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Остаться у разбитого корыта, </a:t>
            </a:r>
          </a:p>
          <a:p>
            <a:r>
              <a:rPr lang="ru-RU" b="1" dirty="0">
                <a:solidFill>
                  <a:srgbClr val="7030A0"/>
                </a:solidFill>
              </a:rPr>
              <a:t>спору нет, </a:t>
            </a:r>
          </a:p>
          <a:p>
            <a:r>
              <a:rPr lang="ru-RU" b="1" dirty="0">
                <a:solidFill>
                  <a:srgbClr val="7030A0"/>
                </a:solidFill>
              </a:rPr>
              <a:t>глаз не сводит,</a:t>
            </a:r>
          </a:p>
          <a:p>
            <a:r>
              <a:rPr lang="ru-RU" b="1" dirty="0">
                <a:solidFill>
                  <a:srgbClr val="7030A0"/>
                </a:solidFill>
              </a:rPr>
              <a:t> белены объелась,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500438"/>
            <a:ext cx="3500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 А воз и ныне там,</a:t>
            </a:r>
          </a:p>
          <a:p>
            <a:r>
              <a:rPr lang="ru-RU" b="1" dirty="0">
                <a:solidFill>
                  <a:srgbClr val="7030A0"/>
                </a:solidFill>
              </a:rPr>
              <a:t> бог послал кусочек сыру, </a:t>
            </a:r>
          </a:p>
          <a:p>
            <a:r>
              <a:rPr lang="ru-RU" b="1" dirty="0">
                <a:solidFill>
                  <a:srgbClr val="7030A0"/>
                </a:solidFill>
              </a:rPr>
              <a:t>так поди же попляши,</a:t>
            </a:r>
          </a:p>
          <a:p>
            <a:r>
              <a:rPr lang="ru-RU" b="1" dirty="0">
                <a:solidFill>
                  <a:srgbClr val="7030A0"/>
                </a:solidFill>
              </a:rPr>
              <a:t> а ларчик просто открывался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rgbClr val="7030A0"/>
                </a:solidFill>
              </a:rPr>
              <a:t>Улица Невыученных уроков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Потерпеть победу – потерпеть неудачу, одержать победу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Не в чужой тарелке – не в своей тарелке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Клевать клювом – клевать носом</a:t>
            </a:r>
          </a:p>
          <a:p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Не тяни дело – не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откладывай дело в долгий ящик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2786082" cy="582594"/>
          </a:xfrm>
        </p:spPr>
        <p:txBody>
          <a:bodyPr/>
          <a:lstStyle/>
          <a:p>
            <a:r>
              <a:rPr lang="ru-RU" sz="1800" b="1" i="1" dirty="0">
                <a:solidFill>
                  <a:srgbClr val="0070C0"/>
                </a:solidFill>
              </a:rPr>
              <a:t>Улица Зоологическая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28604"/>
            <a:ext cx="3786214" cy="5929354"/>
          </a:xfrm>
        </p:spPr>
        <p:txBody>
          <a:bodyPr/>
          <a:lstStyle/>
          <a:p>
            <a:r>
              <a:rPr lang="ru-RU" sz="1000" i="1" dirty="0">
                <a:solidFill>
                  <a:srgbClr val="7030A0"/>
                </a:solidFill>
              </a:rPr>
              <a:t>Я был в зачарованном мире,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В далеких волшебных краях,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Он плавает в сказочном море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На трех легендарных китах.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Там песнь лебединая льется,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Там гадкий утенок живет,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Там ищут заблудшие овцы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Баранов у новых ворот.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Там водится синяя птица,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Свистит </a:t>
            </a:r>
            <a:r>
              <a:rPr lang="ru-RU" sz="1000" i="1" dirty="0" err="1">
                <a:solidFill>
                  <a:srgbClr val="7030A0"/>
                </a:solidFill>
              </a:rPr>
              <a:t>по-разбойному</a:t>
            </a:r>
            <a:r>
              <a:rPr lang="ru-RU" sz="1000" i="1" dirty="0">
                <a:solidFill>
                  <a:srgbClr val="7030A0"/>
                </a:solidFill>
              </a:rPr>
              <a:t> рак,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Там лают на девять псов-рыцарей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 err="1">
                <a:solidFill>
                  <a:srgbClr val="7030A0"/>
                </a:solidFill>
              </a:rPr>
              <a:t>Нерезанных</a:t>
            </a:r>
            <a:r>
              <a:rPr lang="ru-RU" sz="1000" i="1" dirty="0">
                <a:solidFill>
                  <a:srgbClr val="7030A0"/>
                </a:solidFill>
              </a:rPr>
              <a:t> десять собак.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Верблюд там в ушко от иголки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Пролезть почитает за труд,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И в шкурах овечьих там волки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Козлов отпущенья дерут.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Премудрый пескарь там ютится,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Сверкает жар-птица огнем,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И кляча истории мчится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В упряжке с троянским конем...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Как любим зверей этих все мы...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Но брел я печален и зол: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Где наши собаки на сене?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Где наш буриданов </a:t>
            </a:r>
            <a:r>
              <a:rPr lang="ru-RU" sz="1000" i="1" dirty="0" err="1">
                <a:solidFill>
                  <a:srgbClr val="7030A0"/>
                </a:solidFill>
              </a:rPr>
              <a:t>осел</a:t>
            </a:r>
            <a:r>
              <a:rPr lang="ru-RU" sz="1000" i="1" dirty="0">
                <a:solidFill>
                  <a:srgbClr val="7030A0"/>
                </a:solidFill>
              </a:rPr>
              <a:t>?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Неужто совсем невозможно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Нам выдумать наших зверей?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Поэт! Современник! Художник!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Зажгись! Вдохновись! Озверей!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Пускай же немедля взлетает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Фантазии красный петух!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Друзья, нам слонов не хватает</a:t>
            </a:r>
            <a:endParaRPr lang="ru-RU" sz="1000" dirty="0">
              <a:solidFill>
                <a:srgbClr val="7030A0"/>
              </a:solidFill>
            </a:endParaRPr>
          </a:p>
          <a:p>
            <a:r>
              <a:rPr lang="ru-RU" sz="1000" i="1" dirty="0">
                <a:solidFill>
                  <a:srgbClr val="7030A0"/>
                </a:solidFill>
              </a:rPr>
              <a:t>В таком изобилии мух!</a:t>
            </a:r>
            <a:endParaRPr lang="ru-RU" sz="1000" dirty="0">
              <a:solidFill>
                <a:srgbClr val="7030A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661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00B050"/>
                </a:solidFill>
              </a:rPr>
              <a:t>Улица Зоологическая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i="1" dirty="0">
                <a:solidFill>
                  <a:srgbClr val="0070C0"/>
                </a:solidFill>
              </a:rPr>
              <a:t>Дополните фразеологизмы животными, которые упоминаются в данных фразеологизмах </a:t>
            </a:r>
          </a:p>
          <a:p>
            <a:r>
              <a:rPr lang="ru-RU" sz="1800" i="1" dirty="0">
                <a:solidFill>
                  <a:srgbClr val="0070C0"/>
                </a:solidFill>
              </a:rPr>
              <a:t>На ухо наступил… </a:t>
            </a:r>
            <a:endParaRPr lang="ru-RU" sz="1800" dirty="0">
              <a:solidFill>
                <a:srgbClr val="0070C0"/>
              </a:solidFill>
            </a:endParaRPr>
          </a:p>
          <a:p>
            <a:r>
              <a:rPr lang="ru-RU" sz="1800" i="1" dirty="0">
                <a:solidFill>
                  <a:srgbClr val="0070C0"/>
                </a:solidFill>
              </a:rPr>
              <a:t> Смотрит, как…….. на новые ворота </a:t>
            </a:r>
            <a:endParaRPr lang="ru-RU" sz="1800" dirty="0">
              <a:solidFill>
                <a:srgbClr val="0070C0"/>
              </a:solidFill>
            </a:endParaRPr>
          </a:p>
          <a:p>
            <a:r>
              <a:rPr lang="ru-RU" sz="1800" i="1" dirty="0">
                <a:solidFill>
                  <a:srgbClr val="0070C0"/>
                </a:solidFill>
              </a:rPr>
              <a:t>Пишет как ……….. лапой. </a:t>
            </a:r>
            <a:endParaRPr lang="ru-RU" sz="1800" dirty="0">
              <a:solidFill>
                <a:srgbClr val="0070C0"/>
              </a:solidFill>
            </a:endParaRPr>
          </a:p>
          <a:p>
            <a:r>
              <a:rPr lang="ru-RU" sz="1800" i="1" dirty="0">
                <a:solidFill>
                  <a:srgbClr val="0070C0"/>
                </a:solidFill>
              </a:rPr>
              <a:t>На сердце ………. скребут. </a:t>
            </a:r>
            <a:endParaRPr lang="ru-RU" sz="1800" dirty="0">
              <a:solidFill>
                <a:srgbClr val="0070C0"/>
              </a:solidFill>
            </a:endParaRPr>
          </a:p>
          <a:p>
            <a:r>
              <a:rPr lang="ru-RU" sz="1800" i="1" dirty="0">
                <a:solidFill>
                  <a:srgbClr val="0070C0"/>
                </a:solidFill>
              </a:rPr>
              <a:t>…………</a:t>
            </a:r>
            <a:r>
              <a:rPr lang="ru-RU" sz="1800" i="1" u="sng" dirty="0">
                <a:solidFill>
                  <a:srgbClr val="0070C0"/>
                </a:solidFill>
              </a:rPr>
              <a:t>носа </a:t>
            </a:r>
            <a:r>
              <a:rPr lang="ru-RU" sz="1800" i="1" dirty="0">
                <a:solidFill>
                  <a:srgbClr val="0070C0"/>
                </a:solidFill>
              </a:rPr>
              <a:t>не подточит. </a:t>
            </a:r>
            <a:endParaRPr lang="ru-RU" sz="1800" dirty="0">
              <a:solidFill>
                <a:srgbClr val="0070C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6610" cy="868346"/>
          </a:xfrm>
        </p:spPr>
        <p:txBody>
          <a:bodyPr/>
          <a:lstStyle/>
          <a:p>
            <a:r>
              <a:rPr lang="ru-RU" sz="3600" b="1" i="1" dirty="0">
                <a:solidFill>
                  <a:srgbClr val="00B050"/>
                </a:solidFill>
              </a:rPr>
              <a:t>Проверка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285992"/>
            <a:ext cx="15716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00438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929066"/>
            <a:ext cx="14287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13573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214422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 rot="10800000" flipV="1">
            <a:off x="4714876" y="2259733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На ухо наступил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643314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Смотрит, как                          на новые ворота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928662" y="4118767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Пишет     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i="1" dirty="0">
                <a:solidFill>
                  <a:srgbClr val="0070C0"/>
                </a:solidFill>
              </a:rPr>
              <a:t>          </a:t>
            </a:r>
          </a:p>
          <a:p>
            <a:r>
              <a:rPr lang="ru-RU" sz="2400" i="1" dirty="0">
                <a:solidFill>
                  <a:srgbClr val="0070C0"/>
                </a:solidFill>
              </a:rPr>
              <a:t>как                лапой.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2357430"/>
            <a:ext cx="3071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0070C0"/>
                </a:solidFill>
              </a:rPr>
              <a:t>                 </a:t>
            </a:r>
            <a:r>
              <a:rPr lang="ru-RU" sz="2800" i="1" u="sng" dirty="0">
                <a:solidFill>
                  <a:srgbClr val="0070C0"/>
                </a:solidFill>
              </a:rPr>
              <a:t>носа </a:t>
            </a:r>
            <a:r>
              <a:rPr lang="ru-RU" sz="2800" i="1" dirty="0">
                <a:solidFill>
                  <a:srgbClr val="0070C0"/>
                </a:solidFill>
              </a:rPr>
              <a:t>не подточит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1357298"/>
            <a:ext cx="407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На сердце              скребут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C00000"/>
                </a:solidFill>
              </a:rPr>
              <a:t>ДОБРО ПОЖАЛОВАТЬ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Мы держим путь в страну Фразеология, которая встречает нас  очень добрым фразеологизмом, который мы употребляем при встрече друзей, знакомых, родных. Каким? 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7030A0"/>
                </a:solidFill>
              </a:rPr>
              <a:t>Кто вспомнит быстрее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0070C0"/>
                </a:solidFill>
              </a:rPr>
              <a:t>Закончите начатые пословицы</a:t>
            </a:r>
            <a:r>
              <a:rPr lang="ru-RU" sz="2400" i="1" dirty="0">
                <a:solidFill>
                  <a:srgbClr val="0070C0"/>
                </a:solidFill>
              </a:rPr>
              <a:t>  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Любишь кататься - …..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ТИШЕ ЕДЕШЬ- …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Лучше синица в руках, чем…. 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На вкус и цвет …..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Готовь сани летом, а  ……..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i="1" dirty="0">
                <a:solidFill>
                  <a:srgbClr val="0070C0"/>
                </a:solidFill>
              </a:rPr>
              <a:t> 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7030A0"/>
                </a:solidFill>
              </a:rPr>
              <a:t>Проверка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0070C0"/>
                </a:solidFill>
              </a:rPr>
              <a:t>Закончите начатые пословицы</a:t>
            </a:r>
            <a:r>
              <a:rPr lang="ru-RU" sz="2400" i="1" dirty="0">
                <a:solidFill>
                  <a:srgbClr val="0070C0"/>
                </a:solidFill>
              </a:rPr>
              <a:t>  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Любишь кататься - …..(люби и саночки возить)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ТИШЕ ЕДЕШЬ- …(ДАЛЬШЕ БУДЕШЬ)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Лучше синица в руках, чем…. (журавль в небе)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На вкус и цвет …..(товарища нет)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Готовь сани летом, а…(телегу зимой)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i="1" dirty="0">
                <a:solidFill>
                  <a:srgbClr val="0070C0"/>
                </a:solidFill>
              </a:rPr>
              <a:t> 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Спасибо </a:t>
            </a:r>
            <a:r>
              <a:rPr lang="ru-RU" sz="3600">
                <a:solidFill>
                  <a:srgbClr val="C00000"/>
                </a:solidFill>
              </a:rPr>
              <a:t>за </a:t>
            </a:r>
            <a:r>
              <a:rPr lang="ru-RU" sz="3600" smtClean="0">
                <a:solidFill>
                  <a:srgbClr val="C00000"/>
                </a:solidFill>
              </a:rPr>
              <a:t>урок!!!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42928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Источники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Учебник </a:t>
            </a:r>
            <a:r>
              <a:rPr lang="ru-RU" sz="2400" dirty="0"/>
              <a:t>р</a:t>
            </a:r>
            <a:r>
              <a:rPr lang="ru-RU" sz="2400" dirty="0" smtClean="0"/>
              <a:t>усского языка 5 класс Л.М. </a:t>
            </a:r>
            <a:r>
              <a:rPr lang="ru-RU" sz="2400" dirty="0" err="1" smtClean="0"/>
              <a:t>Рыбченкова</a:t>
            </a:r>
            <a:r>
              <a:rPr lang="ru-RU" sz="2400" dirty="0" smtClean="0"/>
              <a:t>, О.М. Александрова, А.В. Глазков.</a:t>
            </a:r>
          </a:p>
          <a:p>
            <a:pPr eaLnBrk="1" hangingPunct="1">
              <a:defRPr/>
            </a:pPr>
            <a:r>
              <a:rPr lang="ru-RU" sz="2400" dirty="0" smtClean="0"/>
              <a:t>«Подсказки на каждый день», русский язык, 5 класс </a:t>
            </a:r>
            <a:r>
              <a:rPr lang="ru-RU" sz="2400" dirty="0" err="1" smtClean="0"/>
              <a:t>Т.Ю.Угроватова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Улица Смекалистых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5643602" cy="4525963"/>
          </a:xfrm>
        </p:spPr>
        <p:txBody>
          <a:bodyPr/>
          <a:lstStyle/>
          <a:p>
            <a:r>
              <a:rPr lang="ru-RU" sz="2000" i="1" dirty="0">
                <a:solidFill>
                  <a:srgbClr val="0070C0"/>
                </a:solidFill>
              </a:rPr>
              <a:t>1. 1.Принять сидячее положение.</a:t>
            </a:r>
          </a:p>
          <a:p>
            <a:pPr lvl="0"/>
            <a:r>
              <a:rPr lang="ru-RU" sz="2000" i="1" dirty="0">
                <a:solidFill>
                  <a:srgbClr val="0070C0"/>
                </a:solidFill>
              </a:rPr>
              <a:t>      2.Предлог</a:t>
            </a:r>
          </a:p>
          <a:p>
            <a:pPr lvl="0"/>
            <a:r>
              <a:rPr lang="ru-RU" sz="2000" i="1" dirty="0">
                <a:solidFill>
                  <a:srgbClr val="0070C0"/>
                </a:solidFill>
              </a:rPr>
              <a:t>       3. Часть тела, соединяющая голову с туловищем.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  2. 1. Предлог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      2. незначительный по весу.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       3. центральный орган кровеносной системы.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   </a:t>
            </a:r>
          </a:p>
          <a:p>
            <a:pPr lvl="0"/>
            <a:r>
              <a:rPr lang="ru-RU" sz="2000" i="1" dirty="0">
                <a:solidFill>
                  <a:srgbClr val="0070C0"/>
                </a:solidFill>
              </a:rPr>
              <a:t>3. 1. Принять сидячее положение.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     2. предлог.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     3. низкая резиновая обувь.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 </a:t>
            </a:r>
          </a:p>
          <a:p>
            <a:r>
              <a:rPr lang="ru-RU" sz="1800" dirty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3143272" cy="1143000"/>
          </a:xfrm>
        </p:spPr>
        <p:txBody>
          <a:bodyPr/>
          <a:lstStyle/>
          <a:p>
            <a:r>
              <a:rPr lang="ru-RU" sz="3600" dirty="0">
                <a:solidFill>
                  <a:srgbClr val="7030A0"/>
                </a:solidFill>
              </a:rPr>
              <a:t>Проверка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сесть на шею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с легким сердцем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сесть в галошу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50057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1928826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714356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Улица  толковых словарей и фразеологизмов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B0F0"/>
                </a:solidFill>
              </a:rPr>
              <a:t>Слово фразеологизм произошло путем сложения двух греческих слов  </a:t>
            </a:r>
            <a:r>
              <a:rPr lang="ru-RU" sz="2400" b="1" dirty="0" err="1">
                <a:solidFill>
                  <a:srgbClr val="00B0F0"/>
                </a:solidFill>
              </a:rPr>
              <a:t>фрасис</a:t>
            </a:r>
            <a:r>
              <a:rPr lang="ru-RU" sz="2400" b="1" dirty="0">
                <a:solidFill>
                  <a:srgbClr val="00B0F0"/>
                </a:solidFill>
              </a:rPr>
              <a:t>  и логос – выражение, оборот речи, слово, понятие, значение фразеологизмов можно узнать в толковых словарях. Существуют словари фразеологизмов, из которых мы можем узнать из истории происхождения фразеологизмов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Улица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Мастеров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>
                <a:solidFill>
                  <a:srgbClr val="7030A0"/>
                </a:solidFill>
              </a:rPr>
              <a:t>1 группа: топорная работа, без сучка и задоринки, снять стружку, разделать под орех.   </a:t>
            </a:r>
          </a:p>
          <a:p>
            <a:r>
              <a:rPr lang="ru-RU" sz="1800" i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1800" i="1" dirty="0">
                <a:solidFill>
                  <a:srgbClr val="7030A0"/>
                </a:solidFill>
              </a:rPr>
              <a:t>2 группа: на один покрой, трещать по швам. СЕМЬ РАЗ ОТМЕРЬ, один раз отрежь, шито белыми нитками. </a:t>
            </a:r>
          </a:p>
          <a:p>
            <a:r>
              <a:rPr lang="ru-RU" sz="1800" i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1800" i="1" dirty="0">
                <a:solidFill>
                  <a:srgbClr val="7030A0"/>
                </a:solidFill>
              </a:rPr>
              <a:t>3 группа: калачом не заманишь, заварить кашу, толочь воду в ступе, попасть как кур в </a:t>
            </a:r>
            <a:r>
              <a:rPr lang="ru-RU" sz="1800" i="1" dirty="0" err="1">
                <a:solidFill>
                  <a:srgbClr val="7030A0"/>
                </a:solidFill>
              </a:rPr>
              <a:t>ощип</a:t>
            </a:r>
            <a:endParaRPr lang="ru-RU" sz="1800" i="1" dirty="0">
              <a:solidFill>
                <a:srgbClr val="7030A0"/>
              </a:solidFill>
            </a:endParaRPr>
          </a:p>
          <a:p>
            <a:r>
              <a:rPr lang="ru-RU" sz="1800" i="1" dirty="0">
                <a:solidFill>
                  <a:srgbClr val="7030A0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500858" cy="857256"/>
          </a:xfrm>
        </p:spPr>
        <p:txBody>
          <a:bodyPr/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Улица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Мастеров . Проверка.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525963"/>
          </a:xfrm>
        </p:spPr>
        <p:txBody>
          <a:bodyPr/>
          <a:lstStyle/>
          <a:p>
            <a:r>
              <a:rPr lang="ru-RU" sz="1800" i="1" dirty="0">
                <a:solidFill>
                  <a:srgbClr val="7030A0"/>
                </a:solidFill>
              </a:rPr>
              <a:t>1 группа: топорная работа, без сучка и задоринки, снять стружку, разделать под орех.   </a:t>
            </a:r>
          </a:p>
          <a:p>
            <a:endParaRPr lang="ru-RU" sz="1800" i="1" dirty="0">
              <a:solidFill>
                <a:srgbClr val="7030A0"/>
              </a:solidFill>
            </a:endParaRPr>
          </a:p>
          <a:p>
            <a:r>
              <a:rPr lang="ru-RU" sz="1800" i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1800" i="1" dirty="0">
                <a:solidFill>
                  <a:srgbClr val="7030A0"/>
                </a:solidFill>
              </a:rPr>
              <a:t>2 группа: на один покрой, трещать по швам. СЕМЬ РАЗ ОТМЕРЬ, один раз отрежь, шито белыми нитками. </a:t>
            </a:r>
          </a:p>
          <a:p>
            <a:endParaRPr lang="ru-RU" sz="1800" i="1" dirty="0">
              <a:solidFill>
                <a:srgbClr val="7030A0"/>
              </a:solidFill>
            </a:endParaRPr>
          </a:p>
          <a:p>
            <a:r>
              <a:rPr lang="ru-RU" sz="1800" i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1800" i="1" dirty="0">
                <a:solidFill>
                  <a:srgbClr val="7030A0"/>
                </a:solidFill>
              </a:rPr>
              <a:t>3 группа: калачом не заманишь, заварить кашу, толочь воду в ступе, попасть как кур в </a:t>
            </a:r>
            <a:r>
              <a:rPr lang="ru-RU" sz="1800" i="1" dirty="0" err="1">
                <a:solidFill>
                  <a:srgbClr val="7030A0"/>
                </a:solidFill>
              </a:rPr>
              <a:t>ощип</a:t>
            </a:r>
            <a:endParaRPr lang="ru-RU" sz="1800" i="1" dirty="0">
              <a:solidFill>
                <a:srgbClr val="7030A0"/>
              </a:solidFill>
            </a:endParaRPr>
          </a:p>
          <a:p>
            <a:r>
              <a:rPr lang="ru-RU" sz="1800" i="1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0037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7200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5" y="164305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15172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Улица  Лексическая 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О чем идет речь? Подберите фразеологизмы с этими словами.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 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i="1" dirty="0">
                <a:solidFill>
                  <a:srgbClr val="7030A0"/>
                </a:solidFill>
              </a:rPr>
              <a:t>Его вешают, приходя в уныние; задирают, зазнаваясь; его всюду суют, вмешиваясь не в свое дело. 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Он в голове у легкомысленного человека, его советуют искать в поле 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Не цветы, а вянут, не бельё, а развешивают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15172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Улица  Лексическая 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О чем идет речь? Подберите фразеологизмы с этими словами.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 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i="1" dirty="0">
                <a:solidFill>
                  <a:srgbClr val="7030A0"/>
                </a:solidFill>
              </a:rPr>
              <a:t>Его вешают, приходя в уныние; задирают, зазнаваясь; его всюду суют, вмешиваясь не в свое дело. 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Он в голове у легкомысленного человека, его советуют искать в поле 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Не цветы, а вянут, не бельё, а развешивают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357694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500570"/>
            <a:ext cx="203358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357694"/>
            <a:ext cx="198280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711</Words>
  <Application>Microsoft Office PowerPoint</Application>
  <PresentationFormat>Экран (4:3)</PresentationFormat>
  <Paragraphs>170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宋体</vt:lpstr>
      <vt:lpstr>Arial</vt:lpstr>
      <vt:lpstr>Calibri</vt:lpstr>
      <vt:lpstr>Monotype Corsiva</vt:lpstr>
      <vt:lpstr>Times New Roman</vt:lpstr>
      <vt:lpstr>Тема Office</vt:lpstr>
      <vt:lpstr>Русский язык</vt:lpstr>
      <vt:lpstr>ДОБРО ПОЖАЛОВАТЬ</vt:lpstr>
      <vt:lpstr> Улица Смекалистых </vt:lpstr>
      <vt:lpstr>Проверка</vt:lpstr>
      <vt:lpstr>Улица  толковых словарей и фразеологизмов</vt:lpstr>
      <vt:lpstr>Улица Мастеров</vt:lpstr>
      <vt:lpstr>Улица Мастеров . Проверка.</vt:lpstr>
      <vt:lpstr>Улица  Лексическая  </vt:lpstr>
      <vt:lpstr>Улица  Лексическая  </vt:lpstr>
      <vt:lpstr>Улица Лексическая </vt:lpstr>
      <vt:lpstr>Улица Лексическая </vt:lpstr>
      <vt:lpstr>Улица Лексическая </vt:lpstr>
      <vt:lpstr>Улица Лексическая </vt:lpstr>
      <vt:lpstr>Улица Литературная</vt:lpstr>
      <vt:lpstr>Проверка</vt:lpstr>
      <vt:lpstr>Улица Невыученных уроков</vt:lpstr>
      <vt:lpstr>Улица Зоологическая</vt:lpstr>
      <vt:lpstr>Улица Зоологическая</vt:lpstr>
      <vt:lpstr>Проверка</vt:lpstr>
      <vt:lpstr>Кто вспомнит быстрее</vt:lpstr>
      <vt:lpstr>Проверка</vt:lpstr>
      <vt:lpstr>Спасибо за урок!!!</vt:lpstr>
      <vt:lpstr>Источники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Александр Домошонкин</cp:lastModifiedBy>
  <cp:revision>47</cp:revision>
  <dcterms:created xsi:type="dcterms:W3CDTF">2015-01-31T08:48:28Z</dcterms:created>
  <dcterms:modified xsi:type="dcterms:W3CDTF">2020-02-16T12:22:56Z</dcterms:modified>
</cp:coreProperties>
</file>