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76" r:id="rId4"/>
    <p:sldId id="277" r:id="rId5"/>
    <p:sldId id="260" r:id="rId6"/>
    <p:sldId id="279" r:id="rId7"/>
    <p:sldId id="262" r:id="rId8"/>
    <p:sldId id="263" r:id="rId9"/>
    <p:sldId id="264" r:id="rId10"/>
    <p:sldId id="265" r:id="rId11"/>
    <p:sldId id="267" r:id="rId12"/>
    <p:sldId id="268" r:id="rId13"/>
    <p:sldId id="280" r:id="rId14"/>
    <p:sldId id="271" r:id="rId15"/>
    <p:sldId id="272" r:id="rId16"/>
    <p:sldId id="273" r:id="rId17"/>
    <p:sldId id="274" r:id="rId18"/>
    <p:sldId id="275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00CC"/>
    <a:srgbClr val="FF00FF"/>
    <a:srgbClr val="99FFCC"/>
    <a:srgbClr val="CC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1094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10.01.2008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10.01.2008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10.01.2008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10.01.2008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10.01.2008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10.01.2008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10.01.2008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over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fotki.yandex.ru/next/users/numetalboy/album/205941/view/882617" TargetMode="External"/><Relationship Id="rId3" Type="http://schemas.openxmlformats.org/officeDocument/2006/relationships/hyperlink" Target="https://fotki.yandex.ru/next/users/numetalboy/album/205941/view/882556" TargetMode="External"/><Relationship Id="rId7" Type="http://schemas.openxmlformats.org/officeDocument/2006/relationships/image" Target="../media/image35.jpeg"/><Relationship Id="rId12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fotki.yandex.ru/next/users/numetalboy/album/205941/view/882608" TargetMode="External"/><Relationship Id="rId11" Type="http://schemas.openxmlformats.org/officeDocument/2006/relationships/image" Target="../media/image37.jpeg"/><Relationship Id="rId5" Type="http://schemas.openxmlformats.org/officeDocument/2006/relationships/image" Target="../media/image34.jpeg"/><Relationship Id="rId10" Type="http://schemas.openxmlformats.org/officeDocument/2006/relationships/hyperlink" Target="https://fotki.yandex.ru/next/users/numetalboy/album/205941/view/882560" TargetMode="External"/><Relationship Id="rId4" Type="http://schemas.openxmlformats.org/officeDocument/2006/relationships/image" Target="../media/image33.jpeg"/><Relationship Id="rId9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IT-&#1091;&#1089;&#1087;&#1077;&#1093;.%20&#1055;&#1088;&#1086;&#1077;&#1082;&#1090;%20&#1057;&#1072;&#1088;&#1072;&#1087;&#1091;&#1083;%20&#1050;&#1091;&#1087;&#1077;&#1095;&#1077;&#1089;&#1082;&#1080;&#1081;\&#1084;&#1091;&#1079;&#1099;&#1082;&#1072;%20&#1076;&#1083;&#1103;%20&#1084;&#1072;&#1080;&#1085;&#1099;%20&#1074;&#1088;&#1077;&#1084;&#1077;&#1085;&#1080;.mp3" TargetMode="Externa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4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mp3"/><Relationship Id="rId11" Type="http://schemas.microsoft.com/office/2007/relationships/media" Target="../media/media1.mp3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nu.ru/sites/default/files/koreshev.jpg" TargetMode="External"/><Relationship Id="rId7" Type="http://schemas.openxmlformats.org/officeDocument/2006/relationships/image" Target="../media/image23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IT-&#1091;&#1089;&#1087;&#1077;&#1093;.%20&#1055;&#1088;&#1086;&#1077;&#1082;&#1090;%20&#1057;&#1072;&#1088;&#1072;&#1087;&#1091;&#1083;%20&#1050;&#1091;&#1087;&#1077;&#1095;&#1077;&#1089;&#1082;&#1080;&#1081;\&#1084;&#1091;&#1079;&#1099;&#1082;&#1072;%20&#1076;&#1083;&#1103;%20&#1084;&#1072;&#1080;&#1085;&#1099;%20&#1074;&#1088;&#1077;&#1084;&#1077;&#1085;&#1080;.mp3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"/>
          <p:cNvGrpSpPr/>
          <p:nvPr/>
        </p:nvGrpSpPr>
        <p:grpSpPr>
          <a:xfrm>
            <a:off x="0" y="0"/>
            <a:ext cx="9144000" cy="6858000"/>
            <a:chOff x="214282" y="571480"/>
            <a:chExt cx="7572428" cy="4500595"/>
          </a:xfrm>
        </p:grpSpPr>
        <p:pic>
          <p:nvPicPr>
            <p:cNvPr id="3" name="Рисунок 2" descr="C:\Users\User\Pictures\старый сарапулНовая папка (2)\башенин новый.jpg"/>
            <p:cNvPicPr/>
            <p:nvPr/>
          </p:nvPicPr>
          <p:blipFill>
            <a:blip r:embed="rId2" cstate="print">
              <a:lum bright="20000"/>
            </a:blip>
            <a:srcRect l="47511" t="8824" b="1179"/>
            <a:stretch>
              <a:fillRect/>
            </a:stretch>
          </p:blipFill>
          <p:spPr bwMode="auto">
            <a:xfrm>
              <a:off x="3714744" y="571481"/>
              <a:ext cx="4071966" cy="4500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" name="Picture 2" descr="C:\Users\Юлия\Desktop\wx1080.jpg"/>
            <p:cNvPicPr>
              <a:picLocks noChangeAspect="1" noChangeArrowheads="1"/>
            </p:cNvPicPr>
            <p:nvPr/>
          </p:nvPicPr>
          <p:blipFill>
            <a:blip r:embed="rId3" cstate="print"/>
            <a:srcRect r="48958" b="1562"/>
            <a:stretch>
              <a:fillRect/>
            </a:stretch>
          </p:blipFill>
          <p:spPr bwMode="auto">
            <a:xfrm>
              <a:off x="214282" y="571480"/>
              <a:ext cx="3500462" cy="4500594"/>
            </a:xfrm>
            <a:prstGeom prst="rect">
              <a:avLst/>
            </a:prstGeom>
            <a:noFill/>
          </p:spPr>
        </p:pic>
      </p:grpSp>
      <p:sp>
        <p:nvSpPr>
          <p:cNvPr id="7" name="Прямоугольник 6"/>
          <p:cNvSpPr/>
          <p:nvPr/>
        </p:nvSpPr>
        <p:spPr>
          <a:xfrm>
            <a:off x="1643042" y="428604"/>
            <a:ext cx="554998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Дом </a:t>
            </a:r>
            <a:r>
              <a:rPr lang="ru-RU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Башенина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вчера и сегодня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5373216"/>
            <a:ext cx="3600400" cy="1293242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rgbClr val="FF99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Подготовила:</a:t>
            </a:r>
          </a:p>
          <a:p>
            <a:pPr algn="ctr"/>
            <a:r>
              <a:rPr lang="ru-RU" sz="3200" b="1" dirty="0" err="1" smtClean="0">
                <a:ln>
                  <a:solidFill>
                    <a:srgbClr val="FF99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Гараева</a:t>
            </a:r>
            <a:r>
              <a:rPr lang="ru-RU" sz="3200" b="1" dirty="0" smtClean="0">
                <a:ln>
                  <a:solidFill>
                    <a:srgbClr val="FF99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Алина</a:t>
            </a:r>
            <a:endParaRPr lang="ru-RU" sz="3200" b="1" dirty="0">
              <a:ln>
                <a:solidFill>
                  <a:srgbClr val="FF9900"/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depositphotos_9840264-stock-photo-vintage-background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0429"/>
            <a:ext cx="9144000" cy="56971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11560" y="6309320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ул. </a:t>
            </a:r>
            <a:r>
              <a:rPr lang="ru-RU" sz="2800" b="1" cap="all" dirty="0" err="1" smtClean="0">
                <a:ln w="900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Большепокровская</a:t>
            </a:r>
            <a:endParaRPr lang="ru-RU" sz="2800" b="1" cap="all" dirty="0">
              <a:ln w="9000" cmpd="sng">
                <a:solidFill>
                  <a:srgbClr val="0000CC"/>
                </a:solidFill>
                <a:prstDash val="solid"/>
              </a:ln>
              <a:solidFill>
                <a:srgbClr val="0000CC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0169442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depositphotos_9840264-stock-photo-vintage-background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-1908720" y="4681541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971600" y="0"/>
            <a:ext cx="7416824" cy="6552728"/>
            <a:chOff x="827584" y="116632"/>
            <a:chExt cx="7416824" cy="6552728"/>
          </a:xfrm>
        </p:grpSpPr>
        <p:pic>
          <p:nvPicPr>
            <p:cNvPr id="4" name="Picture 3" descr="G:\для чего\ancient_road_surfac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4603770"/>
              <a:ext cx="7416824" cy="20655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Рисунок 2" descr="E:\старинный срапул\дом баш.jpg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27584" y="116632"/>
              <a:ext cx="7416824" cy="4487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Box 6"/>
          <p:cNvSpPr txBox="1"/>
          <p:nvPr/>
        </p:nvSpPr>
        <p:spPr>
          <a:xfrm>
            <a:off x="935691" y="4797152"/>
            <a:ext cx="748883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900" cmpd="sng">
                  <a:solidFill>
                    <a:srgbClr val="0000CC">
                      <a:alpha val="55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800" b="1" dirty="0" err="1" smtClean="0">
                <a:ln w="900" cmpd="sng">
                  <a:solidFill>
                    <a:srgbClr val="0000CC">
                      <a:alpha val="55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Большепокровской</a:t>
            </a:r>
            <a:r>
              <a:rPr lang="ru-RU" sz="2800" b="1" dirty="0" smtClean="0">
                <a:ln w="900" cmpd="sng">
                  <a:solidFill>
                    <a:srgbClr val="0000CC">
                      <a:alpha val="55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 улице стоит замечательный дом, где жил со своей семьей  </a:t>
            </a:r>
          </a:p>
          <a:p>
            <a:pPr algn="ctr"/>
            <a:r>
              <a:rPr lang="ru-RU" sz="2800" b="1" dirty="0" smtClean="0">
                <a:ln w="900" cmpd="sng">
                  <a:solidFill>
                    <a:srgbClr val="0000CC">
                      <a:alpha val="55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П. А. </a:t>
            </a:r>
            <a:r>
              <a:rPr lang="ru-RU" sz="2800" b="1" dirty="0" err="1" smtClean="0">
                <a:ln w="900" cmpd="sng">
                  <a:solidFill>
                    <a:srgbClr val="0000CC">
                      <a:alpha val="55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Башенин</a:t>
            </a:r>
            <a:r>
              <a:rPr lang="ru-RU" sz="2800" b="1" dirty="0" smtClean="0">
                <a:ln w="900" cmpd="sng">
                  <a:solidFill>
                    <a:srgbClr val="0000CC">
                      <a:alpha val="55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 – городской голова</a:t>
            </a:r>
          </a:p>
          <a:p>
            <a:endParaRPr lang="ru-RU" dirty="0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depositphotos_9840264-stock-photo-vintage-background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https://img-fotki.yandex.ru/get/35989/81079356.4a/0_d777c_4475a79c_XL.jpg">
            <a:hlinkClick r:id="rId3" tgtFrame="&quot;_blank&quot;"/>
          </p:cNvPr>
          <p:cNvPicPr/>
          <p:nvPr/>
        </p:nvPicPr>
        <p:blipFill>
          <a:blip r:embed="rId4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45" r="19277" b="16199"/>
          <a:stretch>
            <a:fillRect/>
          </a:stretch>
        </p:blipFill>
        <p:spPr bwMode="auto">
          <a:xfrm>
            <a:off x="3275856" y="260648"/>
            <a:ext cx="2736304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Рисунок 5" descr="http://i053.radikal.ru/1608/7b/c1d48ef423cf.jpg"/>
          <p:cNvPicPr/>
          <p:nvPr/>
        </p:nvPicPr>
        <p:blipFill>
          <a:blip r:embed="rId5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l="11270" r="21111" b="37762"/>
          <a:stretch>
            <a:fillRect/>
          </a:stretch>
        </p:blipFill>
        <p:spPr bwMode="auto">
          <a:xfrm>
            <a:off x="323528" y="4293096"/>
            <a:ext cx="2160240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Рисунок 6" descr="https://img-fotki.yandex.ru/get/28874/81079356.4a/0_d77b0_65c2a66d_XL.jpg">
            <a:hlinkClick r:id="rId6" tgtFrame="&quot;_blank&quot;"/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l="26969" t="9898" r="35454"/>
          <a:stretch>
            <a:fillRect/>
          </a:stretch>
        </p:blipFill>
        <p:spPr bwMode="auto">
          <a:xfrm>
            <a:off x="6444208" y="620688"/>
            <a:ext cx="2232248" cy="3559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Рисунок 8" descr="https://img-fotki.yandex.ru/get/105980/81079356.4a/0_d77b9_8f89005c_XL.jpg">
            <a:hlinkClick r:id="rId8" tgtFrame="&quot;_blank&quot;"/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l="8786" r="16059" b="784"/>
          <a:stretch>
            <a:fillRect/>
          </a:stretch>
        </p:blipFill>
        <p:spPr bwMode="auto">
          <a:xfrm>
            <a:off x="2987824" y="3212976"/>
            <a:ext cx="3312368" cy="2767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Рисунок 9" descr="https://img-fotki.yandex.ru/get/26144/81079356.4a/0_d7780_b478c9a4_XL.jpg">
            <a:hlinkClick r:id="rId10" tgtFrame="&quot;_blank&quot;"/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l="18484" t="8773" r="46363"/>
          <a:stretch>
            <a:fillRect/>
          </a:stretch>
        </p:blipFill>
        <p:spPr bwMode="auto">
          <a:xfrm>
            <a:off x="539552" y="332656"/>
            <a:ext cx="2088232" cy="3664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Рисунок 10" descr="http://i079.radikal.ru/1608/ab/350c117e8ed2.jpg"/>
          <p:cNvPicPr/>
          <p:nvPr/>
        </p:nvPicPr>
        <p:blipFill>
          <a:blip r:embed="rId1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l="26969" t="30605" r="28181"/>
          <a:stretch>
            <a:fillRect/>
          </a:stretch>
        </p:blipFill>
        <p:spPr bwMode="auto">
          <a:xfrm>
            <a:off x="6660232" y="4509120"/>
            <a:ext cx="1872208" cy="2011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="" xmlns:p14="http://schemas.microsoft.com/office/powerpoint/2010/main" val="1783611105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про башенина\%20елка%20на%20Даче%20Башенина%20(2)[1].jpg"/>
          <p:cNvPicPr>
            <a:picLocks noChangeAspect="1" noChangeArrowheads="1"/>
          </p:cNvPicPr>
          <p:nvPr/>
        </p:nvPicPr>
        <p:blipFill>
          <a:blip r:embed="rId2" cstate="print"/>
          <a:srcRect r="158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depositphotos_9840264-stock-photo-vintage-background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http://sar-sys.ru/assets/img/bashenin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357166"/>
            <a:ext cx="3676398" cy="488001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14282" y="5214950"/>
            <a:ext cx="35004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Павел Андреевич </a:t>
            </a:r>
          </a:p>
          <a:p>
            <a:pPr algn="ctr"/>
            <a:r>
              <a:rPr lang="ru-RU" sz="2800" b="1" cap="all" dirty="0" err="1" smtClean="0">
                <a:ln w="900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Башенин</a:t>
            </a:r>
            <a:endParaRPr lang="ru-RU" sz="2800" b="1" cap="all" dirty="0">
              <a:ln w="9000" cmpd="sng">
                <a:solidFill>
                  <a:srgbClr val="0000CC"/>
                </a:solidFill>
                <a:prstDash val="solid"/>
              </a:ln>
              <a:solidFill>
                <a:srgbClr val="0000CC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Администратор\Desktop\сарапул\EwxCSHQNmPQ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047"/>
          <a:stretch/>
        </p:blipFill>
        <p:spPr bwMode="auto">
          <a:xfrm>
            <a:off x="4071934" y="3643314"/>
            <a:ext cx="4669262" cy="25322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Администратор\Desktop\сарапул\элстанц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876" y="500042"/>
            <a:ext cx="3606670" cy="26216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depositphotos_9840264-stock-photo-vintage-background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393"/>
          <a:stretch>
            <a:fillRect/>
          </a:stretch>
        </p:blipFill>
        <p:spPr>
          <a:xfrm>
            <a:off x="5148064" y="332656"/>
            <a:ext cx="3528392" cy="48429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076056" y="5157192"/>
            <a:ext cx="38164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900" cmpd="sng">
                  <a:solidFill>
                    <a:srgbClr val="0000CC">
                      <a:alpha val="55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Василий Карлович </a:t>
            </a:r>
            <a:r>
              <a:rPr lang="ru-RU" sz="2400" b="1" dirty="0" err="1" smtClean="0">
                <a:ln w="900" cmpd="sng">
                  <a:solidFill>
                    <a:srgbClr val="0000CC">
                      <a:alpha val="55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Ярхов</a:t>
            </a:r>
            <a:r>
              <a:rPr lang="ru-RU" sz="2400" b="1" dirty="0" smtClean="0">
                <a:ln w="900" cmpd="sng">
                  <a:solidFill>
                    <a:srgbClr val="0000CC">
                      <a:alpha val="55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</a:p>
          <a:p>
            <a:pPr algn="ctr"/>
            <a:r>
              <a:rPr lang="ru-RU" sz="2400" b="1" dirty="0" smtClean="0">
                <a:ln w="900" cmpd="sng">
                  <a:solidFill>
                    <a:srgbClr val="0000CC">
                      <a:alpha val="55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Друг и водитель П. А. </a:t>
            </a:r>
            <a:r>
              <a:rPr lang="ru-RU" sz="2400" b="1" dirty="0" err="1" smtClean="0">
                <a:ln w="900" cmpd="sng">
                  <a:solidFill>
                    <a:srgbClr val="0000CC">
                      <a:alpha val="55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Башенина</a:t>
            </a:r>
            <a:endParaRPr lang="ru-RU" sz="2400" b="1" dirty="0" smtClean="0">
              <a:ln w="900" cmpd="sng">
                <a:solidFill>
                  <a:srgbClr val="0000CC">
                    <a:alpha val="55000"/>
                  </a:srgbClr>
                </a:solidFill>
                <a:prstDash val="solid"/>
              </a:ln>
              <a:solidFill>
                <a:srgbClr val="0000CC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endParaRPr lang="ru-RU" dirty="0"/>
          </a:p>
        </p:txBody>
      </p:sp>
      <p:pic>
        <p:nvPicPr>
          <p:cNvPr id="4" name="Picture 2" descr="C:\Users\Юлия\Pictures\img1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031" t="70634" b="15094"/>
          <a:stretch/>
        </p:blipFill>
        <p:spPr bwMode="auto">
          <a:xfrm>
            <a:off x="467544" y="2980364"/>
            <a:ext cx="4392488" cy="37559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1934" y="332656"/>
            <a:ext cx="47525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900" cmpd="sng">
                  <a:solidFill>
                    <a:srgbClr val="0000CC">
                      <a:alpha val="55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 этом доме у первых в городе появился автомобиль «Форд». </a:t>
            </a:r>
            <a:r>
              <a:rPr lang="ru-RU" sz="2400" b="1" dirty="0" err="1" smtClean="0">
                <a:ln w="900" cmpd="sng">
                  <a:solidFill>
                    <a:srgbClr val="0000CC">
                      <a:alpha val="55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Башенины</a:t>
            </a:r>
            <a:r>
              <a:rPr lang="ru-RU" sz="2400" b="1" dirty="0" smtClean="0">
                <a:ln w="900" cmpd="sng">
                  <a:solidFill>
                    <a:srgbClr val="0000CC">
                      <a:alpha val="55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ездили на нем на дачу, катали крестьянских детей. Управлял машиной друг и шофер </a:t>
            </a:r>
          </a:p>
          <a:p>
            <a:pPr algn="ctr"/>
            <a:r>
              <a:rPr lang="ru-RU" sz="2400" b="1" dirty="0" smtClean="0">
                <a:ln w="900" cmpd="sng">
                  <a:solidFill>
                    <a:srgbClr val="0000CC">
                      <a:alpha val="55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Павла </a:t>
            </a:r>
            <a:r>
              <a:rPr lang="ru-RU" sz="2400" b="1" dirty="0" err="1" smtClean="0">
                <a:ln w="900" cmpd="sng">
                  <a:solidFill>
                    <a:srgbClr val="0000CC">
                      <a:alpha val="55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Башенина</a:t>
            </a:r>
            <a:r>
              <a:rPr lang="ru-RU" sz="2400" b="1" dirty="0" smtClean="0">
                <a:ln w="900" cmpd="sng">
                  <a:solidFill>
                    <a:srgbClr val="0000CC">
                      <a:alpha val="55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</a:p>
          <a:p>
            <a:pPr algn="ctr"/>
            <a:r>
              <a:rPr lang="ru-RU" sz="2400" b="1" dirty="0" smtClean="0">
                <a:ln w="900" cmpd="sng">
                  <a:solidFill>
                    <a:srgbClr val="0000CC">
                      <a:alpha val="55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Василий </a:t>
            </a:r>
            <a:r>
              <a:rPr lang="ru-RU" sz="2400" b="1" dirty="0" err="1" smtClean="0">
                <a:ln w="900" cmpd="sng">
                  <a:solidFill>
                    <a:srgbClr val="0000CC">
                      <a:alpha val="55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Карпович</a:t>
            </a:r>
            <a:r>
              <a:rPr lang="ru-RU" sz="2400" b="1" dirty="0" smtClean="0">
                <a:ln w="900" cmpd="sng">
                  <a:solidFill>
                    <a:srgbClr val="0000CC">
                      <a:alpha val="55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2400" b="1" dirty="0" err="1" smtClean="0">
                <a:ln w="900" cmpd="sng">
                  <a:solidFill>
                    <a:srgbClr val="0000CC">
                      <a:alpha val="55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Ярхов</a:t>
            </a:r>
            <a:r>
              <a:rPr lang="ru-RU" sz="2400" b="1" dirty="0" smtClean="0">
                <a:ln w="900" cmpd="sng">
                  <a:solidFill>
                    <a:srgbClr val="0000CC">
                      <a:alpha val="55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endParaRPr lang="ru-RU" sz="2400" b="1" dirty="0">
              <a:ln w="900" cmpd="sng">
                <a:solidFill>
                  <a:srgbClr val="0000CC">
                    <a:alpha val="55000"/>
                  </a:srgbClr>
                </a:solidFill>
                <a:prstDash val="solid"/>
              </a:ln>
              <a:solidFill>
                <a:srgbClr val="0000CC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User\Desktop\depositphotos_9840264-stock-photo-vintage-background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 descr="E:\старинный срапул\дом баш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908720"/>
            <a:ext cx="6696744" cy="439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971600" y="5301208"/>
            <a:ext cx="69127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Дом построил П. А. </a:t>
            </a:r>
            <a:r>
              <a:rPr lang="ru-RU" b="1" dirty="0" err="1" smtClean="0">
                <a:solidFill>
                  <a:srgbClr val="002060"/>
                </a:solidFill>
              </a:rPr>
              <a:t>Башенин</a:t>
            </a:r>
            <a:r>
              <a:rPr lang="ru-RU" b="1" dirty="0" smtClean="0">
                <a:solidFill>
                  <a:srgbClr val="002060"/>
                </a:solidFill>
              </a:rPr>
              <a:t>, глава г. Сарапула в 1904, на улице </a:t>
            </a:r>
            <a:r>
              <a:rPr lang="ru-RU" b="1" dirty="0" err="1" smtClean="0">
                <a:solidFill>
                  <a:srgbClr val="002060"/>
                </a:solidFill>
              </a:rPr>
              <a:t>Большепокровская</a:t>
            </a:r>
            <a:r>
              <a:rPr lang="ru-RU" b="1" dirty="0" smtClean="0">
                <a:solidFill>
                  <a:srgbClr val="002060"/>
                </a:solidFill>
              </a:rPr>
              <a:t>.   Дом кирпичный, двухэтажный, построен на европейский манер. Крыша сделана в виде короны с башенками. Здание было великолепным снаружи и внутри, украшено цветными </a:t>
            </a:r>
            <a:r>
              <a:rPr lang="ru-RU" b="1" dirty="0" err="1" smtClean="0">
                <a:solidFill>
                  <a:srgbClr val="002060"/>
                </a:solidFill>
              </a:rPr>
              <a:t>витражами.В</a:t>
            </a:r>
            <a:r>
              <a:rPr lang="ru-RU" b="1" dirty="0" smtClean="0">
                <a:solidFill>
                  <a:srgbClr val="002060"/>
                </a:solidFill>
              </a:rPr>
              <a:t> народе его прозвали «Царь-дом».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00047" y="260648"/>
            <a:ext cx="5364242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Дом </a:t>
            </a:r>
            <a:r>
              <a:rPr lang="ru-RU" sz="3600" b="1" cap="all" dirty="0" err="1" smtClean="0">
                <a:ln w="900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Башенина</a:t>
            </a:r>
            <a:endParaRPr lang="ru-RU" sz="3600" b="1" cap="all" dirty="0">
              <a:ln w="9000" cmpd="sng">
                <a:solidFill>
                  <a:srgbClr val="0000CC"/>
                </a:solidFill>
                <a:prstDash val="solid"/>
              </a:ln>
              <a:solidFill>
                <a:srgbClr val="0000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 descr="F:\сарапул в 19 веке\сарапул 12шт\башенин соврем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908720"/>
            <a:ext cx="6768752" cy="439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043608" y="5301208"/>
            <a:ext cx="6840760" cy="132343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После революции улица была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переименована в улицу Труда.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В доме находился Дворец труда,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затем - детская больница.</a:t>
            </a:r>
          </a:p>
        </p:txBody>
      </p:sp>
      <p:pic>
        <p:nvPicPr>
          <p:cNvPr id="8" name="Рисунок 7" descr="E:\старинный срапул\перекр вятской и богоявленской_files\башенин разруш.jpg"/>
          <p:cNvPicPr/>
          <p:nvPr/>
        </p:nvPicPr>
        <p:blipFill>
          <a:blip r:embed="rId5" cstate="print"/>
          <a:srcRect l="13616" t="10970" r="8987" b="10338"/>
          <a:stretch>
            <a:fillRect/>
          </a:stretch>
        </p:blipFill>
        <p:spPr bwMode="auto">
          <a:xfrm>
            <a:off x="1187624" y="908720"/>
            <a:ext cx="6768752" cy="439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115616" y="5301208"/>
            <a:ext cx="6912768" cy="132343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Долгое время дом пустовал, разрушался…</a:t>
            </a:r>
          </a:p>
          <a:p>
            <a:pPr algn="ctr"/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endParaRPr lang="ru-RU" sz="2000" b="1" dirty="0" smtClean="0">
              <a:solidFill>
                <a:srgbClr val="002060"/>
              </a:solidFill>
            </a:endParaRPr>
          </a:p>
        </p:txBody>
      </p:sp>
      <p:pic>
        <p:nvPicPr>
          <p:cNvPr id="10" name="Рисунок 9" descr="C:\Users\User\Pictures\старый сарапулНовая папка (2)\башенин новый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908720"/>
            <a:ext cx="6768752" cy="439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1115616" y="5534561"/>
            <a:ext cx="6624736" cy="132343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В 2016 году дом отремонтирован.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Сейчас там находится медицинский центр</a:t>
            </a:r>
          </a:p>
          <a:p>
            <a:pPr algn="ctr"/>
            <a:endParaRPr lang="ru-RU" sz="20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7260504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30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61585"/>
            <a:ext cx="4087463" cy="32018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70" y="3933052"/>
            <a:ext cx="2603746" cy="2693530"/>
          </a:xfrm>
          <a:prstGeom prst="rect">
            <a:avLst/>
          </a:prstGeom>
        </p:spPr>
      </p:pic>
      <p:pic>
        <p:nvPicPr>
          <p:cNvPr id="7" name="музыка для маины времен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827584" y="548680"/>
            <a:ext cx="576064" cy="5760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24972415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6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depositphotos_9840264-stock-photo-vintage-background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H:\Новая папка\4009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4546" y="3571876"/>
            <a:ext cx="4378472" cy="251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899592" y="1052736"/>
            <a:ext cx="7416824" cy="23042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Спасибо</a:t>
            </a:r>
          </a:p>
          <a:p>
            <a:pPr algn="ctr" rtl="0"/>
            <a:r>
              <a:rPr lang="ru-RU" sz="3600" kern="10" spc="0" dirty="0" smtClean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 за внимание!</a:t>
            </a:r>
            <a:endParaRPr lang="ru-RU" sz="3600" kern="10" spc="0" dirty="0">
              <a:ln w="12700">
                <a:solidFill>
                  <a:srgbClr val="FFFF00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depositphotos_9840264-stock-photo-vintage-background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971600" y="5877272"/>
            <a:ext cx="7128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Купеческий город, дома, терема </a:t>
            </a:r>
            <a:endParaRPr lang="ru-RU" sz="2800" b="1" cap="all" dirty="0">
              <a:ln w="9000" cmpd="sng">
                <a:solidFill>
                  <a:srgbClr val="0000CC"/>
                </a:solidFill>
                <a:prstDash val="solid"/>
              </a:ln>
              <a:solidFill>
                <a:srgbClr val="0000CC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104" t="3488"/>
          <a:stretch/>
        </p:blipFill>
        <p:spPr>
          <a:xfrm>
            <a:off x="6012160" y="2348880"/>
            <a:ext cx="2954373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2532"/>
          <a:stretch/>
        </p:blipFill>
        <p:spPr>
          <a:xfrm>
            <a:off x="251520" y="2492896"/>
            <a:ext cx="2951382" cy="32032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052736"/>
            <a:ext cx="2592288" cy="3670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E:\Башенин мое\КАРТИНКИ К БАШЕНИНУ\image_862011162133527252422.gif"/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88224" y="404664"/>
            <a:ext cx="1656184" cy="1656184"/>
          </a:xfrm>
          <a:prstGeom prst="rect">
            <a:avLst/>
          </a:prstGeom>
          <a:noFill/>
        </p:spPr>
      </p:pic>
      <p:pic>
        <p:nvPicPr>
          <p:cNvPr id="8" name="Picture 2" descr="E:\Башенин мое\КАРТИНКИ К БАШЕНИНУ\image_862011162133527252422.gif"/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971600" y="404664"/>
            <a:ext cx="1440160" cy="1656184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User\Desktop\depositphotos_9840264-stock-photo-vintage-background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00100" y="6143644"/>
            <a:ext cx="65750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all" normalizeH="0" baseline="0" dirty="0" smtClean="0">
                <a:ln w="900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all" normalizeH="0" baseline="0" dirty="0" smtClean="0">
                <a:ln w="900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Зелёные улицы, Кама-река  </a:t>
            </a:r>
            <a:endParaRPr kumimoji="0" lang="ru-RU" sz="2800" b="1" i="0" u="none" strike="noStrike" cap="all" normalizeH="0" baseline="0" dirty="0" smtClean="0">
              <a:ln w="9000" cmpd="sng">
                <a:solidFill>
                  <a:srgbClr val="0000CC"/>
                </a:solidFill>
                <a:prstDash val="solid"/>
              </a:ln>
              <a:solidFill>
                <a:srgbClr val="0000CC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348"/>
          <a:stretch>
            <a:fillRect/>
          </a:stretch>
        </p:blipFill>
        <p:spPr>
          <a:xfrm>
            <a:off x="251520" y="214290"/>
            <a:ext cx="5968230" cy="3643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" name="Группа 6"/>
          <p:cNvGrpSpPr/>
          <p:nvPr/>
        </p:nvGrpSpPr>
        <p:grpSpPr>
          <a:xfrm>
            <a:off x="4071934" y="3000372"/>
            <a:ext cx="4721178" cy="3125382"/>
            <a:chOff x="4932040" y="2996952"/>
            <a:chExt cx="3745552" cy="2771042"/>
          </a:xfrm>
        </p:grpSpPr>
        <p:pic>
          <p:nvPicPr>
            <p:cNvPr id="5" name="Picture 3" descr="C:\Users\User\Downloads\у реки аним\вода в середине реки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32040" y="2996952"/>
              <a:ext cx="3745552" cy="27710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" name="Picture 2" descr="C:\Users\User\Desktop\анимашки\рыба ныряет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88224" y="4131532"/>
              <a:ext cx="1080120" cy="10633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1026" name="Picture 2" descr="E:\Башенин мое\КАРТИНКИ К БАШЕНИНУ\0_e5a6e_55f2d106_L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0232" y="620688"/>
            <a:ext cx="1681371" cy="1944216"/>
          </a:xfrm>
          <a:prstGeom prst="rect">
            <a:avLst/>
          </a:prstGeom>
          <a:noFill/>
        </p:spPr>
      </p:pic>
      <p:pic>
        <p:nvPicPr>
          <p:cNvPr id="7" name="Picture 2" descr="E:\Башенин мое\КАРТИНКИ К БАШЕНИНУ\19247171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1475656" y="4293096"/>
            <a:ext cx="1891233" cy="1571625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depositphotos_9840264-stock-photo-vintage-background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323528" y="5589240"/>
            <a:ext cx="855458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all" normalizeH="0" baseline="0" dirty="0" smtClean="0">
                <a:ln w="900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с горки на горку дорога бежит, </a:t>
            </a:r>
            <a:endParaRPr kumimoji="0" lang="ru-RU" sz="2800" b="1" i="0" u="none" strike="noStrike" cap="all" normalizeH="0" baseline="0" dirty="0" smtClean="0">
              <a:ln w="9000" cmpd="sng">
                <a:solidFill>
                  <a:srgbClr val="0000CC"/>
                </a:solidFill>
                <a:prstDash val="solid"/>
              </a:ln>
              <a:solidFill>
                <a:srgbClr val="0000CC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all" normalizeH="0" baseline="0" dirty="0" smtClean="0">
                <a:ln w="900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звон колокольный в округе звучит</a:t>
            </a:r>
            <a:endParaRPr kumimoji="0" lang="ru-RU" sz="2800" b="1" i="0" u="none" strike="noStrike" cap="all" normalizeH="0" baseline="0" dirty="0" smtClean="0">
              <a:ln w="9000" cmpd="sng">
                <a:solidFill>
                  <a:srgbClr val="0000CC"/>
                </a:solidFill>
                <a:prstDash val="solid"/>
              </a:ln>
              <a:solidFill>
                <a:srgbClr val="0000CC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246"/>
          <a:stretch>
            <a:fillRect/>
          </a:stretch>
        </p:blipFill>
        <p:spPr>
          <a:xfrm>
            <a:off x="-1" y="0"/>
            <a:ext cx="9163915" cy="5445224"/>
          </a:xfrm>
          <a:prstGeom prst="rect">
            <a:avLst/>
          </a:prstGeom>
        </p:spPr>
      </p:pic>
      <p:pic>
        <p:nvPicPr>
          <p:cNvPr id="4" name="короткийзвон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323528" y="188640"/>
            <a:ext cx="1113656" cy="1113656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36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depositphotos_9840264-stock-photo-vintage-background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48369" y="4509120"/>
            <a:ext cx="909563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all" normalizeH="0" baseline="0" dirty="0" smtClean="0">
                <a:ln w="900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Старинный Сарапул, спокойный народ,</a:t>
            </a:r>
            <a:endParaRPr kumimoji="0" lang="ru-RU" sz="2800" b="1" i="0" u="none" strike="noStrike" cap="all" normalizeH="0" baseline="0" dirty="0" smtClean="0">
              <a:ln w="9000" cmpd="sng">
                <a:solidFill>
                  <a:srgbClr val="0000CC"/>
                </a:solidFill>
                <a:prstDash val="solid"/>
              </a:ln>
              <a:solidFill>
                <a:srgbClr val="0000CC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all" normalizeH="0" baseline="0" dirty="0" smtClean="0">
                <a:ln w="900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Он желтую стерлядь к царице везёт </a:t>
            </a:r>
            <a:endParaRPr kumimoji="0" lang="ru-RU" sz="2800" b="1" i="0" u="none" strike="noStrike" cap="all" normalizeH="0" baseline="0" dirty="0" smtClean="0">
              <a:ln w="9000" cmpd="sng">
                <a:solidFill>
                  <a:srgbClr val="0000CC"/>
                </a:solidFill>
                <a:prstDash val="solid"/>
              </a:ln>
              <a:solidFill>
                <a:srgbClr val="0000CC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92B3BA"/>
              </a:clrFrom>
              <a:clrTo>
                <a:srgbClr val="92B3BA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78" r="-1" b="4702"/>
          <a:stretch/>
        </p:blipFill>
        <p:spPr>
          <a:xfrm rot="19051311">
            <a:off x="3076784" y="814659"/>
            <a:ext cx="2834395" cy="3071153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23528" y="5517232"/>
            <a:ext cx="861877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all" normalizeH="0" baseline="0" dirty="0" smtClean="0">
                <a:ln w="900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Умеют </a:t>
            </a:r>
            <a:r>
              <a:rPr kumimoji="0" lang="ru-RU" sz="2800" b="1" i="0" u="none" strike="noStrike" cap="all" normalizeH="0" baseline="0" dirty="0" err="1" smtClean="0">
                <a:ln w="900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Сарапульцы</a:t>
            </a:r>
            <a:r>
              <a:rPr kumimoji="0" lang="ru-RU" sz="2800" b="1" i="0" u="none" strike="noStrike" cap="all" normalizeH="0" baseline="0" dirty="0" smtClean="0">
                <a:ln w="900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шить сапоги, </a:t>
            </a:r>
            <a:endParaRPr kumimoji="0" lang="ru-RU" sz="2800" b="1" i="0" u="none" strike="noStrike" cap="all" normalizeH="0" baseline="0" dirty="0" smtClean="0">
              <a:ln w="9000" cmpd="sng">
                <a:solidFill>
                  <a:srgbClr val="0000CC"/>
                </a:solidFill>
                <a:prstDash val="solid"/>
              </a:ln>
              <a:solidFill>
                <a:srgbClr val="0000CC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all" normalizeH="0" baseline="0" dirty="0" smtClean="0">
                <a:ln w="900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хлебы испечь, и заквасить квасцы </a:t>
            </a:r>
            <a:endParaRPr kumimoji="0" lang="ru-RU" sz="2800" b="1" i="0" u="none" strike="noStrike" cap="all" normalizeH="0" baseline="0" dirty="0" smtClean="0">
              <a:ln w="9000" cmpd="sng">
                <a:solidFill>
                  <a:srgbClr val="0000CC"/>
                </a:solidFill>
                <a:prstDash val="solid"/>
              </a:ln>
              <a:solidFill>
                <a:srgbClr val="0000CC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60648"/>
            <a:ext cx="3890864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32656"/>
            <a:ext cx="3384376" cy="25382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CF7F6"/>
              </a:clrFrom>
              <a:clrTo>
                <a:srgbClr val="FCF7F6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068960"/>
            <a:ext cx="3225958" cy="2304256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" grpId="0"/>
      <p:bldP spid="17409" grpId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depositphotos_9840264-stock-photo-vintage-background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0" y="5572140"/>
            <a:ext cx="89297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cap="all" dirty="0" smtClean="0">
                <a:ln w="900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денег дают не жалея купцы,</a:t>
            </a:r>
            <a:endParaRPr lang="ru-RU" sz="2800" b="1" cap="all" dirty="0" smtClean="0">
              <a:ln w="9000" cmpd="sng">
                <a:solidFill>
                  <a:srgbClr val="0000CC"/>
                </a:solidFill>
                <a:prstDash val="solid"/>
              </a:ln>
              <a:solidFill>
                <a:srgbClr val="0000CC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cap="all" dirty="0" smtClean="0">
                <a:ln w="900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нужды гимназий, себе на дворцы… </a:t>
            </a:r>
          </a:p>
        </p:txBody>
      </p:sp>
      <p:pic>
        <p:nvPicPr>
          <p:cNvPr id="7" name="Рисунок 6" descr="http://cnu.ru/sites/default/files/koreshev.jpg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571744"/>
            <a:ext cx="3929090" cy="2857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285728"/>
            <a:ext cx="5427041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 descr="H:\Новая папка\4009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0694" y="4000504"/>
            <a:ext cx="2118220" cy="121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:\Башенин мое\КАРТИНКИ К БАШЕНИНУ\3674698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2976" y="428604"/>
            <a:ext cx="1809750" cy="18288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Pictures\вознес собор и центр.jpg"/>
          <p:cNvPicPr/>
          <p:nvPr/>
        </p:nvPicPr>
        <p:blipFill>
          <a:blip r:embed="rId2" cstate="print"/>
          <a:srcRect b="63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142844" y="6334780"/>
            <a:ext cx="86708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all" normalizeH="0" baseline="0" dirty="0" smtClean="0">
                <a:ln w="900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 вот современный Сарапул стаёт… </a:t>
            </a:r>
            <a:endParaRPr kumimoji="0" lang="ru-RU" sz="2800" b="1" i="0" u="none" strike="noStrike" cap="all" normalizeH="0" baseline="0" dirty="0" smtClean="0">
              <a:ln w="9000" cmpd="sng">
                <a:solidFill>
                  <a:srgbClr val="0000CC"/>
                </a:solidFill>
                <a:prstDash val="solid"/>
              </a:ln>
              <a:solidFill>
                <a:srgbClr val="0000CC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depositphotos_9840264-stock-photo-vintage-background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323528" y="5517232"/>
            <a:ext cx="82051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all" normalizeH="0" baseline="0" dirty="0" smtClean="0">
                <a:ln w="900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Дома из бетона, в порту пароход…» </a:t>
            </a:r>
            <a:endParaRPr kumimoji="0" lang="ru-RU" sz="2800" b="1" i="0" u="none" strike="noStrike" cap="all" normalizeH="0" baseline="0" dirty="0" smtClean="0">
              <a:ln w="9000" cmpd="sng">
                <a:solidFill>
                  <a:srgbClr val="0000CC"/>
                </a:solidFill>
                <a:prstDash val="solid"/>
              </a:ln>
              <a:solidFill>
                <a:srgbClr val="0000CC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03564" y="6334780"/>
            <a:ext cx="38404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cap="all" dirty="0" smtClean="0">
                <a:ln w="900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(Соколова С.В.) </a:t>
            </a:r>
            <a:endParaRPr lang="ru-RU" sz="2800" b="1" cap="all" dirty="0" smtClean="0">
              <a:ln w="9000" cmpd="sng">
                <a:solidFill>
                  <a:srgbClr val="0000CC"/>
                </a:solidFill>
                <a:prstDash val="solid"/>
              </a:ln>
              <a:solidFill>
                <a:srgbClr val="0000CC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F:\Башенин мое\к башенину\wr-720.sh-18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60648"/>
            <a:ext cx="7688990" cy="5040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1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995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537" y="3656153"/>
            <a:ext cx="4087463" cy="32018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23" y="2871586"/>
            <a:ext cx="3672692" cy="3799337"/>
          </a:xfrm>
          <a:prstGeom prst="rect">
            <a:avLst/>
          </a:prstGeom>
        </p:spPr>
      </p:pic>
      <p:pic>
        <p:nvPicPr>
          <p:cNvPr id="6" name="музыка для маины времен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1043608" y="404664"/>
            <a:ext cx="648072" cy="6480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1876382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6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260</Words>
  <Application>Microsoft Office PowerPoint</Application>
  <PresentationFormat>Экран (4:3)</PresentationFormat>
  <Paragraphs>40</Paragraphs>
  <Slides>18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Юлия</dc:creator>
  <cp:lastModifiedBy>User</cp:lastModifiedBy>
  <cp:revision>49</cp:revision>
  <dcterms:created xsi:type="dcterms:W3CDTF">2018-01-16T06:20:21Z</dcterms:created>
  <dcterms:modified xsi:type="dcterms:W3CDTF">2008-01-09T20:54:11Z</dcterms:modified>
</cp:coreProperties>
</file>