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8" r:id="rId2"/>
    <p:sldId id="269" r:id="rId3"/>
    <p:sldId id="267" r:id="rId4"/>
    <p:sldId id="256" r:id="rId5"/>
    <p:sldId id="257" r:id="rId6"/>
    <p:sldId id="271" r:id="rId7"/>
    <p:sldId id="258" r:id="rId8"/>
    <p:sldId id="259" r:id="rId9"/>
    <p:sldId id="272" r:id="rId10"/>
    <p:sldId id="261" r:id="rId11"/>
    <p:sldId id="262" r:id="rId12"/>
    <p:sldId id="273" r:id="rId13"/>
    <p:sldId id="263" r:id="rId14"/>
    <p:sldId id="264" r:id="rId15"/>
    <p:sldId id="274" r:id="rId16"/>
    <p:sldId id="265" r:id="rId17"/>
    <p:sldId id="275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AF80"/>
    <a:srgbClr val="FFFF99"/>
    <a:srgbClr val="FFFF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78" autoAdjust="0"/>
    <p:restoredTop sz="89985" autoAdjust="0"/>
  </p:normalViewPr>
  <p:slideViewPr>
    <p:cSldViewPr snapToGrid="0">
      <p:cViewPr varScale="1">
        <p:scale>
          <a:sx n="83" d="100"/>
          <a:sy n="83" d="100"/>
        </p:scale>
        <p:origin x="1020" y="60"/>
      </p:cViewPr>
      <p:guideLst/>
    </p:cSldViewPr>
  </p:slideViewPr>
  <p:notesTextViewPr>
    <p:cViewPr>
      <p:scale>
        <a:sx n="1" d="1"/>
        <a:sy n="1" d="1"/>
      </p:scale>
      <p:origin x="0" y="-8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A4513-718F-4B89-A0A9-C17C2D02C603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04B3E-E8B7-4B34-B7CE-FEAE774E2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255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Здравствуйте</a:t>
            </a:r>
            <a:r>
              <a:rPr lang="ru-RU" baseline="0" dirty="0" smtClean="0"/>
              <a:t> ребята!</a:t>
            </a:r>
          </a:p>
          <a:p>
            <a:r>
              <a:rPr lang="ru-RU" baseline="0" dirty="0" smtClean="0"/>
              <a:t>-Я рада приветствовать вас у себя в гостях.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Сегодня вас ждет увлекательное путешествие вместе с «Солнышком».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Почему же нас будет сопровождать в путешествии именно «Солнышко», а не другой персонаж?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Я думаю, что на этот вопрос вы сможете ответить в самом конце нашего занятия.</a:t>
            </a:r>
          </a:p>
          <a:p>
            <a:pPr marL="171450" indent="-171450">
              <a:buFontTx/>
              <a:buChar char="-"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74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 smtClean="0"/>
              <a:t>Давайте вспомним весенние месяцы.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Какие вы помните?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Расставьте весенние</a:t>
            </a:r>
            <a:r>
              <a:rPr lang="ru-RU" baseline="0" dirty="0" smtClean="0"/>
              <a:t> месяцы по порядку.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-Проверим себя и посмотрим на экран.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727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- А нас приветствует следующее время года.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Мы в гостях</a:t>
            </a:r>
            <a:r>
              <a:rPr lang="ru-RU" baseline="0" dirty="0" smtClean="0"/>
              <a:t> у лета.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Лето – это любимое время года у многих ребят.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Почему же мы так любим лето?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765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 smtClean="0"/>
              <a:t>А.С. Пушкин писал стихи и о лете. Давайте прочтем одно из них. Почему по мнению Александр Сергеевич летом «ликует земля»?</a:t>
            </a:r>
          </a:p>
          <a:p>
            <a:pPr marL="0" indent="0">
              <a:buFontTx/>
              <a:buNone/>
            </a:pPr>
            <a:r>
              <a:rPr lang="ru-RU" baseline="0" dirty="0" smtClean="0"/>
              <a:t>(Читаем стихи с экрана)</a:t>
            </a:r>
          </a:p>
          <a:p>
            <a:pPr marL="0" indent="0">
              <a:buFontTx/>
              <a:buNone/>
            </a:pPr>
            <a:r>
              <a:rPr lang="ru-RU" baseline="0" dirty="0" smtClean="0"/>
              <a:t>- Почему же летом у Пушкина  «ликует земля»?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129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 smtClean="0"/>
              <a:t>Давайте вспомним летние месяцы.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Какие вы помните?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Расставьте летние </a:t>
            </a:r>
            <a:r>
              <a:rPr lang="ru-RU" baseline="0" dirty="0" smtClean="0"/>
              <a:t>месяцы по порядку.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-Проверим себя и посмотрим на экран.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603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 smtClean="0"/>
              <a:t>«Солнышко» зовет нас в гости к Осени.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У кого осень – это любимое время года? Почему?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770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 err="1" smtClean="0"/>
              <a:t>А.С.Пушкин</a:t>
            </a:r>
            <a:r>
              <a:rPr lang="ru-RU" baseline="0" dirty="0" smtClean="0"/>
              <a:t> писал много стихов об осени. В чем осень «очей очарованье» для  Александра Сергеевича?</a:t>
            </a:r>
          </a:p>
          <a:p>
            <a:pPr marL="0" indent="0">
              <a:buFontTx/>
              <a:buNone/>
            </a:pPr>
            <a:r>
              <a:rPr lang="ru-RU" baseline="0" dirty="0" smtClean="0"/>
              <a:t>(Читаем стихи с экрана)</a:t>
            </a:r>
          </a:p>
          <a:p>
            <a:pPr marL="0" indent="0">
              <a:buFontTx/>
              <a:buNone/>
            </a:pPr>
            <a:r>
              <a:rPr lang="ru-RU" baseline="0" dirty="0" smtClean="0"/>
              <a:t>- Почему же осень – «очей очарованье»?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291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 smtClean="0"/>
              <a:t>Давайте вспомним осенние месяцы.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Какие вы помните?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Расставьте осенние </a:t>
            </a:r>
            <a:r>
              <a:rPr lang="ru-RU" baseline="0" dirty="0" smtClean="0"/>
              <a:t>месяцы по порядку.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-Проверим себя и посмотрим на экран.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62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 smtClean="0"/>
              <a:t>Наше увлекательное путешествие заканчивается.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Какие времена года нас сегодня приветствовали?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В начале нашего путешествия я задала вам вопрос: Почему именно «Солнышко» сопровождало нас в нашем путешествии?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Как вы ответите на этот вопрос?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Спасибо, что приняли участие в нашем путешествии.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687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 smtClean="0"/>
              <a:t>Мы побывали в гостях у четырех времен года?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Какое ваше любимое?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Нарисуйте</a:t>
            </a:r>
            <a:r>
              <a:rPr lang="ru-RU" baseline="0" dirty="0" smtClean="0"/>
              <a:t> его.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Устраиваем выставку: «Мое любимое время года»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09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 smtClean="0"/>
              <a:t>Какое же путешествие нас ждет?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 Куда же позовет нас «Солнышко»?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Это мы узнаем, если отгадаем загадку на экране.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906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-Вы правы!</a:t>
            </a:r>
            <a:r>
              <a:rPr lang="ru-RU" baseline="0" dirty="0" smtClean="0"/>
              <a:t> «Солнышко приглашает вас в путешествие по временам года.</a:t>
            </a:r>
          </a:p>
          <a:p>
            <a:r>
              <a:rPr lang="ru-RU" baseline="0" dirty="0" smtClean="0"/>
              <a:t>Какие времена года вы знаете?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617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 smtClean="0"/>
              <a:t>Давайте расставим по порядку времена года.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С</a:t>
            </a:r>
            <a:r>
              <a:rPr lang="ru-RU" baseline="0" dirty="0" smtClean="0"/>
              <a:t> какого времени года начинается каждый новый год?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Расставьте по порядку.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Давайте проверим себя, посмотрев на экран.</a:t>
            </a:r>
          </a:p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931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- Первое время года приветствует нас</a:t>
            </a:r>
            <a:r>
              <a:rPr lang="ru-RU" baseline="0" dirty="0" smtClean="0"/>
              <a:t> у себя в гостях.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Какое это время года?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Что вам больше всего нравится в зиме? (Много снега, катаемся с горки, играем в снежки, лепим снежки)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195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 smtClean="0"/>
              <a:t>Ребята, давайте прочитаем стихи </a:t>
            </a:r>
            <a:r>
              <a:rPr lang="ru-RU" baseline="0" dirty="0" err="1" smtClean="0"/>
              <a:t>А.С.Пушкина</a:t>
            </a:r>
            <a:r>
              <a:rPr lang="ru-RU" baseline="0" dirty="0" smtClean="0"/>
              <a:t> о зиме. Почему Александр Сергеевич называет зиму волшебницей?</a:t>
            </a:r>
          </a:p>
          <a:p>
            <a:pPr marL="0" indent="0">
              <a:buFontTx/>
              <a:buNone/>
            </a:pPr>
            <a:r>
              <a:rPr lang="ru-RU" baseline="0" dirty="0" smtClean="0"/>
              <a:t>(Читаем стихи с экрана)</a:t>
            </a:r>
          </a:p>
          <a:p>
            <a:pPr marL="0" indent="0">
              <a:buFontTx/>
              <a:buNone/>
            </a:pPr>
            <a:r>
              <a:rPr lang="ru-RU" baseline="0" dirty="0" smtClean="0"/>
              <a:t>- Почему зима волшебница?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375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 smtClean="0"/>
              <a:t>Давайте вспомним зимние месяцы.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Какие вы помните?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Расставьте зимние</a:t>
            </a:r>
            <a:r>
              <a:rPr lang="ru-RU" baseline="0" dirty="0" smtClean="0"/>
              <a:t> месяцы по порядку.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-Проверим себя и посмотрим на экран.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963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- Второе время года приветствует нас.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Мы в гостях</a:t>
            </a:r>
            <a:r>
              <a:rPr lang="ru-RU" baseline="0" dirty="0" smtClean="0"/>
              <a:t> у весны.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Чем вам нравиться весна? (Первые цветы, птицы прилетает, чаще светит солнышко, бегут ручейки, природа оживает).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23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 smtClean="0"/>
              <a:t>Ребята, у </a:t>
            </a:r>
            <a:r>
              <a:rPr lang="ru-RU" baseline="0" dirty="0" err="1" smtClean="0"/>
              <a:t>А.С.Пушкина</a:t>
            </a:r>
            <a:r>
              <a:rPr lang="ru-RU" baseline="0" dirty="0" smtClean="0"/>
              <a:t> есть прекрасные стихи и о весне. Почему Александр Сергеевич называет весну «утром года» ?</a:t>
            </a:r>
          </a:p>
          <a:p>
            <a:pPr marL="0" indent="0">
              <a:buFontTx/>
              <a:buNone/>
            </a:pPr>
            <a:r>
              <a:rPr lang="ru-RU" baseline="0" dirty="0" smtClean="0"/>
              <a:t>(Читаем стихи с экрана)</a:t>
            </a:r>
          </a:p>
          <a:p>
            <a:pPr marL="0" indent="0">
              <a:buFontTx/>
              <a:buNone/>
            </a:pPr>
            <a:r>
              <a:rPr lang="ru-RU" baseline="0" dirty="0" smtClean="0"/>
              <a:t>- Почему же весна у Пушкина – это «утро года»?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4B3E-E8B7-4B34-B7CE-FEAE774E202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2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3FF9-662B-496A-8EBA-F9A83058E78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B6E8-5F53-4E31-BFEA-6BB4A7282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45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3FF9-662B-496A-8EBA-F9A83058E78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B6E8-5F53-4E31-BFEA-6BB4A7282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730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3FF9-662B-496A-8EBA-F9A83058E78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B6E8-5F53-4E31-BFEA-6BB4A7282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53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3FF9-662B-496A-8EBA-F9A83058E78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B6E8-5F53-4E31-BFEA-6BB4A7282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26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3FF9-662B-496A-8EBA-F9A83058E78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B6E8-5F53-4E31-BFEA-6BB4A7282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97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3FF9-662B-496A-8EBA-F9A83058E78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B6E8-5F53-4E31-BFEA-6BB4A7282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83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3FF9-662B-496A-8EBA-F9A83058E78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B6E8-5F53-4E31-BFEA-6BB4A7282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329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3FF9-662B-496A-8EBA-F9A83058E78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B6E8-5F53-4E31-BFEA-6BB4A7282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267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3FF9-662B-496A-8EBA-F9A83058E78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B6E8-5F53-4E31-BFEA-6BB4A7282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520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3FF9-662B-496A-8EBA-F9A83058E78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B6E8-5F53-4E31-BFEA-6BB4A7282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71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3FF9-662B-496A-8EBA-F9A83058E78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B6E8-5F53-4E31-BFEA-6BB4A7282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87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23FF9-662B-496A-8EBA-F9A83058E78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1B6E8-5F53-4E31-BFEA-6BB4A7282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0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9" y="1481559"/>
            <a:ext cx="3530279" cy="3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0344" y="1851948"/>
            <a:ext cx="4282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Здравствуйте, ребята!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85390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126801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750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ВЕСЕННИЕ МЕСЯЦЫ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49787" y="3875484"/>
            <a:ext cx="2188030" cy="4679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МАРТ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 flipH="1">
            <a:off x="6449787" y="2743200"/>
            <a:ext cx="2188028" cy="514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МАЙ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449787" y="5037365"/>
            <a:ext cx="2065564" cy="56690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АПРЕЛЬ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9725" y="5334780"/>
            <a:ext cx="2584273" cy="15232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" y="919514"/>
            <a:ext cx="1099070" cy="12057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54090"/>
          </a:xfrm>
          <a:prstGeom prst="rect">
            <a:avLst/>
          </a:prstGeom>
        </p:spPr>
      </p:pic>
      <p:pic>
        <p:nvPicPr>
          <p:cNvPr id="13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" y="4878730"/>
            <a:ext cx="1911587" cy="19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6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0.43142 -0.149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55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0.04144 L -0.48316 -0.1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45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-0.45903 0.43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1268016"/>
          </a:xfrm>
        </p:spPr>
        <p:txBody>
          <a:bodyPr>
            <a:noAutofit/>
          </a:bodyPr>
          <a:lstStyle/>
          <a:p>
            <a:pPr algn="ctr"/>
            <a:r>
              <a:rPr lang="ru-RU" sz="9000" dirty="0">
                <a:latin typeface="Impact" panose="020B0806030902050204" pitchFamily="34" charset="0"/>
              </a:rPr>
              <a:t>ЛЕТО</a:t>
            </a:r>
          </a:p>
        </p:txBody>
      </p:sp>
      <p:pic>
        <p:nvPicPr>
          <p:cNvPr id="3074" name="Picture 2" descr="https://s1.1zoom.me/b5050/789/380341-svetik_2880x1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5759"/>
            <a:ext cx="4572000" cy="402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1.1zoom.me/b4558/757/Summer_Fields_Dandelions_Sky_Trees_Sun_Rays_of_513099_2048x15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75759"/>
            <a:ext cx="4572000" cy="402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2" y="826944"/>
            <a:ext cx="949036" cy="85378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41" y="135828"/>
            <a:ext cx="949036" cy="85378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482" y="735158"/>
            <a:ext cx="949036" cy="85378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632" y="6000752"/>
            <a:ext cx="949036" cy="85378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206" y="6000752"/>
            <a:ext cx="949036" cy="85378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902" y="5951458"/>
            <a:ext cx="949036" cy="85378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6" y="5951459"/>
            <a:ext cx="949036" cy="853785"/>
          </a:xfrm>
          <a:prstGeom prst="rect">
            <a:avLst/>
          </a:prstGeom>
        </p:spPr>
      </p:pic>
      <p:pic>
        <p:nvPicPr>
          <p:cNvPr id="15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95" y="52759"/>
            <a:ext cx="1911587" cy="19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13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305342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Румяной зарёю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Покрылся восток.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В селе, за рекою,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Потух огонёк.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Росой окропились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Цветы на полях.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Стада пробудились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На мягких лугах</a:t>
            </a:r>
            <a:r>
              <a:rPr lang="ru-RU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Седые </a:t>
            </a: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туманы</a:t>
            </a:r>
            <a:b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Плывут к облакам,</a:t>
            </a:r>
            <a:b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Гусей караваны</a:t>
            </a:r>
            <a:b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Несутся к лугам.</a:t>
            </a:r>
            <a:b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i="1" dirty="0" err="1">
                <a:solidFill>
                  <a:srgbClr val="000000"/>
                </a:solidFill>
                <a:latin typeface="Arial" panose="020B0604020202020204" pitchFamily="34" charset="0"/>
              </a:rPr>
              <a:t>Проснулися</a:t>
            </a: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 люди,</a:t>
            </a:r>
            <a:b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Спешат на поля,</a:t>
            </a:r>
            <a:b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i="1" dirty="0" err="1">
                <a:solidFill>
                  <a:srgbClr val="000000"/>
                </a:solidFill>
                <a:latin typeface="Arial" panose="020B0604020202020204" pitchFamily="34" charset="0"/>
              </a:rPr>
              <a:t>Явилося</a:t>
            </a: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 Солнце,</a:t>
            </a:r>
            <a:b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Ликует земля</a:t>
            </a:r>
            <a:r>
              <a:rPr lang="ru-RU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                            А.С. Пушкин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41" y="135828"/>
            <a:ext cx="949036" cy="8537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0" y="5346364"/>
            <a:ext cx="949036" cy="853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6" y="2390016"/>
            <a:ext cx="949036" cy="853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6" y="288227"/>
            <a:ext cx="949036" cy="853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17" y="3293958"/>
            <a:ext cx="949036" cy="8537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025126"/>
            <a:ext cx="949036" cy="8537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640" y="3279106"/>
            <a:ext cx="949036" cy="8537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602" y="5773256"/>
            <a:ext cx="949036" cy="853785"/>
          </a:xfrm>
          <a:prstGeom prst="rect">
            <a:avLst/>
          </a:prstGeom>
        </p:spPr>
      </p:pic>
      <p:pic>
        <p:nvPicPr>
          <p:cNvPr id="11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777" y="1025126"/>
            <a:ext cx="1911587" cy="19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20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1268016"/>
          </a:xfrm>
          <a:solidFill>
            <a:srgbClr val="FFFF66"/>
          </a:solidFill>
        </p:spPr>
        <p:txBody>
          <a:bodyPr>
            <a:noAutofit/>
          </a:bodyPr>
          <a:lstStyle/>
          <a:p>
            <a:pPr algn="ctr"/>
            <a:r>
              <a:rPr lang="ru-RU" sz="750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ЛЕТНИЕ МЕСЯЦЫ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95667" y="3875484"/>
            <a:ext cx="2022205" cy="686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ИЮНЬ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 flipH="1">
            <a:off x="5895665" y="2743199"/>
            <a:ext cx="2406669" cy="76892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АВГУСТ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895669" y="5037365"/>
            <a:ext cx="1876731" cy="56690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ИЮЛЬ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55" y="5226627"/>
            <a:ext cx="3135733" cy="15874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08267" y="0"/>
            <a:ext cx="3135733" cy="16749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270535"/>
            <a:ext cx="2161309" cy="15874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-1"/>
            <a:ext cx="3304309" cy="1582597"/>
          </a:xfrm>
          <a:prstGeom prst="rect">
            <a:avLst/>
          </a:prstGeom>
        </p:spPr>
      </p:pic>
      <p:pic>
        <p:nvPicPr>
          <p:cNvPr id="10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75960"/>
            <a:ext cx="1911587" cy="19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51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-0.33541 -0.15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35157 -0.118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27 -0.02107 L -0.35781 0.403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1268016"/>
          </a:xfrm>
        </p:spPr>
        <p:txBody>
          <a:bodyPr>
            <a:noAutofit/>
          </a:bodyPr>
          <a:lstStyle/>
          <a:p>
            <a:pPr algn="ctr"/>
            <a:r>
              <a:rPr lang="ru-RU" sz="9000" dirty="0">
                <a:latin typeface="Impact" panose="020B0806030902050204" pitchFamily="34" charset="0"/>
              </a:rPr>
              <a:t>ОСЕНЬ</a:t>
            </a:r>
          </a:p>
        </p:txBody>
      </p:sp>
      <p:pic>
        <p:nvPicPr>
          <p:cNvPr id="4098" name="Picture 2" descr="https://avatars.mds.yandex.net/get-pdb/1893235/a1e11963-ffd1-4c7b-bde4-ad37bb6111e7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" y="2013156"/>
            <a:ext cx="4513007" cy="38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g3.foto.by/photos/5b426/9be24/c50bc/35736f8a9f932de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98" y="2013156"/>
            <a:ext cx="4454013" cy="38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11587" cy="19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28"/>
            <a:ext cx="9144000" cy="67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2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A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5919" y="1001623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Merriweather"/>
              </a:rPr>
              <a:t>Унылая пора! Очей очарованье!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>
                <a:solidFill>
                  <a:srgbClr val="000000"/>
                </a:solidFill>
                <a:latin typeface="Merriweather"/>
              </a:rPr>
              <a:t>Приятна мне твоя прощальная краса —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>
                <a:solidFill>
                  <a:srgbClr val="000000"/>
                </a:solidFill>
                <a:latin typeface="Merriweather"/>
              </a:rPr>
              <a:t>Люблю я пышное природы увяданье,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>
                <a:solidFill>
                  <a:srgbClr val="000000"/>
                </a:solidFill>
                <a:latin typeface="Merriweather"/>
              </a:rPr>
              <a:t>В багрец и в золото одетые леса,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>
                <a:solidFill>
                  <a:srgbClr val="000000"/>
                </a:solidFill>
                <a:latin typeface="Merriweather"/>
              </a:rPr>
              <a:t>В их сенях ветра шум и свежее дыханье,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>
                <a:solidFill>
                  <a:srgbClr val="000000"/>
                </a:solidFill>
                <a:latin typeface="Merriweather"/>
              </a:rPr>
              <a:t>И мглой волнистою покрыты небеса,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>
                <a:solidFill>
                  <a:srgbClr val="000000"/>
                </a:solidFill>
                <a:latin typeface="Merriweather"/>
              </a:rPr>
              <a:t>И редкий солнца луч, и первые морозы,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>
                <a:solidFill>
                  <a:srgbClr val="000000"/>
                </a:solidFill>
                <a:latin typeface="Merriweather"/>
              </a:rPr>
              <a:t>И отдаленные седой зимы угрозы</a:t>
            </a:r>
            <a:r>
              <a:rPr lang="ru-RU" sz="2000" b="1" dirty="0" smtClean="0">
                <a:solidFill>
                  <a:srgbClr val="000000"/>
                </a:solidFill>
                <a:latin typeface="Merriweather"/>
              </a:rPr>
              <a:t>.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  <a:latin typeface="Merriweather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Merriweather"/>
              </a:rPr>
              <a:t>                                А.С. Пушкин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88"/>
            <a:ext cx="1911587" cy="19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8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1268016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ru-RU" sz="7500" dirty="0" smtClean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ОСЕННИЕ </a:t>
            </a:r>
            <a:r>
              <a:rPr lang="ru-RU" sz="750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МЕСЯЦЫ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95667" y="3875484"/>
            <a:ext cx="2728788" cy="686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СЕНТЯБРЬ</a:t>
            </a:r>
            <a:endParaRPr lang="ru-RU" sz="4800" b="1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 flipH="1">
            <a:off x="5895667" y="2358736"/>
            <a:ext cx="2323542" cy="89881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НОЯБРЬ</a:t>
            </a:r>
            <a:endParaRPr lang="ru-RU" sz="4800" b="1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895668" y="5037365"/>
            <a:ext cx="2619681" cy="80232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ОКТЯБРЬ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4536"/>
            <a:ext cx="1880755" cy="3813464"/>
          </a:xfrm>
          <a:prstGeom prst="rect">
            <a:avLst/>
          </a:prstGeom>
        </p:spPr>
      </p:pic>
      <p:pic>
        <p:nvPicPr>
          <p:cNvPr id="8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546" y="-62018"/>
            <a:ext cx="1911587" cy="19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31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-0.38108 -0.1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1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37413 -0.141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-0.35347 0.467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74" y="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огодний сценарий для средней группы (4-5лет)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8" t="5213" r="4433" b="41943"/>
          <a:stretch/>
        </p:blipFill>
        <p:spPr bwMode="auto">
          <a:xfrm>
            <a:off x="0" y="0"/>
            <a:ext cx="3634451" cy="33103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https://www.cocobee.kz/upload/iblock/360/360915a5ee352bb90225093a5b09d903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3" t="5449" r="6022" b="45023"/>
          <a:stretch/>
        </p:blipFill>
        <p:spPr bwMode="auto">
          <a:xfrm>
            <a:off x="5509549" y="0"/>
            <a:ext cx="3634451" cy="30672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ds05.infourok.ru/uploads/ex/0f8f/000da41e-1bd0ea76/img4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2" t="6414" r="904" b="34365"/>
          <a:stretch/>
        </p:blipFill>
        <p:spPr bwMode="auto">
          <a:xfrm>
            <a:off x="-1" y="3310359"/>
            <a:ext cx="3634451" cy="3547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superpuper.ru/images/lots/18/28/7506db57d54f8a5d9afcf6a4009c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2" t="7101" r="4914" b="33013"/>
          <a:stretch/>
        </p:blipFill>
        <p:spPr bwMode="auto">
          <a:xfrm>
            <a:off x="5509549" y="3067291"/>
            <a:ext cx="3634451" cy="37907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75" y="1934245"/>
            <a:ext cx="2658113" cy="27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16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2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8" y="151744"/>
            <a:ext cx="2658113" cy="27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7371" y="370390"/>
            <a:ext cx="6123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Конкурс рисунков: «Мое любимое время года!»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7" y="3325612"/>
            <a:ext cx="2299467" cy="1337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944" y="1543143"/>
            <a:ext cx="2718988" cy="2262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46" y="1860107"/>
            <a:ext cx="2156988" cy="2636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26" y="3990446"/>
            <a:ext cx="1594935" cy="21968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57" y="5084964"/>
            <a:ext cx="1524132" cy="1524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12" y="4636839"/>
            <a:ext cx="2543537" cy="242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2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2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огодний сценарий для средней группы (4-5лет)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8" t="5213" r="4433" b="41943"/>
          <a:stretch/>
        </p:blipFill>
        <p:spPr bwMode="auto">
          <a:xfrm>
            <a:off x="0" y="0"/>
            <a:ext cx="2447925" cy="2124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https://www.cocobee.kz/upload/iblock/360/360915a5ee352bb90225093a5b09d90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3" t="5449" r="6022" b="45023"/>
          <a:stretch/>
        </p:blipFill>
        <p:spPr bwMode="auto">
          <a:xfrm>
            <a:off x="6696075" y="0"/>
            <a:ext cx="2447925" cy="1990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ds05.infourok.ru/uploads/ex/0f8f/000da41e-1bd0ea76/img4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2" t="6414" r="904" b="34365"/>
          <a:stretch/>
        </p:blipFill>
        <p:spPr bwMode="auto">
          <a:xfrm>
            <a:off x="0" y="4317357"/>
            <a:ext cx="2558005" cy="25406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superpuper.ru/images/lots/18/28/7506db57d54f8a5d9afcf6a4009c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2" t="7101" r="4914" b="33013"/>
          <a:stretch/>
        </p:blipFill>
        <p:spPr bwMode="auto">
          <a:xfrm>
            <a:off x="6572250" y="4317357"/>
            <a:ext cx="2571750" cy="25406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39" y="1330968"/>
            <a:ext cx="1274392" cy="131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39970" y="833378"/>
            <a:ext cx="3402957" cy="5487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гости я хожу по кругу,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каждый дом вхожу, как к другу.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дом укрыт снегами,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Скован голубыми льдами.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 втором звенят ручьи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 приветствуют грачи.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Весь в цветах и ярком свете,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 встречает домик третий.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в четвертом – листопад,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холодный ветер, град.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Столько много повидали,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кого в гостях бывали?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0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94 -0.11134 C 0.54514 -0.11134 0.73594 0.04722 0.73594 0.24259 C 0.73594 0.43819 0.54514 0.59745 0.31094 0.59745 C 0.07656 0.59745 -0.11406 0.43819 -0.11406 0.24259 C -0.11406 0.04722 0.07656 -0.11134 0.31094 -0.11134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49628/c4c07a8e-e219-4800-8b3c-bfb692ce9023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042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408" y="1449731"/>
            <a:ext cx="1911587" cy="19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28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68 -0.14422 C 0.28247 -0.14422 0.40052 -0.00162 0.40052 0.1743 C 0.40052 0.35023 0.28247 0.49328 0.13768 0.49328 C -0.00729 0.49328 -0.125 0.35023 -0.125 0.1743 C -0.125 -0.00162 -0.00729 -0.14422 0.13768 -0.14422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1" y="974150"/>
            <a:ext cx="6603423" cy="1419293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DFKai-SB" panose="03000509000000000000" pitchFamily="65" charset="-120"/>
              </a:rPr>
              <a:t>ВРЕМЕНА ГОДА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5870864"/>
            <a:ext cx="1878157" cy="685800"/>
          </a:xfrm>
        </p:spPr>
        <p:txBody>
          <a:bodyPr>
            <a:noAutofit/>
          </a:bodyPr>
          <a:lstStyle/>
          <a:p>
            <a:r>
              <a:rPr lang="ru-RU" sz="4500" b="1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ОСЕНЬ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 flipH="1">
            <a:off x="2478232" y="5870864"/>
            <a:ext cx="2020616" cy="88322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500" b="1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ЗИМА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 flipH="1">
            <a:off x="5011014" y="5870864"/>
            <a:ext cx="1776845" cy="88322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500" b="1" dirty="0">
                <a:solidFill>
                  <a:srgbClr val="FF0000"/>
                </a:solidFill>
                <a:latin typeface="Impact" panose="020B0806030902050204" pitchFamily="34" charset="0"/>
              </a:rPr>
              <a:t>ЛЕТО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 flipH="1">
            <a:off x="7387933" y="5870864"/>
            <a:ext cx="1756064" cy="88322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500" b="1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ВЕСНА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8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17" y="1"/>
            <a:ext cx="1911587" cy="19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75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22795 -0.3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5007E-17 4.44444E-6 L -0.53923 -0.3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0.00035 -0.321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0.77466 -0.313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24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1268016"/>
          </a:xfrm>
        </p:spPr>
        <p:txBody>
          <a:bodyPr>
            <a:noAutofit/>
          </a:bodyPr>
          <a:lstStyle/>
          <a:p>
            <a:pPr algn="ctr"/>
            <a:r>
              <a:rPr lang="ru-RU" sz="9000" dirty="0">
                <a:latin typeface="Impact" panose="020B0806030902050204" pitchFamily="34" charset="0"/>
              </a:rPr>
              <a:t>ЗИМА</a:t>
            </a:r>
          </a:p>
        </p:txBody>
      </p:sp>
      <p:pic>
        <p:nvPicPr>
          <p:cNvPr id="1026" name="Picture 2" descr="https://cdn.photosight.ru/img/f/87b/4188158_large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114"/>
            <a:ext cx="4572000" cy="397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024114"/>
            <a:ext cx="4572000" cy="3976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22"/>
            <a:ext cx="1911587" cy="19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21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997839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95250" fontAlgn="base">
              <a:lnSpc>
                <a:spcPts val="18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Волшебница </a:t>
            </a:r>
            <a:r>
              <a:rPr lang="ru-RU" sz="2400" b="1" dirty="0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зима</a:t>
            </a:r>
          </a:p>
          <a:p>
            <a:pPr indent="95250" fontAlgn="base">
              <a:lnSpc>
                <a:spcPts val="1800"/>
              </a:lnSpc>
              <a:spcAft>
                <a:spcPts val="0"/>
              </a:spcAft>
            </a:pPr>
            <a:endParaRPr lang="ru-RU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1800"/>
              </a:lnSpc>
              <a:spcAft>
                <a:spcPts val="1800"/>
              </a:spcAft>
            </a:pPr>
            <a: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север, тучи нагоняя</a:t>
            </a:r>
            <a:r>
              <a:rPr lang="ru-RU" sz="2400" i="1" dirty="0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Дохнул, завыл и вот сама</a:t>
            </a:r>
            <a:b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Идет волшебница-зима,</a:t>
            </a:r>
            <a:b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Пришла, рассыпалась клоками</a:t>
            </a:r>
            <a:b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Повисла на суках дубов,</a:t>
            </a:r>
            <a:b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Легла волнистыми коврами</a:t>
            </a:r>
            <a:b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Среди полей вокруг холмов.</a:t>
            </a:r>
            <a:b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Брега с недвижною рекою</a:t>
            </a:r>
            <a:b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Сравняла пухлой пеленою;</a:t>
            </a:r>
            <a:b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Блеснул мороз, и рады мы</a:t>
            </a:r>
            <a:b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Проказам матушки-зимы</a:t>
            </a:r>
            <a:r>
              <a:rPr lang="ru-RU" sz="2400" i="1" dirty="0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ts val="1800"/>
              </a:lnSpc>
              <a:spcAft>
                <a:spcPts val="1800"/>
              </a:spcAft>
            </a:pPr>
            <a:r>
              <a:rPr lang="ru-RU" sz="24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А.С. Пушкин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22"/>
            <a:ext cx="9144000" cy="6835578"/>
          </a:xfrm>
          <a:prstGeom prst="rect">
            <a:avLst/>
          </a:prstGeom>
        </p:spPr>
      </p:pic>
      <p:pic>
        <p:nvPicPr>
          <p:cNvPr id="4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22"/>
            <a:ext cx="2286000" cy="236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86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126801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750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ЗИМНИЕ МЕСЯЦЫ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7509" y="3875484"/>
            <a:ext cx="2590308" cy="6237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ЯНВАРЬ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 flipH="1">
            <a:off x="6047509" y="2743200"/>
            <a:ext cx="2590306" cy="514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ФЕВРАЛЬ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047509" y="5037365"/>
            <a:ext cx="2467842" cy="56690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ДЕКАБРЬ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72737"/>
            <a:ext cx="8925791" cy="6785264"/>
          </a:xfrm>
          <a:prstGeom prst="rect">
            <a:avLst/>
          </a:prstGeom>
        </p:spPr>
      </p:pic>
      <p:pic>
        <p:nvPicPr>
          <p:cNvPr id="7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8730"/>
            <a:ext cx="1911587" cy="19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15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49271 -0.319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35" y="-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-0.48177 -0.0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7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5.55112E-17 L -0.51128 0.36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73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dirty="0">
                <a:latin typeface="Impact" panose="020B0806030902050204" pitchFamily="34" charset="0"/>
              </a:rPr>
              <a:t>ВЕСНА</a:t>
            </a:r>
          </a:p>
        </p:txBody>
      </p:sp>
      <p:pic>
        <p:nvPicPr>
          <p:cNvPr id="2050" name="Picture 2" descr="http://www.fonstola.ru/pic/201603/2560x1600/fonstola.ru-2216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9" y="2000252"/>
            <a:ext cx="4417143" cy="383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pdb/1365646/6280e13f-02aa-4da6-a794-12011b8b0735/s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000250"/>
            <a:ext cx="4417142" cy="383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6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72"/>
            <a:ext cx="1911587" cy="19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80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443841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222222"/>
                </a:solidFill>
                <a:latin typeface="Open Sans"/>
              </a:rPr>
              <a:t>Гонимы вешними лучами,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222222"/>
                </a:solidFill>
                <a:latin typeface="Open Sans"/>
              </a:rPr>
              <a:t>С окрестных гор уже снега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222222"/>
                </a:solidFill>
                <a:latin typeface="Open Sans"/>
              </a:rPr>
              <a:t>Сбежали мутными ручьями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222222"/>
                </a:solidFill>
                <a:latin typeface="Open Sans"/>
              </a:rPr>
              <a:t>На потопленные луга.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222222"/>
                </a:solidFill>
                <a:latin typeface="Open Sans"/>
              </a:rPr>
              <a:t>Улыбкой ясною природа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222222"/>
                </a:solidFill>
                <a:latin typeface="Open Sans"/>
              </a:rPr>
              <a:t>Сквозь сон встречает утро года;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222222"/>
                </a:solidFill>
                <a:latin typeface="Open Sans"/>
              </a:rPr>
              <a:t>Синея блещут небеса.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222222"/>
                </a:solidFill>
                <a:latin typeface="Open Sans"/>
              </a:rPr>
              <a:t>Еще прозрачные, леса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222222"/>
                </a:solidFill>
                <a:latin typeface="Open Sans"/>
              </a:rPr>
              <a:t>Как будто пухом зеленеют.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222222"/>
                </a:solidFill>
                <a:latin typeface="Open Sans"/>
              </a:rPr>
              <a:t>Пчела за данью полевой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222222"/>
                </a:solidFill>
                <a:latin typeface="Open Sans"/>
              </a:rPr>
              <a:t>Летит из кельи восковой.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222222"/>
                </a:solidFill>
                <a:latin typeface="Open Sans"/>
              </a:rPr>
              <a:t>Долины сохнут и пестреют;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222222"/>
                </a:solidFill>
                <a:latin typeface="Open Sans"/>
              </a:rPr>
              <a:t>Стада шумят, и соловей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222222"/>
                </a:solidFill>
                <a:latin typeface="Open Sans"/>
              </a:rPr>
              <a:t>Уж пел в безмолвии </a:t>
            </a:r>
            <a:r>
              <a:rPr lang="ru-RU" b="1" dirty="0" smtClean="0">
                <a:solidFill>
                  <a:srgbClr val="222222"/>
                </a:solidFill>
                <a:latin typeface="Open Sans"/>
              </a:rPr>
              <a:t>ночей</a:t>
            </a:r>
          </a:p>
          <a:p>
            <a:r>
              <a:rPr lang="ru-RU" dirty="0">
                <a:solidFill>
                  <a:srgbClr val="222222"/>
                </a:solidFill>
                <a:latin typeface="Open Sans"/>
              </a:rPr>
              <a:t> </a:t>
            </a:r>
            <a:r>
              <a:rPr lang="ru-RU" dirty="0" smtClean="0">
                <a:solidFill>
                  <a:srgbClr val="222222"/>
                </a:solidFill>
                <a:latin typeface="Open Sans"/>
              </a:rPr>
              <a:t>                                          А.С. Пушкин</a:t>
            </a:r>
            <a:endParaRPr lang="ru-RU" dirty="0"/>
          </a:p>
        </p:txBody>
      </p:sp>
      <p:pic>
        <p:nvPicPr>
          <p:cNvPr id="3" name="Picture 6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0" y="281341"/>
            <a:ext cx="1911587" cy="19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1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</TotalTime>
  <Words>707</Words>
  <Application>Microsoft Office PowerPoint</Application>
  <PresentationFormat>Экран (4:3)</PresentationFormat>
  <Paragraphs>131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DFKai-SB</vt:lpstr>
      <vt:lpstr>Arial</vt:lpstr>
      <vt:lpstr>Calibri</vt:lpstr>
      <vt:lpstr>Calibri Light</vt:lpstr>
      <vt:lpstr>Impact</vt:lpstr>
      <vt:lpstr>Merriweather</vt:lpstr>
      <vt:lpstr>Open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ВРЕМЕНА ГОДА</vt:lpstr>
      <vt:lpstr>ЗИМА</vt:lpstr>
      <vt:lpstr>Презентация PowerPoint</vt:lpstr>
      <vt:lpstr>ЗИМНИЕ МЕСЯЦЫ</vt:lpstr>
      <vt:lpstr>ВЕСНА</vt:lpstr>
      <vt:lpstr>Презентация PowerPoint</vt:lpstr>
      <vt:lpstr>ВЕСЕННИЕ МЕСЯЦЫ</vt:lpstr>
      <vt:lpstr>ЛЕТО</vt:lpstr>
      <vt:lpstr>Презентация PowerPoint</vt:lpstr>
      <vt:lpstr>ЛЕТНИЕ МЕСЯЦЫ</vt:lpstr>
      <vt:lpstr>ОСЕНЬ</vt:lpstr>
      <vt:lpstr>Презентация PowerPoint</vt:lpstr>
      <vt:lpstr>ОСЕННИЕ МЕСЯЦЫ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ВРЕМЕНА ГОДА</dc:title>
  <dc:creator>Романова Ирина</dc:creator>
  <cp:lastModifiedBy>Романова Ирина</cp:lastModifiedBy>
  <cp:revision>41</cp:revision>
  <dcterms:created xsi:type="dcterms:W3CDTF">2020-02-04T15:30:13Z</dcterms:created>
  <dcterms:modified xsi:type="dcterms:W3CDTF">2020-02-15T15:13:40Z</dcterms:modified>
</cp:coreProperties>
</file>