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56" r:id="rId2"/>
    <p:sldId id="262" r:id="rId3"/>
    <p:sldId id="290" r:id="rId4"/>
    <p:sldId id="307" r:id="rId5"/>
    <p:sldId id="261" r:id="rId6"/>
    <p:sldId id="279" r:id="rId7"/>
    <p:sldId id="278" r:id="rId8"/>
    <p:sldId id="310" r:id="rId9"/>
    <p:sldId id="276" r:id="rId10"/>
    <p:sldId id="301" r:id="rId11"/>
    <p:sldId id="309" r:id="rId12"/>
    <p:sldId id="296" r:id="rId13"/>
    <p:sldId id="299" r:id="rId14"/>
    <p:sldId id="308" r:id="rId15"/>
    <p:sldId id="311" r:id="rId16"/>
    <p:sldId id="312" r:id="rId17"/>
    <p:sldId id="313" r:id="rId18"/>
    <p:sldId id="303" r:id="rId19"/>
    <p:sldId id="31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46" autoAdjust="0"/>
  </p:normalViewPr>
  <p:slideViewPr>
    <p:cSldViewPr>
      <p:cViewPr varScale="1">
        <p:scale>
          <a:sx n="100" d="100"/>
          <a:sy n="100" d="100"/>
        </p:scale>
        <p:origin x="19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FA42C-7143-4D27-A0D0-A4BEC34F31CC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45B10-CA5C-458F-8948-96414988E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045B10-CA5C-458F-8948-96414988E82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614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45B10-CA5C-458F-8948-96414988E82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45B10-CA5C-458F-8948-96414988E82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7B28-F446-4442-BCE2-40F109ADDB0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405A1-0A62-46C5-899F-0AC2019F0C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Click="0"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7B28-F446-4442-BCE2-40F109ADDB0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405A1-0A62-46C5-899F-0AC2019F0C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7B28-F446-4442-BCE2-40F109ADDB0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405A1-0A62-46C5-899F-0AC2019F0C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7B28-F446-4442-BCE2-40F109ADDB0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405A1-0A62-46C5-899F-0AC2019F0C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cover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7B28-F446-4442-BCE2-40F109ADDB0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405A1-0A62-46C5-899F-0AC2019F0C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Click="0"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7B28-F446-4442-BCE2-40F109ADDB0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405A1-0A62-46C5-899F-0AC2019F0C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cover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7B28-F446-4442-BCE2-40F109ADDB0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405A1-0A62-46C5-899F-0AC2019F0C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7B28-F446-4442-BCE2-40F109ADDB0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405A1-0A62-46C5-899F-0AC2019F0C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cover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7B28-F446-4442-BCE2-40F109ADDB0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405A1-0A62-46C5-899F-0AC2019F0C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Click="0">
    <p:cover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7B28-F446-4442-BCE2-40F109ADDB0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405A1-0A62-46C5-899F-0AC2019F0C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cover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7B28-F446-4442-BCE2-40F109ADDB0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405A1-0A62-46C5-899F-0AC2019F0C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  <p:transition advClick="0"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3E97B28-F446-4442-BCE2-40F109ADDB0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22405A1-0A62-46C5-899F-0AC2019F0C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advClick="0">
    <p:cover dir="rd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571480"/>
            <a:ext cx="7662858" cy="3073544"/>
          </a:xfrm>
        </p:spPr>
        <p:txBody>
          <a:bodyPr>
            <a:noAutofit/>
          </a:bodyPr>
          <a:lstStyle/>
          <a:p>
            <a:pPr algn="ctr"/>
            <a:br>
              <a:rPr lang="ru-RU" sz="3600" spc="1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effectLst/>
              </a:rPr>
              <a:t>Использование методов кинезиологии в коррекционно-развивающей работе с детьми старшего дошкольного возраста с ОВЗ».</a:t>
            </a:r>
            <a:br>
              <a:rPr lang="ru-RU" dirty="0">
                <a:effectLst/>
              </a:rPr>
            </a:br>
            <a:r>
              <a:rPr lang="ru-RU" b="1" dirty="0">
                <a:effectLst/>
              </a:rPr>
              <a:t> </a:t>
            </a:r>
            <a:br>
              <a:rPr lang="ru-RU" dirty="0">
                <a:effectLst/>
              </a:rPr>
            </a:br>
            <a:br>
              <a:rPr lang="ru-RU" sz="3600" spc="1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br>
              <a:rPr lang="ru-RU" sz="3600" spc="1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br>
              <a:rPr lang="ru-RU" sz="3600" spc="1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br>
              <a:rPr lang="ru-RU" sz="3600" spc="1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br>
              <a:rPr lang="ru-RU" sz="3600" spc="1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br>
              <a:rPr lang="ru-RU" sz="3600" spc="1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effectLst/>
              </a:rPr>
              <a:t>Использование методов кинезиологии в коррекционно-развивающей работе с детьми старшего дошкольного возраста с ОВЗ».</a:t>
            </a:r>
            <a:br>
              <a:rPr lang="ru-RU" dirty="0">
                <a:effectLst/>
              </a:rPr>
            </a:br>
            <a:r>
              <a:rPr lang="ru-RU" b="1" dirty="0">
                <a:effectLst/>
              </a:rPr>
              <a:t> </a:t>
            </a:r>
            <a:br>
              <a:rPr lang="ru-RU" dirty="0">
                <a:effectLst/>
              </a:rPr>
            </a:br>
            <a:br>
              <a:rPr lang="ru-RU" dirty="0">
                <a:effectLst/>
              </a:rPr>
            </a:br>
            <a:br>
              <a:rPr lang="ru-RU" dirty="0">
                <a:effectLst/>
              </a:rPr>
            </a:br>
            <a:br>
              <a:rPr lang="ru-RU" dirty="0">
                <a:effectLst/>
              </a:rPr>
            </a:br>
            <a:br>
              <a:rPr lang="ru-RU" dirty="0">
                <a:effectLst/>
              </a:rPr>
            </a:br>
            <a:br>
              <a:rPr lang="ru-RU" dirty="0">
                <a:effectLst/>
              </a:rPr>
            </a:br>
            <a:br>
              <a:rPr lang="ru-RU" dirty="0">
                <a:effectLst/>
              </a:rPr>
            </a:br>
            <a:r>
              <a:rPr lang="ru-RU" b="1" dirty="0">
                <a:effectLst/>
              </a:rPr>
              <a:t> </a:t>
            </a:r>
            <a:br>
              <a:rPr lang="ru-RU" dirty="0">
                <a:effectLst/>
              </a:rPr>
            </a:br>
            <a:br>
              <a:rPr lang="ru-RU" sz="3600" spc="1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br>
              <a:rPr lang="ru-RU" dirty="0">
                <a:effectLst/>
              </a:rPr>
            </a:br>
            <a:br>
              <a:rPr lang="ru-RU" dirty="0">
                <a:effectLst/>
              </a:rPr>
            </a:br>
            <a:br>
              <a:rPr lang="ru-RU" dirty="0">
                <a:effectLst/>
              </a:rPr>
            </a:br>
            <a:br>
              <a:rPr lang="ru-RU" dirty="0">
                <a:effectLst/>
              </a:rPr>
            </a:br>
            <a:br>
              <a:rPr lang="ru-RU" dirty="0">
                <a:effectLst/>
              </a:rPr>
            </a:br>
            <a:r>
              <a:rPr lang="ru-RU" sz="3200" dirty="0">
                <a:solidFill>
                  <a:srgbClr val="FF0000"/>
                </a:solidFill>
                <a:effectLst/>
              </a:rPr>
              <a:t>Использование методов кинезиологии </a:t>
            </a:r>
            <a:br>
              <a:rPr lang="ru-RU" sz="3200" dirty="0">
                <a:solidFill>
                  <a:srgbClr val="FF0000"/>
                </a:solidFill>
                <a:effectLst/>
              </a:rPr>
            </a:br>
            <a:r>
              <a:rPr lang="ru-RU" sz="3200" dirty="0">
                <a:solidFill>
                  <a:srgbClr val="FF0000"/>
                </a:solidFill>
                <a:effectLst/>
              </a:rPr>
              <a:t>в коррекционно-развивающей работе </a:t>
            </a:r>
            <a:br>
              <a:rPr lang="ru-RU" sz="3200" dirty="0">
                <a:solidFill>
                  <a:srgbClr val="FF0000"/>
                </a:solidFill>
                <a:effectLst/>
              </a:rPr>
            </a:br>
            <a:r>
              <a:rPr lang="ru-RU" sz="3200" dirty="0">
                <a:solidFill>
                  <a:srgbClr val="FF0000"/>
                </a:solidFill>
                <a:effectLst/>
              </a:rPr>
              <a:t>с детьми старшего дошкольного возраста с ОВЗ</a:t>
            </a:r>
            <a:br>
              <a:rPr lang="ru-RU" sz="3200" spc="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3200" spc="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7356" y="5143512"/>
            <a:ext cx="4000528" cy="928694"/>
          </a:xfrm>
        </p:spPr>
        <p:txBody>
          <a:bodyPr>
            <a:normAutofit/>
          </a:bodyPr>
          <a:lstStyle/>
          <a:p>
            <a:pPr algn="r"/>
            <a:endParaRPr lang="ru-RU" sz="2400" dirty="0"/>
          </a:p>
          <a:p>
            <a:pPr algn="r"/>
            <a:r>
              <a:rPr lang="ru-RU" sz="2000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214686"/>
            <a:ext cx="2734500" cy="3257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00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44650" y="260648"/>
            <a:ext cx="749935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мелкой моторики рук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268760"/>
            <a:ext cx="7272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tabLst>
                <a:tab pos="457200" algn="l"/>
              </a:tabLst>
              <a:defRPr/>
            </a:pPr>
            <a:r>
              <a:rPr lang="ru-RU" sz="2000" spc="120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«Кулак–ребро–ладонь» </a:t>
            </a:r>
            <a:r>
              <a:rPr lang="ru-RU" sz="2000" spc="12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– </a:t>
            </a:r>
            <a:r>
              <a:rPr lang="ru-RU" sz="2000" spc="120" dirty="0">
                <a:latin typeface="Arial" pitchFamily="34" charset="0"/>
                <a:ea typeface="Calibri" pitchFamily="34" charset="0"/>
                <a:cs typeface="Arial" pitchFamily="34" charset="0"/>
              </a:rPr>
              <a:t>последовательно менять три положения: сжатая в кулак ладонь, ладонь ребром на плоскости стола, ладонь на плоскости стола.</a:t>
            </a:r>
          </a:p>
        </p:txBody>
      </p:sp>
      <p:sp useBgFill="1"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357158" y="6429396"/>
            <a:ext cx="428628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8643966" y="6429396"/>
            <a:ext cx="399474" cy="25659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Изображение выглядит как внутренний, стол, сидит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1FF9F38E-80E0-474D-A8F1-3D70F6C11C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905" y="3869712"/>
            <a:ext cx="3307497" cy="2480623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2" name="Picture 4" descr="F:\1\P2150599.jpg">
            <a:extLst>
              <a:ext uri="{FF2B5EF4-FFF2-40B4-BE49-F238E27FC236}">
                <a16:creationId xmlns:a16="http://schemas.microsoft.com/office/drawing/2014/main" id="{76CD24A1-6968-42CB-B184-BE6BCB99B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4650" y="2743002"/>
            <a:ext cx="3117171" cy="2337878"/>
          </a:xfrm>
          <a:prstGeom prst="rect">
            <a:avLst/>
          </a:prstGeom>
          <a:ln w="190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Click="0" advTm="1000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0259" y="476672"/>
            <a:ext cx="735811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«Ладушки-оладушки»-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правая рука лежит ладонью вниз, а левая – ладонью вверх, одновременная смена позиций</a:t>
            </a:r>
            <a:r>
              <a:rPr lang="ru-RU" sz="2000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Мы играли в ладушки-</a:t>
            </a:r>
          </a:p>
          <a:p>
            <a:r>
              <a:rPr lang="ru-RU"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Жарили оладушки, </a:t>
            </a:r>
          </a:p>
          <a:p>
            <a:r>
              <a:rPr lang="ru-RU"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Так пожарим, повернем</a:t>
            </a:r>
          </a:p>
          <a:p>
            <a:r>
              <a:rPr lang="ru-RU"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 опять играть начнем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«Здравствуй»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– пальцами правой руки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по-череди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«здороваться» с пальцами левой руки, похлопывая друг друга кончиками.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«Заяц-кольцо»: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а) пальцы-в кулачок,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выдвинуть указательный и средний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пальцы; б)большой и указательный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пальцы соединить в кольцо, 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остальные-развести в стороны.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 useBgFill="1"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285752" cy="3571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8643966" y="6357958"/>
            <a:ext cx="285752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0" name="Управляющая кнопка: звук 9">
            <a:hlinkClick r:id="" action="ppaction://hlinkshowjump?jump=nextslide" highlightClick="1">
              <a:snd r:embed="rId3" name="applause.wav"/>
            </a:hlinkClick>
          </p:cNvPr>
          <p:cNvSpPr/>
          <p:nvPr/>
        </p:nvSpPr>
        <p:spPr>
          <a:xfrm>
            <a:off x="8001024" y="6357958"/>
            <a:ext cx="357190" cy="285752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Изображение выглядит как стол, внутренний, сидит, полка&#10;&#10;Автоматически созданное описание">
            <a:extLst>
              <a:ext uri="{FF2B5EF4-FFF2-40B4-BE49-F238E27FC236}">
                <a16:creationId xmlns:a16="http://schemas.microsoft.com/office/drawing/2014/main" id="{2E9E75B6-3783-4BBE-87AE-5FD8DE93ED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271" y="1268760"/>
            <a:ext cx="2784309" cy="2088232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Рисунок 13" descr="Изображение выглядит как внутренний, потолок, стол, окно&#10;&#10;Автоматически созданное описание">
            <a:extLst>
              <a:ext uri="{FF2B5EF4-FFF2-40B4-BE49-F238E27FC236}">
                <a16:creationId xmlns:a16="http://schemas.microsoft.com/office/drawing/2014/main" id="{1C0F2FC2-F551-484B-AE01-E19FFEA94D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785" y="4328528"/>
            <a:ext cx="2784310" cy="208823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ransition advClick="0" advTm="7000">
    <p:cover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320"/>
            <a:ext cx="7433522" cy="797226"/>
          </a:xfrm>
        </p:spPr>
        <p:txBody>
          <a:bodyPr>
            <a:noAutofit/>
          </a:bodyPr>
          <a:lstStyle/>
          <a:p>
            <a:pPr algn="ctr"/>
            <a:br>
              <a:rPr lang="ru-RU" sz="3200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</a:br>
            <a:br>
              <a:rPr lang="ru-RU" sz="3200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Растяжки</a:t>
            </a:r>
            <a:br>
              <a:rPr lang="ru-RU" sz="3200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</a:br>
            <a:br>
              <a:rPr lang="ru-RU" sz="3200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</a:br>
            <a:br>
              <a:rPr lang="ru-RU" sz="3200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</a:br>
            <a:endParaRPr lang="ru-RU" sz="20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 useBgFill="1"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428596" y="6357958"/>
            <a:ext cx="357190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8572528" y="6429396"/>
            <a:ext cx="357190" cy="2142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3AC963B-BF46-459D-AF68-328753F8CC91}"/>
              </a:ext>
            </a:extLst>
          </p:cNvPr>
          <p:cNvSpPr/>
          <p:nvPr/>
        </p:nvSpPr>
        <p:spPr>
          <a:xfrm>
            <a:off x="1403648" y="1071547"/>
            <a:ext cx="7168880" cy="3475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“Снеговик”</a:t>
            </a:r>
            <a:r>
              <a:rPr lang="ru-RU" sz="1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Каждый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из вас только что слепленный снеговик. Тело твердое, как замерзший снег. Пришла весна, пригрело солнце, и снеговик начал таять.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“тает” и повисает голова, затем опускаются плечи, расслабляются руки и т. д. В конце упражнения ребенок мягко присаживается и изображает лужицу воды.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Дерево»-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Спрятать голову в колени, обхватить их руками. Представьте, что вы - семечко, которое постепенно прорастает и превращается в дерево. Медленно поднимитесь на ноги, затем распрямите туловище, вытяните руки вверх. Затем напрягите тело и вытянитесь. Подул ветер – вы раскачиваетесь, как дерево.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Изображение выглядит как внутренний, кот, сидит, стол&#10;&#10;Автоматически созданное описание">
            <a:extLst>
              <a:ext uri="{FF2B5EF4-FFF2-40B4-BE49-F238E27FC236}">
                <a16:creationId xmlns:a16="http://schemas.microsoft.com/office/drawing/2014/main" id="{74091254-3E92-4B47-AB3B-F50764F274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64088" y="4310910"/>
            <a:ext cx="3006604" cy="2254953"/>
          </a:xfrm>
          <a:prstGeom prst="rect">
            <a:avLst/>
          </a:prstGeom>
          <a:ln w="190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Рисунок 14" descr="Изображение выглядит как человек, внутренний, спорт, молодой&#10;&#10;Автоматически созданное описание">
            <a:extLst>
              <a:ext uri="{FF2B5EF4-FFF2-40B4-BE49-F238E27FC236}">
                <a16:creationId xmlns:a16="http://schemas.microsoft.com/office/drawing/2014/main" id="{2C49F318-CB0D-4B3E-8475-6482007537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507" y="4388731"/>
            <a:ext cx="3006606" cy="2254955"/>
          </a:xfrm>
          <a:prstGeom prst="rect">
            <a:avLst/>
          </a:prstGeom>
          <a:ln w="190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Click="0" advTm="1000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066448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         </a:t>
            </a: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Дыхательные упражнения</a:t>
            </a:r>
            <a:br>
              <a:rPr lang="ru-RU" sz="2800" dirty="0"/>
            </a:br>
            <a:endParaRPr lang="ru-RU" sz="2000" dirty="0"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 useBgFill="1"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500034" y="6429396"/>
            <a:ext cx="285752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8786842" y="6500834"/>
            <a:ext cx="214314" cy="21431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EB9A417-5E34-4FB6-A1D9-13A15808C7D5}"/>
              </a:ext>
            </a:extLst>
          </p:cNvPr>
          <p:cNvSpPr/>
          <p:nvPr/>
        </p:nvSpPr>
        <p:spPr>
          <a:xfrm>
            <a:off x="1438659" y="1124744"/>
            <a:ext cx="4429485" cy="2146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«Свеча»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Представьте, что перед вами стоит большая свеча. Сделайте глубокий вдох и постарайтесь одним выдохом задуть свечу. А теперь представьте перед собой 5 маленьких свечек. Сделайте глубокий вдох и задуйте эти свечи маленькими порциями выдоха.</a:t>
            </a:r>
          </a:p>
        </p:txBody>
      </p:sp>
      <p:pic>
        <p:nvPicPr>
          <p:cNvPr id="9" name="Рисунок 8" descr="Изображение выглядит как стол, внутренний, сидит, окно&#10;&#10;Автоматически созданное описание">
            <a:extLst>
              <a:ext uri="{FF2B5EF4-FFF2-40B4-BE49-F238E27FC236}">
                <a16:creationId xmlns:a16="http://schemas.microsoft.com/office/drawing/2014/main" id="{68FC3277-50A5-4DB6-9ECB-3F0D7429CF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782" y="1201516"/>
            <a:ext cx="2939819" cy="2204864"/>
          </a:xfrm>
          <a:prstGeom prst="rect">
            <a:avLst/>
          </a:prstGeom>
          <a:ln w="127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A403C7E-EAB0-4EF4-936E-33255884F094}"/>
              </a:ext>
            </a:extLst>
          </p:cNvPr>
          <p:cNvSpPr/>
          <p:nvPr/>
        </p:nvSpPr>
        <p:spPr>
          <a:xfrm>
            <a:off x="1259632" y="3429000"/>
            <a:ext cx="37844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C00000"/>
                </a:solidFill>
              </a:rPr>
              <a:t>“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Дыхание”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Медленный вдох через нос, когда грудная клетка начнет расширяться — прекратить вдох и сделать паузу длительностью 4с; 2 — плавный выдох через нос.</a:t>
            </a:r>
          </a:p>
          <a:p>
            <a:pPr algn="ctr"/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Тихо-тихо мы подышим,</a:t>
            </a:r>
          </a:p>
          <a:p>
            <a:pPr algn="ctr"/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Сердце мы свое услышим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23ECDFE-76B8-4B66-8EB9-E240992AC3ED}"/>
              </a:ext>
            </a:extLst>
          </p:cNvPr>
          <p:cNvSpPr/>
          <p:nvPr/>
        </p:nvSpPr>
        <p:spPr>
          <a:xfrm>
            <a:off x="5357168" y="4333576"/>
            <a:ext cx="35650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«Ныряльщик»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Сделать глубокий вдох, задержать дыхание, при этом закрыть нос пальцами. Присесть, как бы нырнуть в воду. Досчитать до 5 и вынырнуть – открыть нос и сделать выдох.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</p:cSld>
  <p:clrMapOvr>
    <a:masterClrMapping/>
  </p:clrMapOvr>
  <p:transition advClick="0" advTm="1000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Телесные упражнения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35608" y="1268760"/>
            <a:ext cx="35684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rgbClr val="C00000"/>
                </a:solidFill>
                <a:latin typeface="+mj-lt"/>
              </a:rPr>
              <a:t>«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Ухо – нос»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 левой рукой возьмитесь за кончик носа, а правой рукой — за противоположное ухо. Одновременно отпустите ухо и нос, поменяйте положение рук «с точностью до наоборот».</a:t>
            </a:r>
          </a:p>
          <a:p>
            <a:pPr algn="ctr"/>
            <a:r>
              <a:rPr lang="ru-RU" sz="2000" b="1" dirty="0">
                <a:latin typeface="+mj-lt"/>
                <a:cs typeface="Arial" panose="020B0604020202020204" pitchFamily="34" charset="0"/>
              </a:rPr>
              <a:t> </a:t>
            </a:r>
            <a:endParaRPr lang="ru-RU" sz="2000" dirty="0">
              <a:latin typeface="+mj-lt"/>
              <a:cs typeface="Arial" panose="020B0604020202020204" pitchFamily="34" charset="0"/>
            </a:endParaRPr>
          </a:p>
          <a:p>
            <a:pPr algn="ctr">
              <a:buFont typeface="Arial" pitchFamily="34" charset="0"/>
              <a:buChar char="•"/>
              <a:defRPr/>
            </a:pPr>
            <a:endParaRPr lang="ru-RU" spc="1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 useBgFill="1"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357158" y="6357958"/>
            <a:ext cx="357190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8572528" y="6357958"/>
            <a:ext cx="357190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Изображение выглядит как внутренний, стол, сидит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5A903418-89B9-48A3-A5F7-683695A6E6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1" y="1484545"/>
            <a:ext cx="3204125" cy="2403094"/>
          </a:xfrm>
          <a:prstGeom prst="rect">
            <a:avLst/>
          </a:prstGeom>
          <a:ln w="190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DBEB7A8-ED23-46AC-B789-6D706A0E83DD}"/>
              </a:ext>
            </a:extLst>
          </p:cNvPr>
          <p:cNvSpPr/>
          <p:nvPr/>
        </p:nvSpPr>
        <p:spPr>
          <a:xfrm>
            <a:off x="4905551" y="4205702"/>
            <a:ext cx="4000528" cy="2373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«Перекрестное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марширование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Любим мы маршировать,</a:t>
            </a:r>
            <a:endParaRPr lang="ru-RU" sz="2000" dirty="0">
              <a:solidFill>
                <a:srgbClr val="7030A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Руки, ноги поднимать.</a:t>
            </a:r>
            <a:endParaRPr lang="ru-RU" sz="2000" dirty="0">
              <a:solidFill>
                <a:srgbClr val="7030A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Нужно шагать, высоко поднимая колени попеременно касаясь правой и левой рукой по противоположной ноге. </a:t>
            </a: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DD1FB58-5304-472A-B573-EC67A37BA7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375" y="3957658"/>
            <a:ext cx="2447925" cy="2400300"/>
          </a:xfrm>
          <a:prstGeom prst="rect">
            <a:avLst/>
          </a:prstGeom>
        </p:spPr>
      </p:pic>
    </p:spTree>
  </p:cSld>
  <p:clrMapOvr>
    <a:masterClrMapping/>
  </p:clrMapOvr>
  <p:transition advClick="0" advTm="1000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5EC7CF-5D7F-484A-BFD7-EDF7B648C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260648"/>
            <a:ext cx="7498080" cy="1143000"/>
          </a:xfrm>
        </p:spPr>
        <p:txBody>
          <a:bodyPr>
            <a:noAutofit/>
          </a:bodyPr>
          <a:lstStyle/>
          <a:p>
            <a:br>
              <a:rPr lang="ru-RU" sz="2000" dirty="0">
                <a:effectLst/>
              </a:rPr>
            </a:br>
            <a:br>
              <a:rPr lang="ru-RU" sz="2000" dirty="0">
                <a:effectLst/>
              </a:rPr>
            </a:br>
            <a:br>
              <a:rPr lang="ru-RU" sz="2000" dirty="0">
                <a:effectLst/>
              </a:rPr>
            </a:br>
            <a:br>
              <a:rPr lang="ru-RU" sz="2000" dirty="0">
                <a:effectLst/>
              </a:rPr>
            </a:br>
            <a:br>
              <a:rPr lang="ru-RU" sz="2000" dirty="0">
                <a:effectLst/>
              </a:rPr>
            </a:br>
            <a:br>
              <a:rPr lang="ru-RU" sz="2000" dirty="0">
                <a:effectLst/>
              </a:rPr>
            </a:br>
            <a:r>
              <a:rPr lang="ru-RU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«Колено – локоть».</a:t>
            </a:r>
            <a:b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Стоя. Поднять и согнуть левую ногу в колене, локтем правой руки дотронуться до колена левой ноги, затем тоже с правой ногой и левой рукой. Повторить упражнение 8–10 раз.</a:t>
            </a:r>
            <a:b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«Винни – пух». </a:t>
            </a:r>
            <a:br>
              <a:rPr lang="ru-RU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Одна рука гладит себя по животу по часовой стрелке, а другой горизонтально поднимать и опускать над головой, слегка задевая голову. Затем меняем руки.</a:t>
            </a:r>
            <a:b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 descr="Изображение выглядит как занавеска, внутренний, трава, молодой&#10;&#10;Автоматически созданное описание">
            <a:extLst>
              <a:ext uri="{FF2B5EF4-FFF2-40B4-BE49-F238E27FC236}">
                <a16:creationId xmlns:a16="http://schemas.microsoft.com/office/drawing/2014/main" id="{0249FAF6-9F19-49FE-A99F-98D4E66777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123114"/>
            <a:ext cx="3600400" cy="2523029"/>
          </a:xfrm>
          <a:prstGeom prst="rect">
            <a:avLst/>
          </a:prstGeom>
          <a:ln w="952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11813080"/>
      </p:ext>
    </p:extLst>
  </p:cSld>
  <p:clrMapOvr>
    <a:masterClrMapping/>
  </p:clrMapOvr>
  <p:transition advClick="0">
    <p:cover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A9B5AD-DD84-4BB8-BEA0-AE29D30E1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Глазодвигательные упражнения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13AB3E6-0454-4378-A7C2-435AE39855A2}"/>
              </a:ext>
            </a:extLst>
          </p:cNvPr>
          <p:cNvSpPr/>
          <p:nvPr/>
        </p:nvSpPr>
        <p:spPr>
          <a:xfrm>
            <a:off x="1907704" y="17728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D3D15CA-924E-4B72-AA21-B5E95232687E}"/>
              </a:ext>
            </a:extLst>
          </p:cNvPr>
          <p:cNvSpPr/>
          <p:nvPr/>
        </p:nvSpPr>
        <p:spPr>
          <a:xfrm>
            <a:off x="1435608" y="-885386"/>
            <a:ext cx="6808800" cy="7776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«Горизонтальная восьмерка»</a:t>
            </a:r>
            <a:endParaRPr lang="ru-RU" sz="1400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Вытянуть перед собой правую руку на уровне глаз, пальцы сжать в кулак, оставив средний и указательный пальцы вытянутыми. Нарисовать в воздухе горизонтальную восьмерку как можно большего размера. Рисовать начинать с центра и следить глазами за кончиками пальцев, не поворачивая головы. 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«Глаз – путешественник»</a:t>
            </a:r>
            <a:endParaRPr lang="ru-RU" sz="1400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Развесить в разных углах и по стенам группы различные рисунки игрушек, животных и т.д. Исходное положение – стоя. Не поворачивая головы найти глазами тот или иной предмет названный педагогам.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“Глазки”</a:t>
            </a:r>
            <a:endParaRPr lang="ru-RU" sz="1400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Чтобы зоркость не терять,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Вращать глазами по кругу по 2-3 с.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Нужно глазками вращать.</a:t>
            </a:r>
            <a:endParaRPr lang="ru-RU" sz="1400" dirty="0">
              <a:solidFill>
                <a:srgbClr val="7030A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Чтобы зоркими нам стать, 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Тремя пальцами правой руки 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Нужно на глаза нажать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      нажать на верхнее веко (1-2 сек.)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544557"/>
      </p:ext>
    </p:extLst>
  </p:cSld>
  <p:clrMapOvr>
    <a:masterClrMapping/>
  </p:clrMapOvr>
  <p:transition advClick="0">
    <p:cover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19413F-BDBE-4E2F-9CFD-FD3727A90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4A2CCB-FF0A-4522-98EE-2BD21734330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05"/>
            <a:ext cx="9546084" cy="68236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2082396"/>
      </p:ext>
    </p:extLst>
  </p:cSld>
  <p:clrMapOvr>
    <a:masterClrMapping/>
  </p:clrMapOvr>
  <p:transition advClick="0">
    <p:cover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 </a:t>
            </a:r>
            <a:r>
              <a:rPr lang="ru-RU" dirty="0">
                <a:solidFill>
                  <a:srgbClr val="002060"/>
                </a:solidFill>
              </a:rPr>
              <a:t>Заключение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28728" y="1196752"/>
            <a:ext cx="7498080" cy="5446958"/>
          </a:xfrm>
        </p:spPr>
        <p:txBody>
          <a:bodyPr>
            <a:noAutofit/>
          </a:bodyPr>
          <a:lstStyle/>
          <a:p>
            <a:pPr marL="82296" indent="0" algn="ctr">
              <a:buNone/>
            </a:pPr>
            <a:r>
              <a:rPr lang="ru-RU" sz="2800" dirty="0" err="1">
                <a:solidFill>
                  <a:srgbClr val="C00000"/>
                </a:solidFill>
              </a:rPr>
              <a:t>Кинезиологические</a:t>
            </a:r>
            <a:r>
              <a:rPr lang="ru-RU" sz="2800" dirty="0">
                <a:solidFill>
                  <a:srgbClr val="C00000"/>
                </a:solidFill>
              </a:rPr>
              <a:t> упражнения:</a:t>
            </a:r>
          </a:p>
          <a:p>
            <a:pPr algn="just"/>
            <a:r>
              <a:rPr lang="ru-RU" sz="2000" dirty="0"/>
              <a:t> «Оживляют» и оптимизируют образовательный процесс, снижают утомляемость детей. </a:t>
            </a:r>
          </a:p>
          <a:p>
            <a:pPr algn="just"/>
            <a:r>
              <a:rPr lang="ru-RU" sz="2000" dirty="0"/>
              <a:t>При использовании </a:t>
            </a:r>
            <a:r>
              <a:rPr lang="ru-RU" sz="2000" dirty="0" err="1"/>
              <a:t>кинезиологических</a:t>
            </a:r>
            <a:r>
              <a:rPr lang="ru-RU" sz="2000" dirty="0"/>
              <a:t> методов повышается стрессоустойчивость организма, работоспособность. </a:t>
            </a:r>
          </a:p>
          <a:p>
            <a:pPr algn="just"/>
            <a:r>
              <a:rPr lang="ru-RU" sz="2000" dirty="0"/>
              <a:t>Улучшается мыслительная деятельность. </a:t>
            </a:r>
          </a:p>
          <a:p>
            <a:pPr algn="just"/>
            <a:r>
              <a:rPr lang="ru-RU" sz="2000" dirty="0"/>
              <a:t>Повышается уровень развития памяти, внимания, речи, пространственных представлений, зрительно-моторной координации,   совершенствуется регулирующая и координирующая роль нервной системы.</a:t>
            </a:r>
          </a:p>
          <a:p>
            <a:pPr algn="just"/>
            <a:r>
              <a:rPr lang="ru-RU" sz="2000" dirty="0"/>
              <a:t> Повышается  уровень эмоционального благополучия ребенка. </a:t>
            </a:r>
          </a:p>
          <a:p>
            <a:pPr marL="82296" indent="0" algn="ctr">
              <a:buNone/>
            </a:pPr>
            <a:endParaRPr lang="ru-RU" sz="2000" dirty="0"/>
          </a:p>
          <a:p>
            <a:pPr marL="82296" indent="0" algn="ctr">
              <a:buNone/>
            </a:pPr>
            <a:r>
              <a:rPr lang="ru-RU" sz="2000" dirty="0"/>
              <a:t>Так, при наименьших затратах достигается положительная динамика в развитии интеллектуальных способностей детей через движение. </a:t>
            </a:r>
          </a:p>
          <a:p>
            <a:r>
              <a:rPr lang="ru-RU" dirty="0"/>
              <a:t> </a:t>
            </a:r>
          </a:p>
          <a:p>
            <a:pPr>
              <a:lnSpc>
                <a:spcPct val="90000"/>
              </a:lnSpc>
              <a:buNone/>
              <a:defRPr/>
            </a:pPr>
            <a:endParaRPr lang="ru-RU" sz="18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 useBgFill="1"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14282" y="6357958"/>
            <a:ext cx="428628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8715404" y="6357958"/>
            <a:ext cx="214314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1000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D2086E2-F96E-415B-B81F-E73A02B72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sz="4800" b="1" dirty="0">
                <a:solidFill>
                  <a:srgbClr val="002060"/>
                </a:solidFill>
              </a:rPr>
              <a:t>СПАСИБО </a:t>
            </a:r>
          </a:p>
          <a:p>
            <a:pPr marL="82296" indent="0" algn="ctr">
              <a:buNone/>
            </a:pPr>
            <a:r>
              <a:rPr lang="ru-RU" sz="4800" b="1" dirty="0">
                <a:solidFill>
                  <a:srgbClr val="002060"/>
                </a:solidFill>
              </a:rPr>
              <a:t>ЗА </a:t>
            </a:r>
          </a:p>
          <a:p>
            <a:pPr marL="82296" indent="0" algn="ctr">
              <a:buNone/>
            </a:pPr>
            <a:r>
              <a:rPr lang="ru-RU" sz="4800" b="1" dirty="0">
                <a:solidFill>
                  <a:srgbClr val="002060"/>
                </a:solidFill>
              </a:rPr>
              <a:t>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84171657"/>
      </p:ext>
    </p:extLst>
  </p:cSld>
  <p:clrMapOvr>
    <a:masterClrMapping/>
  </p:clrMapOvr>
  <p:transition advClick="0">
    <p:cover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Актуальность темы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1357298"/>
            <a:ext cx="76438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Перед педагогами дошкольного учреждения стоит задача всестороннего развития детей и подготовки их к поступлению в школу. В последнее время отмечается увеличение количества детей с затруднениями в обучении, различными речевыми, психологическими нарушениями, трудностями в адаптации.</a:t>
            </a:r>
            <a:endParaRPr lang="ru-RU" spc="12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Жизнь современного ребенка становится все разнообразнее и сложнее. И она требует не  привычных действий, а определенной подвижности, гибкости мышления, быстрой ориентации и адаптации к новым условиям,  творческого подхода к решению возникающих проблем. </a:t>
            </a:r>
            <a:endParaRPr lang="ru-RU" spc="12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6" descr="D:\Архив\Screen\Филосовские картинки\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7247" y="3956492"/>
            <a:ext cx="4009261" cy="2692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 useBgFill="1"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8501090" y="6429396"/>
            <a:ext cx="428628" cy="25659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 advTm="1000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571480"/>
            <a:ext cx="51267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Что такое </a:t>
            </a:r>
            <a:r>
              <a:rPr lang="ru-RU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кинезиология</a:t>
            </a: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1285860"/>
            <a:ext cx="72866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spc="12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Кинезиология</a:t>
            </a:r>
            <a:r>
              <a:rPr lang="ru-RU" sz="2000" spc="120" dirty="0">
                <a:latin typeface="Arial" pitchFamily="34" charset="0"/>
                <a:cs typeface="Arial" pitchFamily="34" charset="0"/>
              </a:rPr>
              <a:t> – наука о развитии умственных способностей и физического здоровья через определённые двигательные упражнения. То есть это своеобразная «гимнастика для мозга».</a:t>
            </a:r>
          </a:p>
        </p:txBody>
      </p:sp>
      <p:sp useBgFill="1"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8643966" y="6500834"/>
            <a:ext cx="328036" cy="2142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Denis\Desktop\cereb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1840" y="3284984"/>
            <a:ext cx="3732446" cy="267803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57356" y="285728"/>
            <a:ext cx="70723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spc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 Гимнастика мозга»- ключ к развитию способностей  ребёнка</a:t>
            </a:r>
            <a:r>
              <a:rPr lang="ru-RU" sz="3200" spc="100" dirty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</a:t>
            </a:r>
            <a:endParaRPr lang="ru-RU" sz="3200" spc="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1582441"/>
            <a:ext cx="67866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Человеческий мозг состоит из двух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полушариев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Обычно у человека одно из полушарий является доминирующим и это проявляется в различии способа переработки информации. Люди с доминирующим левым полушарием обладают логическим складом ума. А творческие личности – это люди с доминирующим правым полушарием.</a:t>
            </a:r>
          </a:p>
        </p:txBody>
      </p:sp>
      <p:pic>
        <p:nvPicPr>
          <p:cNvPr id="6" name="Picture 7" descr="brain2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</a:blip>
          <a:stretch>
            <a:fillRect/>
          </a:stretch>
        </p:blipFill>
        <p:spPr>
          <a:xfrm>
            <a:off x="4499991" y="3829210"/>
            <a:ext cx="4169101" cy="2995626"/>
          </a:xfrm>
          <a:prstGeom prst="rect">
            <a:avLst/>
          </a:prstGeom>
          <a:noFill/>
        </p:spPr>
      </p:pic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8643966" y="6500834"/>
            <a:ext cx="357190" cy="214314"/>
          </a:xfrm>
          <a:prstGeom prst="actionButtonBackPrevio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1000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Тест на определение доминирующего полушария.</a:t>
            </a:r>
          </a:p>
        </p:txBody>
      </p:sp>
      <p:sp useBgFill="1"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8643966" y="6500834"/>
            <a:ext cx="357190" cy="21431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679D8AF-2F29-40ED-A297-0328050F4697}"/>
              </a:ext>
            </a:extLst>
          </p:cNvPr>
          <p:cNvSpPr txBox="1">
            <a:spLocks/>
          </p:cNvSpPr>
          <p:nvPr/>
        </p:nvSpPr>
        <p:spPr>
          <a:xfrm>
            <a:off x="1311616" y="2348880"/>
            <a:ext cx="7746064" cy="214314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just"/>
            <a:endParaRPr lang="ru-RU" sz="72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72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72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72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8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8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8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8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8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sz="8000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sz="8000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sz="8000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sz="8000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80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Описание теста: </a:t>
            </a:r>
            <a:r>
              <a:rPr lang="ru-RU" sz="8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разложить карточки по 3 на 3 группы так, чтобы в каждой группе было что-то общее</a:t>
            </a:r>
            <a:r>
              <a:rPr lang="ru-RU" sz="7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7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8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 теста:</a:t>
            </a:r>
          </a:p>
          <a:p>
            <a:endParaRPr lang="ru-RU" sz="80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вариант: (</a:t>
            </a:r>
            <a:r>
              <a:rPr lang="ru-RU" sz="8000" i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1-я группа карточек – «карась», «орел», «овца».</a:t>
            </a:r>
            <a:r>
              <a:rPr lang="ru-RU" sz="8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0" i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2-я группа карточек – «бегать», «плавать», «летать».</a:t>
            </a:r>
            <a:r>
              <a:rPr lang="ru-RU" sz="8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0" i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3-я группа карточек – «шерсть», «перья», «чешуя») -</a:t>
            </a:r>
            <a:r>
              <a:rPr lang="ru-RU" sz="8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у вас преобладает логическое мышление, у вас мыслительный тип и доминирует левое полушарие.</a:t>
            </a:r>
          </a:p>
          <a:p>
            <a:r>
              <a:rPr lang="ru-RU" sz="8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 вариант (</a:t>
            </a:r>
            <a:r>
              <a:rPr lang="ru-RU" sz="8000" i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1-я группа карточек – «карась», «плавать», «чешуя». 2-я группа карточек – «орел», «летать», «перья». 3-я группа карточек – «овца», «бегать», «шерсть») -</a:t>
            </a:r>
            <a:r>
              <a:rPr lang="ru-RU" sz="8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у вас образное мышление, у вас художественный тип и доминирует правое полушарие.</a:t>
            </a:r>
          </a:p>
          <a:p>
            <a:endParaRPr lang="ru-RU" sz="80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8000" b="1" u="sng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Роль кинезиологии </a:t>
            </a:r>
            <a:r>
              <a:rPr lang="ru-RU" sz="8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заключается в том, чтобы синхронизировать работу обоих </a:t>
            </a:r>
            <a:r>
              <a:rPr lang="ru-RU" sz="8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полушариев</a:t>
            </a:r>
            <a:r>
              <a:rPr lang="ru-RU" sz="8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передавать информацию из одного полушария в другое т.е. осуществлять межполушарное взаимодействие</a:t>
            </a:r>
          </a:p>
          <a:p>
            <a:pPr algn="just"/>
            <a:endParaRPr lang="ru-RU" sz="18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000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7429552" cy="857256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Тест на определение сложности межполушарного взаимодействия</a:t>
            </a:r>
          </a:p>
        </p:txBody>
      </p:sp>
      <p:sp useBgFill="1"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285720" y="6357958"/>
            <a:ext cx="428628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8715404" y="6429396"/>
            <a:ext cx="285752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2" descr="C:\Documents and Settings\Лена\Рабочий стол\Кинезиология\1252988013_br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270601"/>
            <a:ext cx="1647064" cy="227919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81BF4B41-087B-419D-A9D8-23B6534D8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20533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1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Межполушарное взаимодействие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– это возможность передачи информации из одного полушария в другое.</a:t>
            </a:r>
          </a:p>
          <a:p>
            <a:pPr marL="82296" indent="0" algn="just">
              <a:buNone/>
            </a:pPr>
            <a:r>
              <a:rPr lang="ru-RU" sz="1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Описание теста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ребенок держит ведущую руку на пояснице. Педагог касается твердый предметом в  хаотичном порядке фаланг пальцев руки, не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задействуя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при этом большой палец. Испытуемый должен показать большим пальцем свободной руки, какая фаланга какого пальца была задета.</a:t>
            </a:r>
          </a:p>
          <a:p>
            <a:pPr marL="82296" indent="0" algn="just">
              <a:buNone/>
            </a:pPr>
            <a:r>
              <a:rPr lang="ru-RU" sz="1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теста: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более 30% неправильных ответов - сложности межполушарного взаимодействия присутствуют. </a:t>
            </a:r>
          </a:p>
        </p:txBody>
      </p:sp>
    </p:spTree>
  </p:cSld>
  <p:clrMapOvr>
    <a:masterClrMapping/>
  </p:clrMapOvr>
  <p:transition advClick="0" advTm="1200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7647836" cy="857256"/>
          </a:xfrm>
        </p:spPr>
        <p:txBody>
          <a:bodyPr>
            <a:noAutofit/>
          </a:bodyPr>
          <a:lstStyle/>
          <a:p>
            <a:pPr algn="ctr"/>
            <a:br>
              <a:rPr lang="ru-RU" sz="3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1285860"/>
            <a:ext cx="7572428" cy="3266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000" spc="120" dirty="0">
                <a:latin typeface="Arial" pitchFamily="34" charset="0"/>
                <a:cs typeface="Arial" pitchFamily="34" charset="0"/>
              </a:rPr>
              <a:t> развитие межполушарного взаимодействия,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000" spc="120" dirty="0">
                <a:latin typeface="Arial" pitchFamily="34" charset="0"/>
                <a:cs typeface="Arial" pitchFamily="34" charset="0"/>
              </a:rPr>
              <a:t> синхронизация работы полушарий,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000" spc="120" dirty="0">
                <a:latin typeface="Arial" pitchFamily="34" charset="0"/>
                <a:cs typeface="Arial" pitchFamily="34" charset="0"/>
              </a:rPr>
              <a:t> развитие мелкой моторики,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000" spc="120" dirty="0">
                <a:latin typeface="Arial" pitchFamily="34" charset="0"/>
                <a:cs typeface="Arial" pitchFamily="34" charset="0"/>
              </a:rPr>
              <a:t> развитие способностей,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000" spc="120" dirty="0">
                <a:latin typeface="Arial" pitchFamily="34" charset="0"/>
                <a:cs typeface="Arial" pitchFamily="34" charset="0"/>
              </a:rPr>
              <a:t> развитие памяти, внимания, речи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000" spc="120" dirty="0">
                <a:latin typeface="Arial" pitchFamily="34" charset="0"/>
                <a:cs typeface="Arial" pitchFamily="34" charset="0"/>
              </a:rPr>
              <a:t> развитие мышления</a:t>
            </a:r>
          </a:p>
          <a:p>
            <a:pPr>
              <a:lnSpc>
                <a:spcPct val="150000"/>
              </a:lnSpc>
              <a:defRPr/>
            </a:pPr>
            <a:endParaRPr lang="ru-RU" sz="2000" spc="12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1604" y="642918"/>
            <a:ext cx="70723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Цели </a:t>
            </a:r>
            <a:r>
              <a:rPr lang="ru-RU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кинезилогических</a:t>
            </a: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упражнений</a:t>
            </a:r>
          </a:p>
        </p:txBody>
      </p:sp>
      <p:sp useBgFill="1"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214282" y="6286520"/>
            <a:ext cx="428628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8643966" y="6357958"/>
            <a:ext cx="285752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1000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413C8308-B4F9-4991-BE65-17A56CF04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274320"/>
            <a:ext cx="7848872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</a:rPr>
              <a:t>Важные условие эффективного применения </a:t>
            </a:r>
            <a:r>
              <a:rPr lang="ru-RU" sz="3200" dirty="0" err="1">
                <a:solidFill>
                  <a:srgbClr val="002060"/>
                </a:solidFill>
              </a:rPr>
              <a:t>кенизиологических</a:t>
            </a:r>
            <a:r>
              <a:rPr lang="ru-RU" sz="3200" dirty="0">
                <a:solidFill>
                  <a:srgbClr val="002060"/>
                </a:solidFill>
              </a:rPr>
              <a:t> методов: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ADD1B8D-2818-468F-A32E-C06EAD430698}"/>
              </a:ext>
            </a:extLst>
          </p:cNvPr>
          <p:cNvSpPr/>
          <p:nvPr/>
        </p:nvSpPr>
        <p:spPr>
          <a:xfrm>
            <a:off x="1619672" y="1417320"/>
            <a:ext cx="5310336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endParaRPr lang="ru-RU" spc="12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69A3BD9-94D9-4BB7-AA7D-56BBADDE1C92}"/>
              </a:ext>
            </a:extLst>
          </p:cNvPr>
          <p:cNvSpPr/>
          <p:nvPr/>
        </p:nvSpPr>
        <p:spPr>
          <a:xfrm>
            <a:off x="1619672" y="1544657"/>
            <a:ext cx="7200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ru-RU" spc="12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Во время занятия проводить такие упражнения можно только в том случае, если идет стандартная работа.</a:t>
            </a:r>
          </a:p>
          <a:p>
            <a:pPr algn="ctr">
              <a:spcBef>
                <a:spcPct val="0"/>
              </a:spcBef>
              <a:buFontTx/>
              <a:buChar char="•"/>
              <a:tabLst>
                <a:tab pos="457200" algn="l"/>
              </a:tabLst>
              <a:defRPr/>
            </a:pPr>
            <a:endParaRPr lang="ru-RU" spc="120" dirty="0">
              <a:solidFill>
                <a:schemeClr val="tx2">
                  <a:lumMod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>
              <a:spcBef>
                <a:spcPct val="0"/>
              </a:spcBef>
              <a:buFontTx/>
              <a:buChar char="•"/>
              <a:tabLst>
                <a:tab pos="457200" algn="l"/>
              </a:tabLst>
              <a:defRPr/>
            </a:pPr>
            <a:r>
              <a:rPr lang="ru-RU" spc="12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Творческую деятельность прерывать </a:t>
            </a:r>
            <a:r>
              <a:rPr lang="ru-RU" spc="12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кинезиологическими</a:t>
            </a:r>
            <a:r>
              <a:rPr lang="ru-RU" spc="12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упражнениями нецелесообразно. </a:t>
            </a:r>
          </a:p>
          <a:p>
            <a:pPr algn="ctr">
              <a:spcBef>
                <a:spcPct val="0"/>
              </a:spcBef>
              <a:buFontTx/>
              <a:buChar char="•"/>
              <a:tabLst>
                <a:tab pos="457200" algn="l"/>
              </a:tabLst>
              <a:defRPr/>
            </a:pPr>
            <a:endParaRPr lang="ru-RU" spc="120" dirty="0">
              <a:solidFill>
                <a:schemeClr val="tx2">
                  <a:lumMod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>
              <a:spcBef>
                <a:spcPct val="0"/>
              </a:spcBef>
              <a:buFontTx/>
              <a:buChar char="•"/>
              <a:tabLst>
                <a:tab pos="457200" algn="l"/>
              </a:tabLst>
              <a:defRPr/>
            </a:pPr>
            <a:r>
              <a:rPr lang="ru-RU" spc="12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Если же детям предстоит интенсивная умственная нагрузка, то комплекс упражнений лучше проводить перед работой. </a:t>
            </a:r>
          </a:p>
          <a:p>
            <a:pPr algn="ctr">
              <a:spcBef>
                <a:spcPct val="0"/>
              </a:spcBef>
              <a:tabLst>
                <a:tab pos="457200" algn="l"/>
              </a:tabLst>
              <a:defRPr/>
            </a:pPr>
            <a:endParaRPr lang="ru-RU" spc="120" dirty="0">
              <a:solidFill>
                <a:schemeClr val="tx2">
                  <a:lumMod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>
              <a:spcBef>
                <a:spcPct val="0"/>
              </a:spcBef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ru-RU" spc="12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Под влиянием </a:t>
            </a:r>
            <a:r>
              <a:rPr lang="ru-RU" spc="12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кинезиологических</a:t>
            </a:r>
            <a:r>
              <a:rPr lang="ru-RU" spc="12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тренировок в организме происходят положительные структурные изменения. При более интенсивной нагрузке и значительнее изменения. </a:t>
            </a:r>
          </a:p>
          <a:p>
            <a:pPr algn="ctr">
              <a:spcBef>
                <a:spcPct val="0"/>
              </a:spcBef>
              <a:tabLst>
                <a:tab pos="457200" algn="l"/>
              </a:tabLst>
              <a:defRPr/>
            </a:pPr>
            <a:endParaRPr lang="ru-RU" spc="120" dirty="0">
              <a:solidFill>
                <a:schemeClr val="tx2">
                  <a:lumMod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877483"/>
      </p:ext>
    </p:extLst>
  </p:cSld>
  <p:clrMapOvr>
    <a:masterClrMapping/>
  </p:clrMapOvr>
  <p:transition advClick="0">
    <p:cover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err="1">
                <a:solidFill>
                  <a:srgbClr val="002060"/>
                </a:solidFill>
                <a:effectLst/>
              </a:rPr>
              <a:t>Кинезиологические</a:t>
            </a:r>
            <a:r>
              <a:rPr lang="ru-RU" dirty="0">
                <a:solidFill>
                  <a:srgbClr val="002060"/>
                </a:solidFill>
                <a:effectLst/>
              </a:rPr>
              <a:t> методы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1571612"/>
            <a:ext cx="7858180" cy="3266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spc="12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spc="12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Упражнения по развитию мелкой моторики рук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spc="12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Дыхательные упражнения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spc="12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Растяжки: регуляция силы мышечного тонуса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spc="12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Глазодвигательные упражнения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spc="12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Упражнения на релаксацию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spc="12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Телесные упражнения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spc="12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Массаж, самомассаж</a:t>
            </a:r>
          </a:p>
        </p:txBody>
      </p:sp>
      <p:sp useBgFill="1"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285720" y="6215082"/>
            <a:ext cx="500066" cy="3571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8572528" y="6357958"/>
            <a:ext cx="357190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1000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3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957C42"/>
      </a:hlink>
      <a:folHlink>
        <a:srgbClr val="957C42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1266</TotalTime>
  <Words>1353</Words>
  <Application>Microsoft Office PowerPoint</Application>
  <PresentationFormat>Экран (4:3)</PresentationFormat>
  <Paragraphs>135</Paragraphs>
  <Slides>19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Corbel</vt:lpstr>
      <vt:lpstr>Gill Sans MT</vt:lpstr>
      <vt:lpstr>Times New Roman</vt:lpstr>
      <vt:lpstr>Verdana</vt:lpstr>
      <vt:lpstr>Wingdings 2</vt:lpstr>
      <vt:lpstr>Солнцестояние</vt:lpstr>
      <vt:lpstr> Использование методов кинезиологии в коррекционно-развивающей работе с детьми старшего дошкольного возраста с ОВЗ».         Использование методов кинезиологии в коррекционно-развивающей работе с детьми старшего дошкольного возраста с ОВЗ».                 Использование методов кинезиологии  в коррекционно-развивающей работе  с детьми старшего дошкольного возраста с ОВЗ </vt:lpstr>
      <vt:lpstr>Актуальность темы</vt:lpstr>
      <vt:lpstr>Презентация PowerPoint</vt:lpstr>
      <vt:lpstr>Презентация PowerPoint</vt:lpstr>
      <vt:lpstr>Тест на определение доминирующего полушария.</vt:lpstr>
      <vt:lpstr>Тест на определение сложности межполушарного взаимодействия</vt:lpstr>
      <vt:lpstr> </vt:lpstr>
      <vt:lpstr>Важные условие эффективного применения кенизиологических методов:</vt:lpstr>
      <vt:lpstr>Кинезиологические методы</vt:lpstr>
      <vt:lpstr>Развитие мелкой моторики рук</vt:lpstr>
      <vt:lpstr>Презентация PowerPoint</vt:lpstr>
      <vt:lpstr>  Растяжки   </vt:lpstr>
      <vt:lpstr>         Дыхательные упражнения </vt:lpstr>
      <vt:lpstr>Телесные упражнения</vt:lpstr>
      <vt:lpstr>      «Колено – локоть». Стоя. Поднять и согнуть левую ногу в колене, локтем правой руки дотронуться до колена левой ноги, затем тоже с правой ногой и левой рукой. Повторить упражнение 8–10 раз.    «Винни – пух».  Одна рука гладит себя по животу по часовой стрелке, а другой горизонтально поднимать и опускать над головой, слегка задевая голову. Затем меняем руки. </vt:lpstr>
      <vt:lpstr>Глазодвигательные упражнения</vt:lpstr>
      <vt:lpstr>Презентация PowerPoint</vt:lpstr>
      <vt:lpstr> Заключение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Кинезология как  метод коррекции и развития детей</dc:title>
  <dc:creator>User</dc:creator>
  <cp:lastModifiedBy>Anton Chebotarev</cp:lastModifiedBy>
  <cp:revision>152</cp:revision>
  <dcterms:created xsi:type="dcterms:W3CDTF">2013-02-27T15:15:32Z</dcterms:created>
  <dcterms:modified xsi:type="dcterms:W3CDTF">2020-02-19T14:22:34Z</dcterms:modified>
</cp:coreProperties>
</file>