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21"/>
  </p:notesMasterIdLst>
  <p:sldIdLst>
    <p:sldId id="256" r:id="rId2"/>
    <p:sldId id="259" r:id="rId3"/>
    <p:sldId id="318" r:id="rId4"/>
    <p:sldId id="276" r:id="rId5"/>
    <p:sldId id="323" r:id="rId6"/>
    <p:sldId id="324" r:id="rId7"/>
    <p:sldId id="348" r:id="rId8"/>
    <p:sldId id="338" r:id="rId9"/>
    <p:sldId id="356" r:id="rId10"/>
    <p:sldId id="267" r:id="rId11"/>
    <p:sldId id="277" r:id="rId12"/>
    <p:sldId id="349" r:id="rId13"/>
    <p:sldId id="351" r:id="rId14"/>
    <p:sldId id="352" r:id="rId15"/>
    <p:sldId id="353" r:id="rId16"/>
    <p:sldId id="354" r:id="rId17"/>
    <p:sldId id="355" r:id="rId18"/>
    <p:sldId id="350" r:id="rId19"/>
    <p:sldId id="357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21" autoAdjust="0"/>
    <p:restoredTop sz="88852" autoAdjust="0"/>
  </p:normalViewPr>
  <p:slideViewPr>
    <p:cSldViewPr>
      <p:cViewPr varScale="1">
        <p:scale>
          <a:sx n="79" d="100"/>
          <a:sy n="79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numFmt formatCode="0.0%" sourceLinked="0"/>
              <c:spPr/>
              <c:txPr>
                <a:bodyPr/>
                <a:lstStyle/>
                <a:p>
                  <a:pPr>
                    <a:defRPr sz="2000" b="1" i="0" baseline="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txPr>
              <a:bodyPr/>
              <a:lstStyle/>
              <a:p>
                <a:pPr>
                  <a:defRPr sz="2000" b="1" i="0" baseline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Болезни системы кровообращения</c:v>
                </c:pt>
                <c:pt idx="1">
                  <c:v>Онкологические заболевания</c:v>
                </c:pt>
                <c:pt idx="2">
                  <c:v>Внешние причины (ДТП, травмы, отравления алкоголем и наркотиками, несчастные случаи)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0.56599999999999995</c:v>
                </c:pt>
                <c:pt idx="1">
                  <c:v>0.13800000000000001</c:v>
                </c:pt>
                <c:pt idx="2">
                  <c:v>0.11899999999999998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695722972929561"/>
          <c:y val="8.6255848115641813E-4"/>
          <c:w val="0.32429718552851339"/>
          <c:h val="0.9860270155167945"/>
        </c:manualLayout>
      </c:layout>
      <c:overlay val="0"/>
      <c:txPr>
        <a:bodyPr/>
        <a:lstStyle/>
        <a:p>
          <a:pPr>
            <a:defRPr sz="2000" b="1" i="0" baseline="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050273-1A45-4611-B90E-E1E8F7B9BCDC}" type="doc">
      <dgm:prSet loTypeId="urn:microsoft.com/office/officeart/2005/8/layout/venn1" loCatId="relationship" qsTypeId="urn:microsoft.com/office/officeart/2005/8/quickstyle/3d1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53208CE4-C48D-4DE8-A8B0-00D21A3200B8}">
      <dgm:prSet phldrT="[Текст]" custT="1"/>
      <dgm:spPr/>
      <dgm:t>
        <a:bodyPr anchor="ctr" anchorCtr="1"/>
        <a:lstStyle/>
        <a:p>
          <a:r>
            <a:rPr lang="ru-RU" sz="2400" b="1" dirty="0" smtClean="0"/>
            <a:t>Заболевания сердца и сосудов</a:t>
          </a:r>
          <a:endParaRPr lang="ru-RU" sz="2400" b="1" dirty="0"/>
        </a:p>
      </dgm:t>
    </dgm:pt>
    <dgm:pt modelId="{CEBAA353-E7C2-44CE-B65A-04BE1A80A2D2}" type="parTrans" cxnId="{E006A90B-7766-40C3-86EF-278978C034EF}">
      <dgm:prSet/>
      <dgm:spPr/>
      <dgm:t>
        <a:bodyPr/>
        <a:lstStyle/>
        <a:p>
          <a:endParaRPr lang="ru-RU"/>
        </a:p>
      </dgm:t>
    </dgm:pt>
    <dgm:pt modelId="{C1BEF38D-C0D5-47E6-9323-C1A62FF33392}" type="sibTrans" cxnId="{E006A90B-7766-40C3-86EF-278978C034EF}">
      <dgm:prSet/>
      <dgm:spPr/>
      <dgm:t>
        <a:bodyPr/>
        <a:lstStyle/>
        <a:p>
          <a:endParaRPr lang="ru-RU"/>
        </a:p>
      </dgm:t>
    </dgm:pt>
    <dgm:pt modelId="{AF2C0F32-248E-4A94-B468-9CCC265DEEEA}">
      <dgm:prSet phldrT="[Текст]" custT="1"/>
      <dgm:spPr/>
      <dgm:t>
        <a:bodyPr/>
        <a:lstStyle/>
        <a:p>
          <a:r>
            <a:rPr lang="ru-RU" sz="2400" b="1" dirty="0" smtClean="0"/>
            <a:t>Травмы и отравления (алкоголем, наркотиками)</a:t>
          </a:r>
          <a:endParaRPr lang="ru-RU" sz="2400" b="1" dirty="0"/>
        </a:p>
      </dgm:t>
    </dgm:pt>
    <dgm:pt modelId="{5CB9C840-DAD2-43FD-A3E2-35B75C662BDD}" type="parTrans" cxnId="{21CB4AC8-2CC8-4239-8C8F-D41545745AB3}">
      <dgm:prSet/>
      <dgm:spPr/>
      <dgm:t>
        <a:bodyPr/>
        <a:lstStyle/>
        <a:p>
          <a:endParaRPr lang="ru-RU"/>
        </a:p>
      </dgm:t>
    </dgm:pt>
    <dgm:pt modelId="{C153A183-ADA0-4683-9BBB-F9C505401BDF}" type="sibTrans" cxnId="{21CB4AC8-2CC8-4239-8C8F-D41545745AB3}">
      <dgm:prSet/>
      <dgm:spPr/>
      <dgm:t>
        <a:bodyPr/>
        <a:lstStyle/>
        <a:p>
          <a:endParaRPr lang="ru-RU"/>
        </a:p>
      </dgm:t>
    </dgm:pt>
    <dgm:pt modelId="{C1728635-CCC4-4DBB-B936-171B577E836D}">
      <dgm:prSet phldrT="[Текст]" custT="1"/>
      <dgm:spPr/>
      <dgm:t>
        <a:bodyPr/>
        <a:lstStyle/>
        <a:p>
          <a:r>
            <a:rPr lang="ru-RU" sz="2400" b="1" dirty="0" smtClean="0"/>
            <a:t>Болезни легких, связанные с курением</a:t>
          </a:r>
          <a:endParaRPr lang="ru-RU" sz="2400" b="1" dirty="0"/>
        </a:p>
      </dgm:t>
    </dgm:pt>
    <dgm:pt modelId="{59076858-D0C2-4812-8585-66D841049FD3}" type="parTrans" cxnId="{27ED7C95-53D4-4E0A-A512-01CA1BD2FBDD}">
      <dgm:prSet/>
      <dgm:spPr/>
      <dgm:t>
        <a:bodyPr/>
        <a:lstStyle/>
        <a:p>
          <a:endParaRPr lang="ru-RU"/>
        </a:p>
      </dgm:t>
    </dgm:pt>
    <dgm:pt modelId="{FAD65461-4038-4136-A353-B87E1B9B19FF}" type="sibTrans" cxnId="{27ED7C95-53D4-4E0A-A512-01CA1BD2FBDD}">
      <dgm:prSet/>
      <dgm:spPr/>
      <dgm:t>
        <a:bodyPr/>
        <a:lstStyle/>
        <a:p>
          <a:endParaRPr lang="ru-RU"/>
        </a:p>
      </dgm:t>
    </dgm:pt>
    <dgm:pt modelId="{8C1A0709-87E6-4E90-A290-292F2B6C021C}">
      <dgm:prSet phldrT="[Текст]" custT="1"/>
      <dgm:spPr/>
      <dgm:t>
        <a:bodyPr/>
        <a:lstStyle/>
        <a:p>
          <a:r>
            <a:rPr lang="ru-RU" sz="2400" b="1" dirty="0" smtClean="0"/>
            <a:t>Злокачественные опухоли</a:t>
          </a:r>
          <a:endParaRPr lang="ru-RU" sz="2400" b="1" dirty="0"/>
        </a:p>
      </dgm:t>
    </dgm:pt>
    <dgm:pt modelId="{B30E7F08-2B69-48CB-AC97-3F70ABA93332}" type="parTrans" cxnId="{6C9F83F0-7C58-4E8D-B020-85BFAC7C7C9C}">
      <dgm:prSet/>
      <dgm:spPr/>
      <dgm:t>
        <a:bodyPr/>
        <a:lstStyle/>
        <a:p>
          <a:endParaRPr lang="ru-RU"/>
        </a:p>
      </dgm:t>
    </dgm:pt>
    <dgm:pt modelId="{4562E5AB-B93B-4516-A28B-8FBAF9AB9A40}" type="sibTrans" cxnId="{6C9F83F0-7C58-4E8D-B020-85BFAC7C7C9C}">
      <dgm:prSet/>
      <dgm:spPr/>
      <dgm:t>
        <a:bodyPr/>
        <a:lstStyle/>
        <a:p>
          <a:endParaRPr lang="ru-RU"/>
        </a:p>
      </dgm:t>
    </dgm:pt>
    <dgm:pt modelId="{A3BF174C-F7E1-4B23-97EA-558750D8814D}">
      <dgm:prSet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Инфекционные заболевания (грипп, гепатит, туберкулез)</a:t>
          </a:r>
          <a:endParaRPr lang="ru-RU" sz="2400" b="1" dirty="0">
            <a:solidFill>
              <a:schemeClr val="tx1"/>
            </a:solidFill>
          </a:endParaRPr>
        </a:p>
      </dgm:t>
    </dgm:pt>
    <dgm:pt modelId="{36E86A1E-0BA7-48B4-AA6B-0CF620A6ED95}" type="parTrans" cxnId="{8813E968-9E9D-43F8-945B-FFE503347F72}">
      <dgm:prSet/>
      <dgm:spPr/>
      <dgm:t>
        <a:bodyPr/>
        <a:lstStyle/>
        <a:p>
          <a:endParaRPr lang="ru-RU"/>
        </a:p>
      </dgm:t>
    </dgm:pt>
    <dgm:pt modelId="{7C198A1A-94CD-49D1-A089-679E3B3CECE1}" type="sibTrans" cxnId="{8813E968-9E9D-43F8-945B-FFE503347F72}">
      <dgm:prSet/>
      <dgm:spPr/>
      <dgm:t>
        <a:bodyPr/>
        <a:lstStyle/>
        <a:p>
          <a:endParaRPr lang="ru-RU"/>
        </a:p>
      </dgm:t>
    </dgm:pt>
    <dgm:pt modelId="{509988DB-B978-4680-BE28-06A7D885249C}" type="pres">
      <dgm:prSet presAssocID="{DD050273-1A45-4611-B90E-E1E8F7B9BCD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B224CA-0C7D-41F5-80BB-24789C05B247}" type="pres">
      <dgm:prSet presAssocID="{53208CE4-C48D-4DE8-A8B0-00D21A3200B8}" presName="circ1" presStyleLbl="vennNode1" presStyleIdx="0" presStyleCnt="5" custScaleX="196415" custScaleY="136837" custLinFactNeighborX="-3309" custLinFactNeighborY="-70011"/>
      <dgm:spPr/>
      <dgm:t>
        <a:bodyPr/>
        <a:lstStyle/>
        <a:p>
          <a:endParaRPr lang="ru-RU"/>
        </a:p>
      </dgm:t>
    </dgm:pt>
    <dgm:pt modelId="{F7E06130-16D5-4EFC-A9A6-5C5CBD3F8760}" type="pres">
      <dgm:prSet presAssocID="{53208CE4-C48D-4DE8-A8B0-00D21A3200B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319083-F2DD-4973-A6B9-D9EB3327931D}" type="pres">
      <dgm:prSet presAssocID="{AF2C0F32-248E-4A94-B468-9CCC265DEEEA}" presName="circ2" presStyleLbl="vennNode1" presStyleIdx="1" presStyleCnt="5" custScaleX="198041" custScaleY="90344" custLinFactNeighborX="71482" custLinFactNeighborY="-68378"/>
      <dgm:spPr/>
    </dgm:pt>
    <dgm:pt modelId="{2362C508-DEE8-4EF0-BB5E-F536095B7CD9}" type="pres">
      <dgm:prSet presAssocID="{AF2C0F32-248E-4A94-B468-9CCC265DEEEA}" presName="circ2Tx" presStyleLbl="revTx" presStyleIdx="0" presStyleCnt="0" custLinFactNeighborX="-1428" custLinFactNeighborY="-49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C9414C-1369-471B-A00F-7C521FE05E03}" type="pres">
      <dgm:prSet presAssocID="{C1728635-CCC4-4DBB-B936-171B577E836D}" presName="circ3" presStyleLbl="vennNode1" presStyleIdx="2" presStyleCnt="5" custAng="3464385" custScaleX="180509" custLinFactNeighborX="35431" custLinFactNeighborY="-45098"/>
      <dgm:spPr/>
    </dgm:pt>
    <dgm:pt modelId="{BE856809-ACAF-4315-B947-F74DC39DE28C}" type="pres">
      <dgm:prSet presAssocID="{C1728635-CCC4-4DBB-B936-171B577E836D}" presName="circ3Tx" presStyleLbl="revTx" presStyleIdx="0" presStyleCnt="0" custAng="2944949" custLinFactY="-2161" custLinFactNeighborX="-6097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54242-D242-4F61-B98D-82AC7F345578}" type="pres">
      <dgm:prSet presAssocID="{A3BF174C-F7E1-4B23-97EA-558750D8814D}" presName="circ4" presStyleLbl="vennNode1" presStyleIdx="3" presStyleCnt="5" custAng="793302" custScaleY="176563" custLinFactNeighborX="-23132" custLinFactNeighborY="-36728"/>
      <dgm:spPr/>
    </dgm:pt>
    <dgm:pt modelId="{82A1EBF0-7DAA-4D7F-BB93-24F7EDB22DEA}" type="pres">
      <dgm:prSet presAssocID="{A3BF174C-F7E1-4B23-97EA-558750D8814D}" presName="circ4Tx" presStyleLbl="revTx" presStyleIdx="0" presStyleCnt="0" custAng="19255412" custLinFactY="-52423" custLinFactNeighborX="-1413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33536-ACAC-4AB2-BC30-1735F28C55D7}" type="pres">
      <dgm:prSet presAssocID="{8C1A0709-87E6-4E90-A290-292F2B6C021C}" presName="circ5" presStyleLbl="vennNode1" presStyleIdx="4" presStyleCnt="5" custAng="3657710" custScaleX="98255" custScaleY="174869" custLinFactX="-3208" custLinFactNeighborX="-100000" custLinFactNeighborY="-20823"/>
      <dgm:spPr/>
    </dgm:pt>
    <dgm:pt modelId="{54CE76E0-15BB-4C32-836E-DB7F287581BF}" type="pres">
      <dgm:prSet presAssocID="{8C1A0709-87E6-4E90-A290-292F2B6C021C}" presName="circ5Tx" presStyleLbl="revTx" presStyleIdx="0" presStyleCnt="0" custAng="18963623" custLinFactNeighborX="94907" custLinFactNeighborY="624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13E968-9E9D-43F8-945B-FFE503347F72}" srcId="{DD050273-1A45-4611-B90E-E1E8F7B9BCDC}" destId="{A3BF174C-F7E1-4B23-97EA-558750D8814D}" srcOrd="3" destOrd="0" parTransId="{36E86A1E-0BA7-48B4-AA6B-0CF620A6ED95}" sibTransId="{7C198A1A-94CD-49D1-A089-679E3B3CECE1}"/>
    <dgm:cxn modelId="{6C9F83F0-7C58-4E8D-B020-85BFAC7C7C9C}" srcId="{DD050273-1A45-4611-B90E-E1E8F7B9BCDC}" destId="{8C1A0709-87E6-4E90-A290-292F2B6C021C}" srcOrd="4" destOrd="0" parTransId="{B30E7F08-2B69-48CB-AC97-3F70ABA93332}" sibTransId="{4562E5AB-B93B-4516-A28B-8FBAF9AB9A40}"/>
    <dgm:cxn modelId="{7F6C3058-5654-49FB-ACF4-FCF4E27B431E}" type="presOf" srcId="{8C1A0709-87E6-4E90-A290-292F2B6C021C}" destId="{54CE76E0-15BB-4C32-836E-DB7F287581BF}" srcOrd="0" destOrd="0" presId="urn:microsoft.com/office/officeart/2005/8/layout/venn1"/>
    <dgm:cxn modelId="{E006A90B-7766-40C3-86EF-278978C034EF}" srcId="{DD050273-1A45-4611-B90E-E1E8F7B9BCDC}" destId="{53208CE4-C48D-4DE8-A8B0-00D21A3200B8}" srcOrd="0" destOrd="0" parTransId="{CEBAA353-E7C2-44CE-B65A-04BE1A80A2D2}" sibTransId="{C1BEF38D-C0D5-47E6-9323-C1A62FF33392}"/>
    <dgm:cxn modelId="{4203E88B-B1E8-4563-B7B8-23058C1CA16B}" type="presOf" srcId="{C1728635-CCC4-4DBB-B936-171B577E836D}" destId="{BE856809-ACAF-4315-B947-F74DC39DE28C}" srcOrd="0" destOrd="0" presId="urn:microsoft.com/office/officeart/2005/8/layout/venn1"/>
    <dgm:cxn modelId="{27ED7C95-53D4-4E0A-A512-01CA1BD2FBDD}" srcId="{DD050273-1A45-4611-B90E-E1E8F7B9BCDC}" destId="{C1728635-CCC4-4DBB-B936-171B577E836D}" srcOrd="2" destOrd="0" parTransId="{59076858-D0C2-4812-8585-66D841049FD3}" sibTransId="{FAD65461-4038-4136-A353-B87E1B9B19FF}"/>
    <dgm:cxn modelId="{613A9300-7329-4FD7-8D38-EB6B8ED05C29}" type="presOf" srcId="{AF2C0F32-248E-4A94-B468-9CCC265DEEEA}" destId="{2362C508-DEE8-4EF0-BB5E-F536095B7CD9}" srcOrd="0" destOrd="0" presId="urn:microsoft.com/office/officeart/2005/8/layout/venn1"/>
    <dgm:cxn modelId="{8EBB86FC-4883-44EA-B749-B0B208E1BBD4}" type="presOf" srcId="{A3BF174C-F7E1-4B23-97EA-558750D8814D}" destId="{82A1EBF0-7DAA-4D7F-BB93-24F7EDB22DEA}" srcOrd="0" destOrd="0" presId="urn:microsoft.com/office/officeart/2005/8/layout/venn1"/>
    <dgm:cxn modelId="{CCD3805A-7D99-40EB-83F7-763473BF370A}" type="presOf" srcId="{53208CE4-C48D-4DE8-A8B0-00D21A3200B8}" destId="{F7E06130-16D5-4EFC-A9A6-5C5CBD3F8760}" srcOrd="0" destOrd="0" presId="urn:microsoft.com/office/officeart/2005/8/layout/venn1"/>
    <dgm:cxn modelId="{0E26898D-95ED-4879-A040-E06B94EC24BB}" type="presOf" srcId="{DD050273-1A45-4611-B90E-E1E8F7B9BCDC}" destId="{509988DB-B978-4680-BE28-06A7D885249C}" srcOrd="0" destOrd="0" presId="urn:microsoft.com/office/officeart/2005/8/layout/venn1"/>
    <dgm:cxn modelId="{21CB4AC8-2CC8-4239-8C8F-D41545745AB3}" srcId="{DD050273-1A45-4611-B90E-E1E8F7B9BCDC}" destId="{AF2C0F32-248E-4A94-B468-9CCC265DEEEA}" srcOrd="1" destOrd="0" parTransId="{5CB9C840-DAD2-43FD-A3E2-35B75C662BDD}" sibTransId="{C153A183-ADA0-4683-9BBB-F9C505401BDF}"/>
    <dgm:cxn modelId="{1653BEBF-1D4B-4912-B995-2A35CC884576}" type="presParOf" srcId="{509988DB-B978-4680-BE28-06A7D885249C}" destId="{CDB224CA-0C7D-41F5-80BB-24789C05B247}" srcOrd="0" destOrd="0" presId="urn:microsoft.com/office/officeart/2005/8/layout/venn1"/>
    <dgm:cxn modelId="{4C1BA005-56B5-4429-BAB5-1CC653052AFA}" type="presParOf" srcId="{509988DB-B978-4680-BE28-06A7D885249C}" destId="{F7E06130-16D5-4EFC-A9A6-5C5CBD3F8760}" srcOrd="1" destOrd="0" presId="urn:microsoft.com/office/officeart/2005/8/layout/venn1"/>
    <dgm:cxn modelId="{F5828258-A86B-4FC1-83DE-F4462230BCB1}" type="presParOf" srcId="{509988DB-B978-4680-BE28-06A7D885249C}" destId="{6C319083-F2DD-4973-A6B9-D9EB3327931D}" srcOrd="2" destOrd="0" presId="urn:microsoft.com/office/officeart/2005/8/layout/venn1"/>
    <dgm:cxn modelId="{27236A54-A405-4EEA-869C-47B5EC5EC04E}" type="presParOf" srcId="{509988DB-B978-4680-BE28-06A7D885249C}" destId="{2362C508-DEE8-4EF0-BB5E-F536095B7CD9}" srcOrd="3" destOrd="0" presId="urn:microsoft.com/office/officeart/2005/8/layout/venn1"/>
    <dgm:cxn modelId="{BA3D0586-DDD2-4829-9104-EB9B28629BF6}" type="presParOf" srcId="{509988DB-B978-4680-BE28-06A7D885249C}" destId="{2CC9414C-1369-471B-A00F-7C521FE05E03}" srcOrd="4" destOrd="0" presId="urn:microsoft.com/office/officeart/2005/8/layout/venn1"/>
    <dgm:cxn modelId="{55E96BAD-44A6-4F23-900A-B51F65D8285F}" type="presParOf" srcId="{509988DB-B978-4680-BE28-06A7D885249C}" destId="{BE856809-ACAF-4315-B947-F74DC39DE28C}" srcOrd="5" destOrd="0" presId="urn:microsoft.com/office/officeart/2005/8/layout/venn1"/>
    <dgm:cxn modelId="{3B54D470-E63B-4C2E-A45B-BC9691571100}" type="presParOf" srcId="{509988DB-B978-4680-BE28-06A7D885249C}" destId="{5DF54242-D242-4F61-B98D-82AC7F345578}" srcOrd="6" destOrd="0" presId="urn:microsoft.com/office/officeart/2005/8/layout/venn1"/>
    <dgm:cxn modelId="{FF193543-8BDA-432D-9EB9-5BFEBC3F61E1}" type="presParOf" srcId="{509988DB-B978-4680-BE28-06A7D885249C}" destId="{82A1EBF0-7DAA-4D7F-BB93-24F7EDB22DEA}" srcOrd="7" destOrd="0" presId="urn:microsoft.com/office/officeart/2005/8/layout/venn1"/>
    <dgm:cxn modelId="{8D1090D2-61D6-4711-B604-1A2993EC4034}" type="presParOf" srcId="{509988DB-B978-4680-BE28-06A7D885249C}" destId="{B6A33536-ACAC-4AB2-BC30-1735F28C55D7}" srcOrd="8" destOrd="0" presId="urn:microsoft.com/office/officeart/2005/8/layout/venn1"/>
    <dgm:cxn modelId="{789359FF-5786-403C-B85E-D6081D4A3041}" type="presParOf" srcId="{509988DB-B978-4680-BE28-06A7D885249C}" destId="{54CE76E0-15BB-4C32-836E-DB7F287581BF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224CA-0C7D-41F5-80BB-24789C05B247}">
      <dsp:nvSpPr>
        <dsp:cNvPr id="0" name=""/>
        <dsp:cNvSpPr/>
      </dsp:nvSpPr>
      <dsp:spPr>
        <a:xfrm>
          <a:off x="2483759" y="0"/>
          <a:ext cx="4040345" cy="281479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F7E06130-16D5-4EFC-A9A6-5C5CBD3F8760}">
      <dsp:nvSpPr>
        <dsp:cNvPr id="0" name=""/>
        <dsp:cNvSpPr/>
      </dsp:nvSpPr>
      <dsp:spPr>
        <a:xfrm>
          <a:off x="3378913" y="-65488"/>
          <a:ext cx="2386172" cy="138115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Заболевания сердца и сосудов</a:t>
          </a:r>
          <a:endParaRPr lang="ru-RU" sz="2400" b="1" kern="1200" dirty="0"/>
        </a:p>
      </dsp:txBody>
      <dsp:txXfrm>
        <a:off x="3378913" y="-65488"/>
        <a:ext cx="2386172" cy="1381158"/>
      </dsp:txXfrm>
    </dsp:sp>
    <dsp:sp modelId="{6C319083-F2DD-4973-A6B9-D9EB3327931D}">
      <dsp:nvSpPr>
        <dsp:cNvPr id="0" name=""/>
        <dsp:cNvSpPr/>
      </dsp:nvSpPr>
      <dsp:spPr>
        <a:xfrm>
          <a:off x="4788020" y="870614"/>
          <a:ext cx="4073792" cy="185841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2362C508-DEE8-4EF0-BB5E-F536095B7CD9}">
      <dsp:nvSpPr>
        <dsp:cNvPr id="0" name=""/>
        <dsp:cNvSpPr/>
      </dsp:nvSpPr>
      <dsp:spPr>
        <a:xfrm>
          <a:off x="6516213" y="1014637"/>
          <a:ext cx="2139327" cy="14987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Травмы и отравления (алкоголем, наркотиками)</a:t>
          </a:r>
          <a:endParaRPr lang="ru-RU" sz="2400" b="1" kern="1200" dirty="0"/>
        </a:p>
      </dsp:txBody>
      <dsp:txXfrm>
        <a:off x="6516213" y="1014637"/>
        <a:ext cx="2139327" cy="1498704"/>
      </dsp:txXfrm>
    </dsp:sp>
    <dsp:sp modelId="{2CC9414C-1369-471B-A00F-7C521FE05E03}">
      <dsp:nvSpPr>
        <dsp:cNvPr id="0" name=""/>
        <dsp:cNvSpPr/>
      </dsp:nvSpPr>
      <dsp:spPr>
        <a:xfrm rot="3464385">
          <a:off x="3928072" y="2170561"/>
          <a:ext cx="3713151" cy="205704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BE856809-ACAF-4315-B947-F74DC39DE28C}">
      <dsp:nvSpPr>
        <dsp:cNvPr id="0" name=""/>
        <dsp:cNvSpPr/>
      </dsp:nvSpPr>
      <dsp:spPr>
        <a:xfrm rot="2944949">
          <a:off x="4913202" y="2781988"/>
          <a:ext cx="2139327" cy="14987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Болезни легких, связанные с курением</a:t>
          </a:r>
          <a:endParaRPr lang="ru-RU" sz="2400" b="1" kern="1200" dirty="0"/>
        </a:p>
      </dsp:txBody>
      <dsp:txXfrm>
        <a:off x="4913202" y="2781988"/>
        <a:ext cx="2139327" cy="1498704"/>
      </dsp:txXfrm>
    </dsp:sp>
    <dsp:sp modelId="{5DF54242-D242-4F61-B98D-82AC7F345578}">
      <dsp:nvSpPr>
        <dsp:cNvPr id="0" name=""/>
        <dsp:cNvSpPr/>
      </dsp:nvSpPr>
      <dsp:spPr>
        <a:xfrm rot="793302">
          <a:off x="2583824" y="1555267"/>
          <a:ext cx="2057045" cy="3631980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2A1EBF0-7DAA-4D7F-BB93-24F7EDB22DEA}">
      <dsp:nvSpPr>
        <dsp:cNvPr id="0" name=""/>
        <dsp:cNvSpPr/>
      </dsp:nvSpPr>
      <dsp:spPr>
        <a:xfrm rot="19255412">
          <a:off x="484600" y="2028709"/>
          <a:ext cx="2139327" cy="14987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Инфекционные заболевания (грипп, гепатит, туберкулез)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84600" y="2028709"/>
        <a:ext cx="2139327" cy="1498704"/>
      </dsp:txXfrm>
    </dsp:sp>
    <dsp:sp modelId="{B6A33536-ACAC-4AB2-BC30-1735F28C55D7}">
      <dsp:nvSpPr>
        <dsp:cNvPr id="0" name=""/>
        <dsp:cNvSpPr/>
      </dsp:nvSpPr>
      <dsp:spPr>
        <a:xfrm rot="3657710">
          <a:off x="655889" y="979483"/>
          <a:ext cx="2021149" cy="359713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54CE76E0-15BB-4C32-836E-DB7F287581BF}">
      <dsp:nvSpPr>
        <dsp:cNvPr id="0" name=""/>
        <dsp:cNvSpPr/>
      </dsp:nvSpPr>
      <dsp:spPr>
        <a:xfrm rot="18963623">
          <a:off x="2488280" y="2692706"/>
          <a:ext cx="2139327" cy="149870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Злокачественные опухоли</a:t>
          </a:r>
          <a:endParaRPr lang="ru-RU" sz="2400" b="1" kern="1200" dirty="0"/>
        </a:p>
      </dsp:txBody>
      <dsp:txXfrm>
        <a:off x="2488280" y="2692706"/>
        <a:ext cx="2139327" cy="149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311F47-B54E-4944-89DC-A162FD268A98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F7D53D-C7B8-4232-977A-899EB80C3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1352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1586C-DB0A-4847-9B81-1B5333C0C49E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1BC9D-676D-4971-89F2-F11C1F327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457388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64798-D57A-4BC0-B7E9-66524EC358E0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BBB8-42F3-4B83-A4AE-0631EA36B0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379090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02B56-E415-4DD8-BAFC-EBAFBCFF670B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A795A-C0A9-498B-B86A-3C8ED4325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431202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823D-3AB7-4BEE-9BFB-06D1556CF150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81A07-03E5-49B1-B52B-202615B09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730289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792F4-21D5-4AFB-B185-4E1F61377CCB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82C3-2FD3-433E-8B55-8B81336EB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939124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4ED43-16A6-4B55-8BD9-B74B46EC4575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70571-9D1D-4E7E-9F6D-9DAA292434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3011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B9D3-8BCF-4DDF-951C-C40C1F365DFD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869DE-3438-437C-9176-10130DCD6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93099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6BAFF-158E-46C3-8EB8-01675E16B9D1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96265-CE15-4FC1-AAFC-72A221AE1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273705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FB88A-3A82-439C-881E-3FF9F85397A3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D3AB0-EAE1-430D-8992-BB530B52D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26234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145C0-8C12-4A80-A22B-23AEE8D57E9B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B9E96-4318-47E1-B16F-0D71F74A44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09587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1CAAF-528F-426C-8EF6-B62AF44209A3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6994-2FA9-4352-A0AA-A0EBE9E79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670013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0C80CB-EBFB-44F2-BF4D-B6DD12C61B6A}" type="datetimeFigureOut">
              <a:rPr lang="ru-RU"/>
              <a:pPr>
                <a:defRPr/>
              </a:pPr>
              <a:t>26.06.2019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D0A613-4DEB-4260-8A64-C861279654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spd="slow">
    <p:wedg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diagramDrawing" Target="../diagrams/drawing1.xml"/><Relationship Id="rId5" Type="http://schemas.openxmlformats.org/officeDocument/2006/relationships/image" Target="../media/image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9250"/>
            <a:ext cx="6400800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5" y="0"/>
            <a:ext cx="9144000" cy="685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805" y="2708920"/>
            <a:ext cx="4837417" cy="3672408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Общие вопросы медицинской профилактики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3200" b="1" dirty="0" smtClean="0">
                <a:solidFill>
                  <a:schemeClr val="tx1"/>
                </a:solidFill>
              </a:rPr>
              <a:t>Виды профилактики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4398078" y="2968524"/>
            <a:ext cx="3341902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5445"/>
                </a:lnTo>
                <a:lnTo>
                  <a:pt x="3341902" y="285445"/>
                </a:lnTo>
                <a:lnTo>
                  <a:pt x="3341902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4398078" y="2968524"/>
            <a:ext cx="1037638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5445"/>
                </a:lnTo>
                <a:lnTo>
                  <a:pt x="1037638" y="285445"/>
                </a:lnTo>
                <a:lnTo>
                  <a:pt x="1037638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олилиния 7"/>
          <p:cNvSpPr/>
          <p:nvPr/>
        </p:nvSpPr>
        <p:spPr>
          <a:xfrm>
            <a:off x="3203473" y="2968524"/>
            <a:ext cx="1194605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94605" y="0"/>
                </a:moveTo>
                <a:lnTo>
                  <a:pt x="1194605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899209" y="2968524"/>
            <a:ext cx="3498869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98869" y="0"/>
                </a:moveTo>
                <a:lnTo>
                  <a:pt x="3498869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2269593" y="900208"/>
            <a:ext cx="4256969" cy="206831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олилиния 15"/>
          <p:cNvSpPr/>
          <p:nvPr/>
        </p:nvSpPr>
        <p:spPr>
          <a:xfrm>
            <a:off x="2477123" y="1097360"/>
            <a:ext cx="4256969" cy="2068317"/>
          </a:xfrm>
          <a:custGeom>
            <a:avLst/>
            <a:gdLst>
              <a:gd name="connsiteX0" fmla="*/ 0 w 4256969"/>
              <a:gd name="connsiteY0" fmla="*/ 206832 h 2068317"/>
              <a:gd name="connsiteX1" fmla="*/ 206832 w 4256969"/>
              <a:gd name="connsiteY1" fmla="*/ 0 h 2068317"/>
              <a:gd name="connsiteX2" fmla="*/ 4050137 w 4256969"/>
              <a:gd name="connsiteY2" fmla="*/ 0 h 2068317"/>
              <a:gd name="connsiteX3" fmla="*/ 4256969 w 4256969"/>
              <a:gd name="connsiteY3" fmla="*/ 206832 h 2068317"/>
              <a:gd name="connsiteX4" fmla="*/ 4256969 w 4256969"/>
              <a:gd name="connsiteY4" fmla="*/ 1861485 h 2068317"/>
              <a:gd name="connsiteX5" fmla="*/ 4050137 w 4256969"/>
              <a:gd name="connsiteY5" fmla="*/ 2068317 h 2068317"/>
              <a:gd name="connsiteX6" fmla="*/ 206832 w 4256969"/>
              <a:gd name="connsiteY6" fmla="*/ 2068317 h 2068317"/>
              <a:gd name="connsiteX7" fmla="*/ 0 w 4256969"/>
              <a:gd name="connsiteY7" fmla="*/ 1861485 h 2068317"/>
              <a:gd name="connsiteX8" fmla="*/ 0 w 4256969"/>
              <a:gd name="connsiteY8" fmla="*/ 206832 h 206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969" h="2068317">
                <a:moveTo>
                  <a:pt x="0" y="206832"/>
                </a:moveTo>
                <a:cubicBezTo>
                  <a:pt x="0" y="92602"/>
                  <a:pt x="92602" y="0"/>
                  <a:pt x="206832" y="0"/>
                </a:cubicBezTo>
                <a:lnTo>
                  <a:pt x="4050137" y="0"/>
                </a:lnTo>
                <a:cubicBezTo>
                  <a:pt x="4164367" y="0"/>
                  <a:pt x="4256969" y="92602"/>
                  <a:pt x="4256969" y="206832"/>
                </a:cubicBezTo>
                <a:lnTo>
                  <a:pt x="4256969" y="1861485"/>
                </a:lnTo>
                <a:cubicBezTo>
                  <a:pt x="4256969" y="1975715"/>
                  <a:pt x="4164367" y="2068317"/>
                  <a:pt x="4050137" y="2068317"/>
                </a:cubicBezTo>
                <a:lnTo>
                  <a:pt x="206832" y="2068317"/>
                </a:lnTo>
                <a:cubicBezTo>
                  <a:pt x="92602" y="2068317"/>
                  <a:pt x="0" y="1975715"/>
                  <a:pt x="0" y="1861485"/>
                </a:cubicBezTo>
                <a:lnTo>
                  <a:pt x="0" y="206832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019" tIns="152019" rIns="152019" bIns="1520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ПЕРВИЧНАЯ -комплекс медицинских и немедицинских мероприятий, направленных на: 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34672" y="3426997"/>
            <a:ext cx="1867763" cy="118602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Полилиния 17"/>
          <p:cNvSpPr/>
          <p:nvPr/>
        </p:nvSpPr>
        <p:spPr>
          <a:xfrm>
            <a:off x="172856" y="3624150"/>
            <a:ext cx="1867763" cy="1186029"/>
          </a:xfrm>
          <a:custGeom>
            <a:avLst/>
            <a:gdLst>
              <a:gd name="connsiteX0" fmla="*/ 0 w 1867763"/>
              <a:gd name="connsiteY0" fmla="*/ 118603 h 1186029"/>
              <a:gd name="connsiteX1" fmla="*/ 118603 w 1867763"/>
              <a:gd name="connsiteY1" fmla="*/ 0 h 1186029"/>
              <a:gd name="connsiteX2" fmla="*/ 1749160 w 1867763"/>
              <a:gd name="connsiteY2" fmla="*/ 0 h 1186029"/>
              <a:gd name="connsiteX3" fmla="*/ 1867763 w 1867763"/>
              <a:gd name="connsiteY3" fmla="*/ 118603 h 1186029"/>
              <a:gd name="connsiteX4" fmla="*/ 1867763 w 1867763"/>
              <a:gd name="connsiteY4" fmla="*/ 1067426 h 1186029"/>
              <a:gd name="connsiteX5" fmla="*/ 1749160 w 1867763"/>
              <a:gd name="connsiteY5" fmla="*/ 1186029 h 1186029"/>
              <a:gd name="connsiteX6" fmla="*/ 118603 w 1867763"/>
              <a:gd name="connsiteY6" fmla="*/ 1186029 h 1186029"/>
              <a:gd name="connsiteX7" fmla="*/ 0 w 1867763"/>
              <a:gd name="connsiteY7" fmla="*/ 1067426 h 1186029"/>
              <a:gd name="connsiteX8" fmla="*/ 0 w 1867763"/>
              <a:gd name="connsiteY8" fmla="*/ 118603 h 11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186029">
                <a:moveTo>
                  <a:pt x="0" y="118603"/>
                </a:moveTo>
                <a:cubicBezTo>
                  <a:pt x="0" y="53100"/>
                  <a:pt x="53100" y="0"/>
                  <a:pt x="118603" y="0"/>
                </a:cubicBezTo>
                <a:lnTo>
                  <a:pt x="1749160" y="0"/>
                </a:lnTo>
                <a:cubicBezTo>
                  <a:pt x="1814663" y="0"/>
                  <a:pt x="1867763" y="53100"/>
                  <a:pt x="1867763" y="118603"/>
                </a:cubicBezTo>
                <a:lnTo>
                  <a:pt x="1867763" y="1067426"/>
                </a:lnTo>
                <a:cubicBezTo>
                  <a:pt x="1867763" y="1132929"/>
                  <a:pt x="1814663" y="1186029"/>
                  <a:pt x="1749160" y="1186029"/>
                </a:cubicBezTo>
                <a:lnTo>
                  <a:pt x="118603" y="1186029"/>
                </a:lnTo>
                <a:cubicBezTo>
                  <a:pt x="53100" y="1186029"/>
                  <a:pt x="0" y="1132929"/>
                  <a:pt x="0" y="1067426"/>
                </a:cubicBezTo>
                <a:lnTo>
                  <a:pt x="0" y="118603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38" tIns="110938" rIns="110938" bIns="1109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Выявление факторов риска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9591" y="3426997"/>
            <a:ext cx="1867763" cy="169430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Полилиния 19"/>
          <p:cNvSpPr/>
          <p:nvPr/>
        </p:nvSpPr>
        <p:spPr>
          <a:xfrm>
            <a:off x="2477121" y="3624150"/>
            <a:ext cx="1867763" cy="1694303"/>
          </a:xfrm>
          <a:custGeom>
            <a:avLst/>
            <a:gdLst>
              <a:gd name="connsiteX0" fmla="*/ 0 w 1867763"/>
              <a:gd name="connsiteY0" fmla="*/ 169430 h 1694303"/>
              <a:gd name="connsiteX1" fmla="*/ 169430 w 1867763"/>
              <a:gd name="connsiteY1" fmla="*/ 0 h 1694303"/>
              <a:gd name="connsiteX2" fmla="*/ 1698333 w 1867763"/>
              <a:gd name="connsiteY2" fmla="*/ 0 h 1694303"/>
              <a:gd name="connsiteX3" fmla="*/ 1867763 w 1867763"/>
              <a:gd name="connsiteY3" fmla="*/ 169430 h 1694303"/>
              <a:gd name="connsiteX4" fmla="*/ 1867763 w 1867763"/>
              <a:gd name="connsiteY4" fmla="*/ 1524873 h 1694303"/>
              <a:gd name="connsiteX5" fmla="*/ 1698333 w 1867763"/>
              <a:gd name="connsiteY5" fmla="*/ 1694303 h 1694303"/>
              <a:gd name="connsiteX6" fmla="*/ 169430 w 1867763"/>
              <a:gd name="connsiteY6" fmla="*/ 1694303 h 1694303"/>
              <a:gd name="connsiteX7" fmla="*/ 0 w 1867763"/>
              <a:gd name="connsiteY7" fmla="*/ 1524873 h 1694303"/>
              <a:gd name="connsiteX8" fmla="*/ 0 w 1867763"/>
              <a:gd name="connsiteY8" fmla="*/ 169430 h 16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694303">
                <a:moveTo>
                  <a:pt x="0" y="169430"/>
                </a:moveTo>
                <a:cubicBezTo>
                  <a:pt x="0" y="75856"/>
                  <a:pt x="75856" y="0"/>
                  <a:pt x="169430" y="0"/>
                </a:cubicBezTo>
                <a:lnTo>
                  <a:pt x="1698333" y="0"/>
                </a:lnTo>
                <a:cubicBezTo>
                  <a:pt x="1791907" y="0"/>
                  <a:pt x="1867763" y="75856"/>
                  <a:pt x="1867763" y="169430"/>
                </a:cubicBezTo>
                <a:lnTo>
                  <a:pt x="1867763" y="1524873"/>
                </a:lnTo>
                <a:cubicBezTo>
                  <a:pt x="1867763" y="1618447"/>
                  <a:pt x="1791907" y="1694303"/>
                  <a:pt x="1698333" y="1694303"/>
                </a:cubicBezTo>
                <a:lnTo>
                  <a:pt x="169430" y="1694303"/>
                </a:lnTo>
                <a:cubicBezTo>
                  <a:pt x="75856" y="1694303"/>
                  <a:pt x="0" y="1618447"/>
                  <a:pt x="0" y="1524873"/>
                </a:cubicBezTo>
                <a:lnTo>
                  <a:pt x="0" y="16943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824" tIns="125824" rIns="125824" bIns="1258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Раннее выявление и предупреждение заболеваний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501835" y="3426997"/>
            <a:ext cx="1867763" cy="118602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Полилиния 23"/>
          <p:cNvSpPr/>
          <p:nvPr/>
        </p:nvSpPr>
        <p:spPr>
          <a:xfrm>
            <a:off x="4709364" y="3624150"/>
            <a:ext cx="1867763" cy="1186029"/>
          </a:xfrm>
          <a:custGeom>
            <a:avLst/>
            <a:gdLst>
              <a:gd name="connsiteX0" fmla="*/ 0 w 1867763"/>
              <a:gd name="connsiteY0" fmla="*/ 118603 h 1186029"/>
              <a:gd name="connsiteX1" fmla="*/ 118603 w 1867763"/>
              <a:gd name="connsiteY1" fmla="*/ 0 h 1186029"/>
              <a:gd name="connsiteX2" fmla="*/ 1749160 w 1867763"/>
              <a:gd name="connsiteY2" fmla="*/ 0 h 1186029"/>
              <a:gd name="connsiteX3" fmla="*/ 1867763 w 1867763"/>
              <a:gd name="connsiteY3" fmla="*/ 118603 h 1186029"/>
              <a:gd name="connsiteX4" fmla="*/ 1867763 w 1867763"/>
              <a:gd name="connsiteY4" fmla="*/ 1067426 h 1186029"/>
              <a:gd name="connsiteX5" fmla="*/ 1749160 w 1867763"/>
              <a:gd name="connsiteY5" fmla="*/ 1186029 h 1186029"/>
              <a:gd name="connsiteX6" fmla="*/ 118603 w 1867763"/>
              <a:gd name="connsiteY6" fmla="*/ 1186029 h 1186029"/>
              <a:gd name="connsiteX7" fmla="*/ 0 w 1867763"/>
              <a:gd name="connsiteY7" fmla="*/ 1067426 h 1186029"/>
              <a:gd name="connsiteX8" fmla="*/ 0 w 1867763"/>
              <a:gd name="connsiteY8" fmla="*/ 118603 h 11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186029">
                <a:moveTo>
                  <a:pt x="0" y="118603"/>
                </a:moveTo>
                <a:cubicBezTo>
                  <a:pt x="0" y="53100"/>
                  <a:pt x="53100" y="0"/>
                  <a:pt x="118603" y="0"/>
                </a:cubicBezTo>
                <a:lnTo>
                  <a:pt x="1749160" y="0"/>
                </a:lnTo>
                <a:cubicBezTo>
                  <a:pt x="1814663" y="0"/>
                  <a:pt x="1867763" y="53100"/>
                  <a:pt x="1867763" y="118603"/>
                </a:cubicBezTo>
                <a:lnTo>
                  <a:pt x="1867763" y="1067426"/>
                </a:lnTo>
                <a:cubicBezTo>
                  <a:pt x="1867763" y="1132929"/>
                  <a:pt x="1814663" y="1186029"/>
                  <a:pt x="1749160" y="1186029"/>
                </a:cubicBezTo>
                <a:lnTo>
                  <a:pt x="118603" y="1186029"/>
                </a:lnTo>
                <a:cubicBezTo>
                  <a:pt x="53100" y="1186029"/>
                  <a:pt x="0" y="1132929"/>
                  <a:pt x="0" y="1067426"/>
                </a:cubicBezTo>
                <a:lnTo>
                  <a:pt x="0" y="118603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38" tIns="110938" rIns="110938" bIns="1109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Пропаганду ЗОЖ</a:t>
            </a:r>
            <a:endParaRPr lang="ru-RU" sz="2000" b="1" kern="12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06099" y="3426997"/>
            <a:ext cx="1867763" cy="2325128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6" name="Полилиния 25"/>
          <p:cNvSpPr/>
          <p:nvPr/>
        </p:nvSpPr>
        <p:spPr>
          <a:xfrm>
            <a:off x="7013628" y="3624150"/>
            <a:ext cx="1867763" cy="2325128"/>
          </a:xfrm>
          <a:custGeom>
            <a:avLst/>
            <a:gdLst>
              <a:gd name="connsiteX0" fmla="*/ 0 w 1867763"/>
              <a:gd name="connsiteY0" fmla="*/ 186776 h 2325128"/>
              <a:gd name="connsiteX1" fmla="*/ 186776 w 1867763"/>
              <a:gd name="connsiteY1" fmla="*/ 0 h 2325128"/>
              <a:gd name="connsiteX2" fmla="*/ 1680987 w 1867763"/>
              <a:gd name="connsiteY2" fmla="*/ 0 h 2325128"/>
              <a:gd name="connsiteX3" fmla="*/ 1867763 w 1867763"/>
              <a:gd name="connsiteY3" fmla="*/ 186776 h 2325128"/>
              <a:gd name="connsiteX4" fmla="*/ 1867763 w 1867763"/>
              <a:gd name="connsiteY4" fmla="*/ 2138352 h 2325128"/>
              <a:gd name="connsiteX5" fmla="*/ 1680987 w 1867763"/>
              <a:gd name="connsiteY5" fmla="*/ 2325128 h 2325128"/>
              <a:gd name="connsiteX6" fmla="*/ 186776 w 1867763"/>
              <a:gd name="connsiteY6" fmla="*/ 2325128 h 2325128"/>
              <a:gd name="connsiteX7" fmla="*/ 0 w 1867763"/>
              <a:gd name="connsiteY7" fmla="*/ 2138352 h 2325128"/>
              <a:gd name="connsiteX8" fmla="*/ 0 w 1867763"/>
              <a:gd name="connsiteY8" fmla="*/ 186776 h 232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2325128">
                <a:moveTo>
                  <a:pt x="0" y="186776"/>
                </a:moveTo>
                <a:cubicBezTo>
                  <a:pt x="0" y="83622"/>
                  <a:pt x="83622" y="0"/>
                  <a:pt x="186776" y="0"/>
                </a:cubicBezTo>
                <a:lnTo>
                  <a:pt x="1680987" y="0"/>
                </a:lnTo>
                <a:cubicBezTo>
                  <a:pt x="1784141" y="0"/>
                  <a:pt x="1867763" y="83622"/>
                  <a:pt x="1867763" y="186776"/>
                </a:cubicBezTo>
                <a:lnTo>
                  <a:pt x="1867763" y="2138352"/>
                </a:lnTo>
                <a:cubicBezTo>
                  <a:pt x="1867763" y="2241506"/>
                  <a:pt x="1784141" y="2325128"/>
                  <a:pt x="1680987" y="2325128"/>
                </a:cubicBezTo>
                <a:lnTo>
                  <a:pt x="186776" y="2325128"/>
                </a:lnTo>
                <a:cubicBezTo>
                  <a:pt x="83622" y="2325128"/>
                  <a:pt x="0" y="2241506"/>
                  <a:pt x="0" y="2138352"/>
                </a:cubicBezTo>
                <a:lnTo>
                  <a:pt x="0" y="186776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0905" tIns="130905" rIns="130905" bIns="13090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/>
              <a:t>Формирование потребности быть здоровым и ответственности за здоровье</a:t>
            </a:r>
            <a:endParaRPr lang="ru-RU" sz="2000" b="1" kern="1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0" grpId="0" animBg="1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8289"/>
            <a:ext cx="8229600" cy="568423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2700" b="1" dirty="0" smtClean="0">
                <a:solidFill>
                  <a:schemeClr val="tx1"/>
                </a:solidFill>
              </a:rPr>
              <a:t>Мероприятия первичной профилактики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" y="0"/>
            <a:ext cx="3347066" cy="230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" y="4739342"/>
            <a:ext cx="1281594" cy="212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91262"/>
            <a:ext cx="2509639" cy="197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804" y="5359394"/>
            <a:ext cx="2949196" cy="152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51" y="3178527"/>
            <a:ext cx="2718048" cy="1812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09" y="260647"/>
            <a:ext cx="3527190" cy="1678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3419869" y="2506453"/>
            <a:ext cx="2304261" cy="2852941"/>
          </a:xfrm>
          <a:custGeom>
            <a:avLst/>
            <a:gdLst>
              <a:gd name="connsiteX0" fmla="*/ 0 w 2304261"/>
              <a:gd name="connsiteY0" fmla="*/ 1426471 h 2852941"/>
              <a:gd name="connsiteX1" fmla="*/ 1152131 w 2304261"/>
              <a:gd name="connsiteY1" fmla="*/ 0 h 2852941"/>
              <a:gd name="connsiteX2" fmla="*/ 2304262 w 2304261"/>
              <a:gd name="connsiteY2" fmla="*/ 1426471 h 2852941"/>
              <a:gd name="connsiteX3" fmla="*/ 1152131 w 2304261"/>
              <a:gd name="connsiteY3" fmla="*/ 2852942 h 2852941"/>
              <a:gd name="connsiteX4" fmla="*/ 0 w 2304261"/>
              <a:gd name="connsiteY4" fmla="*/ 1426471 h 285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61" h="2852941">
                <a:moveTo>
                  <a:pt x="0" y="1426471"/>
                </a:moveTo>
                <a:cubicBezTo>
                  <a:pt x="0" y="638653"/>
                  <a:pt x="515827" y="0"/>
                  <a:pt x="1152131" y="0"/>
                </a:cubicBezTo>
                <a:cubicBezTo>
                  <a:pt x="1788435" y="0"/>
                  <a:pt x="2304262" y="638653"/>
                  <a:pt x="2304262" y="1426471"/>
                </a:cubicBezTo>
                <a:cubicBezTo>
                  <a:pt x="2304262" y="2214289"/>
                  <a:pt x="1788435" y="2852942"/>
                  <a:pt x="1152131" y="2852942"/>
                </a:cubicBezTo>
                <a:cubicBezTo>
                  <a:pt x="515827" y="2852942"/>
                  <a:pt x="0" y="2214289"/>
                  <a:pt x="0" y="142647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851" tIns="443204" rIns="362851" bIns="4432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Снижение влияния вредных факторов окружающей среды на организм человека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6200000">
            <a:off x="4401677" y="2037801"/>
            <a:ext cx="340645" cy="525244"/>
          </a:xfrm>
          <a:custGeom>
            <a:avLst/>
            <a:gdLst>
              <a:gd name="connsiteX0" fmla="*/ 0 w 86021"/>
              <a:gd name="connsiteY0" fmla="*/ 105049 h 525244"/>
              <a:gd name="connsiteX1" fmla="*/ 43011 w 86021"/>
              <a:gd name="connsiteY1" fmla="*/ 105049 h 525244"/>
              <a:gd name="connsiteX2" fmla="*/ 43011 w 86021"/>
              <a:gd name="connsiteY2" fmla="*/ 0 h 525244"/>
              <a:gd name="connsiteX3" fmla="*/ 86021 w 86021"/>
              <a:gd name="connsiteY3" fmla="*/ 262622 h 525244"/>
              <a:gd name="connsiteX4" fmla="*/ 43011 w 86021"/>
              <a:gd name="connsiteY4" fmla="*/ 525244 h 525244"/>
              <a:gd name="connsiteX5" fmla="*/ 43011 w 86021"/>
              <a:gd name="connsiteY5" fmla="*/ 420195 h 525244"/>
              <a:gd name="connsiteX6" fmla="*/ 0 w 86021"/>
              <a:gd name="connsiteY6" fmla="*/ 420195 h 525244"/>
              <a:gd name="connsiteX7" fmla="*/ 0 w 86021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21" h="525244">
                <a:moveTo>
                  <a:pt x="0" y="105049"/>
                </a:moveTo>
                <a:lnTo>
                  <a:pt x="43011" y="105049"/>
                </a:lnTo>
                <a:lnTo>
                  <a:pt x="43011" y="0"/>
                </a:lnTo>
                <a:lnTo>
                  <a:pt x="86021" y="262622"/>
                </a:lnTo>
                <a:lnTo>
                  <a:pt x="43011" y="525244"/>
                </a:lnTo>
                <a:lnTo>
                  <a:pt x="43011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5049" rIns="25806" bIns="1050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3104086" y="980728"/>
            <a:ext cx="3024340" cy="1149373"/>
          </a:xfrm>
          <a:custGeom>
            <a:avLst/>
            <a:gdLst>
              <a:gd name="connsiteX0" fmla="*/ 0 w 3024340"/>
              <a:gd name="connsiteY0" fmla="*/ 574687 h 1149373"/>
              <a:gd name="connsiteX1" fmla="*/ 1512170 w 3024340"/>
              <a:gd name="connsiteY1" fmla="*/ 0 h 1149373"/>
              <a:gd name="connsiteX2" fmla="*/ 3024340 w 3024340"/>
              <a:gd name="connsiteY2" fmla="*/ 574687 h 1149373"/>
              <a:gd name="connsiteX3" fmla="*/ 1512170 w 3024340"/>
              <a:gd name="connsiteY3" fmla="*/ 1149374 h 1149373"/>
              <a:gd name="connsiteX4" fmla="*/ 0 w 3024340"/>
              <a:gd name="connsiteY4" fmla="*/ 574687 h 114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340" h="1149373">
                <a:moveTo>
                  <a:pt x="0" y="574687"/>
                </a:moveTo>
                <a:cubicBezTo>
                  <a:pt x="0" y="257296"/>
                  <a:pt x="677022" y="0"/>
                  <a:pt x="1512170" y="0"/>
                </a:cubicBezTo>
                <a:cubicBezTo>
                  <a:pt x="2347318" y="0"/>
                  <a:pt x="3024340" y="257296"/>
                  <a:pt x="3024340" y="574687"/>
                </a:cubicBezTo>
                <a:cubicBezTo>
                  <a:pt x="3024340" y="892078"/>
                  <a:pt x="2347318" y="1149374"/>
                  <a:pt x="1512170" y="1149374"/>
                </a:cubicBezTo>
                <a:cubicBezTo>
                  <a:pt x="677022" y="1149374"/>
                  <a:pt x="0" y="892078"/>
                  <a:pt x="0" y="57468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304" tIns="193722" rIns="468304" bIns="19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Улучшение качества атмосферного воздуха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19776045">
            <a:off x="5607154" y="2845051"/>
            <a:ext cx="355353" cy="525244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0" y="105049"/>
                </a:moveTo>
                <a:lnTo>
                  <a:pt x="63312" y="105049"/>
                </a:lnTo>
                <a:lnTo>
                  <a:pt x="63312" y="0"/>
                </a:lnTo>
                <a:lnTo>
                  <a:pt x="126623" y="262622"/>
                </a:lnTo>
                <a:lnTo>
                  <a:pt x="63312" y="525244"/>
                </a:lnTo>
                <a:lnTo>
                  <a:pt x="63312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7987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9" name="Полилиния 18"/>
          <p:cNvSpPr/>
          <p:nvPr/>
        </p:nvSpPr>
        <p:spPr>
          <a:xfrm>
            <a:off x="5812040" y="1939540"/>
            <a:ext cx="2648392" cy="1457509"/>
          </a:xfrm>
          <a:custGeom>
            <a:avLst/>
            <a:gdLst>
              <a:gd name="connsiteX0" fmla="*/ 0 w 1544835"/>
              <a:gd name="connsiteY0" fmla="*/ 967562 h 1935123"/>
              <a:gd name="connsiteX1" fmla="*/ 772418 w 1544835"/>
              <a:gd name="connsiteY1" fmla="*/ 0 h 1935123"/>
              <a:gd name="connsiteX2" fmla="*/ 1544836 w 1544835"/>
              <a:gd name="connsiteY2" fmla="*/ 967562 h 1935123"/>
              <a:gd name="connsiteX3" fmla="*/ 772418 w 1544835"/>
              <a:gd name="connsiteY3" fmla="*/ 1935124 h 1935123"/>
              <a:gd name="connsiteX4" fmla="*/ 0 w 1544835"/>
              <a:gd name="connsiteY4" fmla="*/ 967562 h 19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935123">
                <a:moveTo>
                  <a:pt x="0" y="967562"/>
                </a:moveTo>
                <a:cubicBezTo>
                  <a:pt x="0" y="433192"/>
                  <a:pt x="345823" y="0"/>
                  <a:pt x="772418" y="0"/>
                </a:cubicBezTo>
                <a:cubicBezTo>
                  <a:pt x="1199013" y="0"/>
                  <a:pt x="1544836" y="433192"/>
                  <a:pt x="1544836" y="967562"/>
                </a:cubicBezTo>
                <a:cubicBezTo>
                  <a:pt x="1544836" y="1501932"/>
                  <a:pt x="1199013" y="1935124"/>
                  <a:pt x="772418" y="1935124"/>
                </a:cubicBezTo>
                <a:cubicBezTo>
                  <a:pt x="345823" y="1935124"/>
                  <a:pt x="0" y="1501932"/>
                  <a:pt x="0" y="96756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636" tIns="308792" rIns="251636" bIns="3087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Улучшение качества  питьевой  воды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455152">
            <a:off x="5667978" y="4228589"/>
            <a:ext cx="404196" cy="525244"/>
          </a:xfrm>
          <a:custGeom>
            <a:avLst/>
            <a:gdLst>
              <a:gd name="connsiteX0" fmla="*/ 0 w 100394"/>
              <a:gd name="connsiteY0" fmla="*/ 105049 h 525244"/>
              <a:gd name="connsiteX1" fmla="*/ 50197 w 100394"/>
              <a:gd name="connsiteY1" fmla="*/ 105049 h 525244"/>
              <a:gd name="connsiteX2" fmla="*/ 50197 w 100394"/>
              <a:gd name="connsiteY2" fmla="*/ 0 h 525244"/>
              <a:gd name="connsiteX3" fmla="*/ 100394 w 100394"/>
              <a:gd name="connsiteY3" fmla="*/ 262622 h 525244"/>
              <a:gd name="connsiteX4" fmla="*/ 50197 w 100394"/>
              <a:gd name="connsiteY4" fmla="*/ 525244 h 525244"/>
              <a:gd name="connsiteX5" fmla="*/ 50197 w 100394"/>
              <a:gd name="connsiteY5" fmla="*/ 420195 h 525244"/>
              <a:gd name="connsiteX6" fmla="*/ 0 w 100394"/>
              <a:gd name="connsiteY6" fmla="*/ 420195 h 525244"/>
              <a:gd name="connsiteX7" fmla="*/ 0 w 100394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94" h="525244">
                <a:moveTo>
                  <a:pt x="0" y="105049"/>
                </a:moveTo>
                <a:lnTo>
                  <a:pt x="50197" y="105049"/>
                </a:lnTo>
                <a:lnTo>
                  <a:pt x="50197" y="0"/>
                </a:lnTo>
                <a:lnTo>
                  <a:pt x="100394" y="262622"/>
                </a:lnTo>
                <a:lnTo>
                  <a:pt x="50197" y="525244"/>
                </a:lnTo>
                <a:lnTo>
                  <a:pt x="50197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0118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1" name="Полилиния 20"/>
          <p:cNvSpPr/>
          <p:nvPr/>
        </p:nvSpPr>
        <p:spPr>
          <a:xfrm>
            <a:off x="5784830" y="4364939"/>
            <a:ext cx="2648393" cy="1320088"/>
          </a:xfrm>
          <a:custGeom>
            <a:avLst/>
            <a:gdLst>
              <a:gd name="connsiteX0" fmla="*/ 0 w 2592296"/>
              <a:gd name="connsiteY0" fmla="*/ 547567 h 1095134"/>
              <a:gd name="connsiteX1" fmla="*/ 1296148 w 2592296"/>
              <a:gd name="connsiteY1" fmla="*/ 0 h 1095134"/>
              <a:gd name="connsiteX2" fmla="*/ 2592296 w 2592296"/>
              <a:gd name="connsiteY2" fmla="*/ 547567 h 1095134"/>
              <a:gd name="connsiteX3" fmla="*/ 1296148 w 2592296"/>
              <a:gd name="connsiteY3" fmla="*/ 1095134 h 1095134"/>
              <a:gd name="connsiteX4" fmla="*/ 0 w 2592296"/>
              <a:gd name="connsiteY4" fmla="*/ 547567 h 109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96" h="1095134">
                <a:moveTo>
                  <a:pt x="0" y="547567"/>
                </a:moveTo>
                <a:cubicBezTo>
                  <a:pt x="0" y="245154"/>
                  <a:pt x="580305" y="0"/>
                  <a:pt x="1296148" y="0"/>
                </a:cubicBezTo>
                <a:cubicBezTo>
                  <a:pt x="2011991" y="0"/>
                  <a:pt x="2592296" y="245154"/>
                  <a:pt x="2592296" y="547567"/>
                </a:cubicBezTo>
                <a:cubicBezTo>
                  <a:pt x="2592296" y="849980"/>
                  <a:pt x="2011991" y="1095134"/>
                  <a:pt x="1296148" y="1095134"/>
                </a:cubicBezTo>
                <a:cubicBezTo>
                  <a:pt x="580305" y="1095134"/>
                  <a:pt x="0" y="849980"/>
                  <a:pt x="0" y="54756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033" tIns="185779" rIns="405033" bIns="18577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Улучшение структуры и качества питания 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16200000">
            <a:off x="4383726" y="5285044"/>
            <a:ext cx="376546" cy="525245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3" name="Полилиния 22"/>
          <p:cNvSpPr/>
          <p:nvPr/>
        </p:nvSpPr>
        <p:spPr>
          <a:xfrm>
            <a:off x="3044491" y="5721145"/>
            <a:ext cx="3055016" cy="1077351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Улучшение условий труда, быта и отдыха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19936211">
            <a:off x="3080351" y="3985149"/>
            <a:ext cx="355267" cy="529886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6" name="Полилиния 25"/>
          <p:cNvSpPr/>
          <p:nvPr/>
        </p:nvSpPr>
        <p:spPr>
          <a:xfrm>
            <a:off x="467544" y="3721289"/>
            <a:ext cx="2567855" cy="1303694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Уменьшение уровня психосоциального стресса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7" name="Полилиния 26"/>
          <p:cNvSpPr/>
          <p:nvPr/>
        </p:nvSpPr>
        <p:spPr>
          <a:xfrm>
            <a:off x="224265" y="2055659"/>
            <a:ext cx="2952328" cy="1544835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Проведение экологического и санитарно-гигиенического контроля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 rot="1690932">
            <a:off x="3166575" y="2880561"/>
            <a:ext cx="355267" cy="529886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8289"/>
            <a:ext cx="8229600" cy="568423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2700" b="1" dirty="0" smtClean="0">
                <a:solidFill>
                  <a:schemeClr val="tx1"/>
                </a:solidFill>
              </a:rPr>
              <a:t>Мероприятия первичной профилактики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701" y="188640"/>
            <a:ext cx="2874510" cy="255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22" y="4797151"/>
            <a:ext cx="2023251" cy="206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147" y="4969969"/>
            <a:ext cx="2525242" cy="188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543835"/>
            <a:ext cx="2018850" cy="234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1" y="2410105"/>
            <a:ext cx="1730819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287" y="22009"/>
            <a:ext cx="3186616" cy="238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олилиния 10"/>
          <p:cNvSpPr/>
          <p:nvPr/>
        </p:nvSpPr>
        <p:spPr>
          <a:xfrm>
            <a:off x="3344208" y="2791246"/>
            <a:ext cx="2502033" cy="2437954"/>
          </a:xfrm>
          <a:custGeom>
            <a:avLst/>
            <a:gdLst>
              <a:gd name="connsiteX0" fmla="*/ 0 w 2304261"/>
              <a:gd name="connsiteY0" fmla="*/ 1426471 h 2852941"/>
              <a:gd name="connsiteX1" fmla="*/ 1152131 w 2304261"/>
              <a:gd name="connsiteY1" fmla="*/ 0 h 2852941"/>
              <a:gd name="connsiteX2" fmla="*/ 2304262 w 2304261"/>
              <a:gd name="connsiteY2" fmla="*/ 1426471 h 2852941"/>
              <a:gd name="connsiteX3" fmla="*/ 1152131 w 2304261"/>
              <a:gd name="connsiteY3" fmla="*/ 2852942 h 2852941"/>
              <a:gd name="connsiteX4" fmla="*/ 0 w 2304261"/>
              <a:gd name="connsiteY4" fmla="*/ 1426471 h 285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61" h="2852941">
                <a:moveTo>
                  <a:pt x="0" y="1426471"/>
                </a:moveTo>
                <a:cubicBezTo>
                  <a:pt x="0" y="638653"/>
                  <a:pt x="515827" y="0"/>
                  <a:pt x="1152131" y="0"/>
                </a:cubicBezTo>
                <a:cubicBezTo>
                  <a:pt x="1788435" y="0"/>
                  <a:pt x="2304262" y="638653"/>
                  <a:pt x="2304262" y="1426471"/>
                </a:cubicBezTo>
                <a:cubicBezTo>
                  <a:pt x="2304262" y="2214289"/>
                  <a:pt x="1788435" y="2852942"/>
                  <a:pt x="1152131" y="2852942"/>
                </a:cubicBezTo>
                <a:cubicBezTo>
                  <a:pt x="515827" y="2852942"/>
                  <a:pt x="0" y="2214289"/>
                  <a:pt x="0" y="142647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851" tIns="443204" rIns="362851" bIns="4432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Формирование у населения ЗОЖ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6200000">
            <a:off x="4401676" y="2317806"/>
            <a:ext cx="340645" cy="525244"/>
          </a:xfrm>
          <a:custGeom>
            <a:avLst/>
            <a:gdLst>
              <a:gd name="connsiteX0" fmla="*/ 0 w 86021"/>
              <a:gd name="connsiteY0" fmla="*/ 105049 h 525244"/>
              <a:gd name="connsiteX1" fmla="*/ 43011 w 86021"/>
              <a:gd name="connsiteY1" fmla="*/ 105049 h 525244"/>
              <a:gd name="connsiteX2" fmla="*/ 43011 w 86021"/>
              <a:gd name="connsiteY2" fmla="*/ 0 h 525244"/>
              <a:gd name="connsiteX3" fmla="*/ 86021 w 86021"/>
              <a:gd name="connsiteY3" fmla="*/ 262622 h 525244"/>
              <a:gd name="connsiteX4" fmla="*/ 43011 w 86021"/>
              <a:gd name="connsiteY4" fmla="*/ 525244 h 525244"/>
              <a:gd name="connsiteX5" fmla="*/ 43011 w 86021"/>
              <a:gd name="connsiteY5" fmla="*/ 420195 h 525244"/>
              <a:gd name="connsiteX6" fmla="*/ 0 w 86021"/>
              <a:gd name="connsiteY6" fmla="*/ 420195 h 525244"/>
              <a:gd name="connsiteX7" fmla="*/ 0 w 86021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21" h="525244">
                <a:moveTo>
                  <a:pt x="0" y="105049"/>
                </a:moveTo>
                <a:lnTo>
                  <a:pt x="43011" y="105049"/>
                </a:lnTo>
                <a:lnTo>
                  <a:pt x="43011" y="0"/>
                </a:lnTo>
                <a:lnTo>
                  <a:pt x="86021" y="262622"/>
                </a:lnTo>
                <a:lnTo>
                  <a:pt x="43011" y="525244"/>
                </a:lnTo>
                <a:lnTo>
                  <a:pt x="43011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5049" rIns="25806" bIns="1050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2699792" y="980728"/>
            <a:ext cx="3960440" cy="1429377"/>
          </a:xfrm>
          <a:custGeom>
            <a:avLst/>
            <a:gdLst>
              <a:gd name="connsiteX0" fmla="*/ 0 w 3024340"/>
              <a:gd name="connsiteY0" fmla="*/ 574687 h 1149373"/>
              <a:gd name="connsiteX1" fmla="*/ 1512170 w 3024340"/>
              <a:gd name="connsiteY1" fmla="*/ 0 h 1149373"/>
              <a:gd name="connsiteX2" fmla="*/ 3024340 w 3024340"/>
              <a:gd name="connsiteY2" fmla="*/ 574687 h 1149373"/>
              <a:gd name="connsiteX3" fmla="*/ 1512170 w 3024340"/>
              <a:gd name="connsiteY3" fmla="*/ 1149374 h 1149373"/>
              <a:gd name="connsiteX4" fmla="*/ 0 w 3024340"/>
              <a:gd name="connsiteY4" fmla="*/ 574687 h 114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340" h="1149373">
                <a:moveTo>
                  <a:pt x="0" y="574687"/>
                </a:moveTo>
                <a:cubicBezTo>
                  <a:pt x="0" y="257296"/>
                  <a:pt x="677022" y="0"/>
                  <a:pt x="1512170" y="0"/>
                </a:cubicBezTo>
                <a:cubicBezTo>
                  <a:pt x="2347318" y="0"/>
                  <a:pt x="3024340" y="257296"/>
                  <a:pt x="3024340" y="574687"/>
                </a:cubicBezTo>
                <a:cubicBezTo>
                  <a:pt x="3024340" y="892078"/>
                  <a:pt x="2347318" y="1149374"/>
                  <a:pt x="1512170" y="1149374"/>
                </a:cubicBezTo>
                <a:cubicBezTo>
                  <a:pt x="677022" y="1149374"/>
                  <a:pt x="0" y="892078"/>
                  <a:pt x="0" y="57468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304" tIns="193722" rIns="468304" bIns="19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Информирование о факторах риска заболеваний и возможностях его снижения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20726527">
            <a:off x="5605404" y="3127076"/>
            <a:ext cx="177678" cy="525244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0" y="105049"/>
                </a:moveTo>
                <a:lnTo>
                  <a:pt x="63312" y="105049"/>
                </a:lnTo>
                <a:lnTo>
                  <a:pt x="63312" y="0"/>
                </a:lnTo>
                <a:lnTo>
                  <a:pt x="126623" y="262622"/>
                </a:lnTo>
                <a:lnTo>
                  <a:pt x="63312" y="525244"/>
                </a:lnTo>
                <a:lnTo>
                  <a:pt x="63312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7987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9" name="Полилиния 18"/>
          <p:cNvSpPr/>
          <p:nvPr/>
        </p:nvSpPr>
        <p:spPr>
          <a:xfrm>
            <a:off x="5724130" y="2298158"/>
            <a:ext cx="2016222" cy="2165846"/>
          </a:xfrm>
          <a:custGeom>
            <a:avLst/>
            <a:gdLst>
              <a:gd name="connsiteX0" fmla="*/ 0 w 1544835"/>
              <a:gd name="connsiteY0" fmla="*/ 967562 h 1935123"/>
              <a:gd name="connsiteX1" fmla="*/ 772418 w 1544835"/>
              <a:gd name="connsiteY1" fmla="*/ 0 h 1935123"/>
              <a:gd name="connsiteX2" fmla="*/ 1544836 w 1544835"/>
              <a:gd name="connsiteY2" fmla="*/ 967562 h 1935123"/>
              <a:gd name="connsiteX3" fmla="*/ 772418 w 1544835"/>
              <a:gd name="connsiteY3" fmla="*/ 1935124 h 1935123"/>
              <a:gd name="connsiteX4" fmla="*/ 0 w 1544835"/>
              <a:gd name="connsiteY4" fmla="*/ 967562 h 19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935123">
                <a:moveTo>
                  <a:pt x="0" y="967562"/>
                </a:moveTo>
                <a:cubicBezTo>
                  <a:pt x="0" y="433192"/>
                  <a:pt x="345823" y="0"/>
                  <a:pt x="772418" y="0"/>
                </a:cubicBezTo>
                <a:cubicBezTo>
                  <a:pt x="1199013" y="0"/>
                  <a:pt x="1544836" y="433192"/>
                  <a:pt x="1544836" y="967562"/>
                </a:cubicBezTo>
                <a:cubicBezTo>
                  <a:pt x="1544836" y="1501932"/>
                  <a:pt x="1199013" y="1935124"/>
                  <a:pt x="772418" y="1935124"/>
                </a:cubicBezTo>
                <a:cubicBezTo>
                  <a:pt x="345823" y="1935124"/>
                  <a:pt x="0" y="1501932"/>
                  <a:pt x="0" y="96756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636" tIns="308792" rIns="251636" bIns="3087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Привлечение населения к занятиям физкультурой, спортом и т.д.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455152">
            <a:off x="5578131" y="4400806"/>
            <a:ext cx="404196" cy="525244"/>
          </a:xfrm>
          <a:custGeom>
            <a:avLst/>
            <a:gdLst>
              <a:gd name="connsiteX0" fmla="*/ 0 w 100394"/>
              <a:gd name="connsiteY0" fmla="*/ 105049 h 525244"/>
              <a:gd name="connsiteX1" fmla="*/ 50197 w 100394"/>
              <a:gd name="connsiteY1" fmla="*/ 105049 h 525244"/>
              <a:gd name="connsiteX2" fmla="*/ 50197 w 100394"/>
              <a:gd name="connsiteY2" fmla="*/ 0 h 525244"/>
              <a:gd name="connsiteX3" fmla="*/ 100394 w 100394"/>
              <a:gd name="connsiteY3" fmla="*/ 262622 h 525244"/>
              <a:gd name="connsiteX4" fmla="*/ 50197 w 100394"/>
              <a:gd name="connsiteY4" fmla="*/ 525244 h 525244"/>
              <a:gd name="connsiteX5" fmla="*/ 50197 w 100394"/>
              <a:gd name="connsiteY5" fmla="*/ 420195 h 525244"/>
              <a:gd name="connsiteX6" fmla="*/ 0 w 100394"/>
              <a:gd name="connsiteY6" fmla="*/ 420195 h 525244"/>
              <a:gd name="connsiteX7" fmla="*/ 0 w 100394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94" h="525244">
                <a:moveTo>
                  <a:pt x="0" y="105049"/>
                </a:moveTo>
                <a:lnTo>
                  <a:pt x="50197" y="105049"/>
                </a:lnTo>
                <a:lnTo>
                  <a:pt x="50197" y="0"/>
                </a:lnTo>
                <a:lnTo>
                  <a:pt x="100394" y="262622"/>
                </a:lnTo>
                <a:lnTo>
                  <a:pt x="50197" y="525244"/>
                </a:lnTo>
                <a:lnTo>
                  <a:pt x="50197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0118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1" name="Полилиния 20"/>
          <p:cNvSpPr/>
          <p:nvPr/>
        </p:nvSpPr>
        <p:spPr>
          <a:xfrm>
            <a:off x="5679617" y="4663428"/>
            <a:ext cx="2030139" cy="1535616"/>
          </a:xfrm>
          <a:custGeom>
            <a:avLst/>
            <a:gdLst>
              <a:gd name="connsiteX0" fmla="*/ 0 w 2592296"/>
              <a:gd name="connsiteY0" fmla="*/ 547567 h 1095134"/>
              <a:gd name="connsiteX1" fmla="*/ 1296148 w 2592296"/>
              <a:gd name="connsiteY1" fmla="*/ 0 h 1095134"/>
              <a:gd name="connsiteX2" fmla="*/ 2592296 w 2592296"/>
              <a:gd name="connsiteY2" fmla="*/ 547567 h 1095134"/>
              <a:gd name="connsiteX3" fmla="*/ 1296148 w 2592296"/>
              <a:gd name="connsiteY3" fmla="*/ 1095134 h 1095134"/>
              <a:gd name="connsiteX4" fmla="*/ 0 w 2592296"/>
              <a:gd name="connsiteY4" fmla="*/ 547567 h 109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96" h="1095134">
                <a:moveTo>
                  <a:pt x="0" y="547567"/>
                </a:moveTo>
                <a:cubicBezTo>
                  <a:pt x="0" y="245154"/>
                  <a:pt x="580305" y="0"/>
                  <a:pt x="1296148" y="0"/>
                </a:cubicBezTo>
                <a:cubicBezTo>
                  <a:pt x="2011991" y="0"/>
                  <a:pt x="2592296" y="245154"/>
                  <a:pt x="2592296" y="547567"/>
                </a:cubicBezTo>
                <a:cubicBezTo>
                  <a:pt x="2592296" y="849980"/>
                  <a:pt x="2011991" y="1095134"/>
                  <a:pt x="1296148" y="1095134"/>
                </a:cubicBezTo>
                <a:cubicBezTo>
                  <a:pt x="580305" y="1095134"/>
                  <a:pt x="0" y="849980"/>
                  <a:pt x="0" y="54756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033" tIns="185779" rIns="405033" bIns="18577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Гигиеническое воспитание населения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16200000">
            <a:off x="4491739" y="5154850"/>
            <a:ext cx="376546" cy="525245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3" name="Полилиния 22"/>
          <p:cNvSpPr/>
          <p:nvPr/>
        </p:nvSpPr>
        <p:spPr>
          <a:xfrm>
            <a:off x="3779912" y="5605746"/>
            <a:ext cx="2165594" cy="1077351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Снижение употребления табака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20534193">
            <a:off x="3047338" y="3892555"/>
            <a:ext cx="355267" cy="529886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7" name="Полилиния 26"/>
          <p:cNvSpPr/>
          <p:nvPr/>
        </p:nvSpPr>
        <p:spPr>
          <a:xfrm>
            <a:off x="827583" y="2410105"/>
            <a:ext cx="2349009" cy="1190389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Снижение употребления наркотиков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 rot="1690932">
            <a:off x="3166575" y="2880561"/>
            <a:ext cx="355267" cy="529886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6" name="Полилиния 25"/>
          <p:cNvSpPr/>
          <p:nvPr/>
        </p:nvSpPr>
        <p:spPr>
          <a:xfrm>
            <a:off x="827584" y="3733333"/>
            <a:ext cx="2147391" cy="1198550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Снижение употребления алкоголя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4804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8289"/>
            <a:ext cx="8229600" cy="568423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2700" b="1" dirty="0" smtClean="0">
                <a:solidFill>
                  <a:schemeClr val="tx1"/>
                </a:solidFill>
              </a:rPr>
              <a:t>Мероприятия первичной профилактики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419869" y="2791246"/>
            <a:ext cx="2304261" cy="2437954"/>
          </a:xfrm>
          <a:custGeom>
            <a:avLst/>
            <a:gdLst>
              <a:gd name="connsiteX0" fmla="*/ 0 w 2304261"/>
              <a:gd name="connsiteY0" fmla="*/ 1426471 h 2852941"/>
              <a:gd name="connsiteX1" fmla="*/ 1152131 w 2304261"/>
              <a:gd name="connsiteY1" fmla="*/ 0 h 2852941"/>
              <a:gd name="connsiteX2" fmla="*/ 2304262 w 2304261"/>
              <a:gd name="connsiteY2" fmla="*/ 1426471 h 2852941"/>
              <a:gd name="connsiteX3" fmla="*/ 1152131 w 2304261"/>
              <a:gd name="connsiteY3" fmla="*/ 2852942 h 2852941"/>
              <a:gd name="connsiteX4" fmla="*/ 0 w 2304261"/>
              <a:gd name="connsiteY4" fmla="*/ 1426471 h 285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61" h="2852941">
                <a:moveTo>
                  <a:pt x="0" y="1426471"/>
                </a:moveTo>
                <a:cubicBezTo>
                  <a:pt x="0" y="638653"/>
                  <a:pt x="515827" y="0"/>
                  <a:pt x="1152131" y="0"/>
                </a:cubicBezTo>
                <a:cubicBezTo>
                  <a:pt x="1788435" y="0"/>
                  <a:pt x="2304262" y="638653"/>
                  <a:pt x="2304262" y="1426471"/>
                </a:cubicBezTo>
                <a:cubicBezTo>
                  <a:pt x="2304262" y="2214289"/>
                  <a:pt x="1788435" y="2852942"/>
                  <a:pt x="1152131" y="2852942"/>
                </a:cubicBezTo>
                <a:cubicBezTo>
                  <a:pt x="515827" y="2852942"/>
                  <a:pt x="0" y="2214289"/>
                  <a:pt x="0" y="142647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851" tIns="443204" rIns="362851" bIns="4432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Предупреждение развития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6200000">
            <a:off x="4401676" y="2317806"/>
            <a:ext cx="340645" cy="525244"/>
          </a:xfrm>
          <a:custGeom>
            <a:avLst/>
            <a:gdLst>
              <a:gd name="connsiteX0" fmla="*/ 0 w 86021"/>
              <a:gd name="connsiteY0" fmla="*/ 105049 h 525244"/>
              <a:gd name="connsiteX1" fmla="*/ 43011 w 86021"/>
              <a:gd name="connsiteY1" fmla="*/ 105049 h 525244"/>
              <a:gd name="connsiteX2" fmla="*/ 43011 w 86021"/>
              <a:gd name="connsiteY2" fmla="*/ 0 h 525244"/>
              <a:gd name="connsiteX3" fmla="*/ 86021 w 86021"/>
              <a:gd name="connsiteY3" fmla="*/ 262622 h 525244"/>
              <a:gd name="connsiteX4" fmla="*/ 43011 w 86021"/>
              <a:gd name="connsiteY4" fmla="*/ 525244 h 525244"/>
              <a:gd name="connsiteX5" fmla="*/ 43011 w 86021"/>
              <a:gd name="connsiteY5" fmla="*/ 420195 h 525244"/>
              <a:gd name="connsiteX6" fmla="*/ 0 w 86021"/>
              <a:gd name="connsiteY6" fmla="*/ 420195 h 525244"/>
              <a:gd name="connsiteX7" fmla="*/ 0 w 86021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21" h="525244">
                <a:moveTo>
                  <a:pt x="0" y="105049"/>
                </a:moveTo>
                <a:lnTo>
                  <a:pt x="43011" y="105049"/>
                </a:lnTo>
                <a:lnTo>
                  <a:pt x="43011" y="0"/>
                </a:lnTo>
                <a:lnTo>
                  <a:pt x="86021" y="262622"/>
                </a:lnTo>
                <a:lnTo>
                  <a:pt x="43011" y="525244"/>
                </a:lnTo>
                <a:lnTo>
                  <a:pt x="43011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5049" rIns="25806" bIns="1050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2699792" y="980728"/>
            <a:ext cx="3960440" cy="1429377"/>
          </a:xfrm>
          <a:custGeom>
            <a:avLst/>
            <a:gdLst>
              <a:gd name="connsiteX0" fmla="*/ 0 w 3024340"/>
              <a:gd name="connsiteY0" fmla="*/ 574687 h 1149373"/>
              <a:gd name="connsiteX1" fmla="*/ 1512170 w 3024340"/>
              <a:gd name="connsiteY1" fmla="*/ 0 h 1149373"/>
              <a:gd name="connsiteX2" fmla="*/ 3024340 w 3024340"/>
              <a:gd name="connsiteY2" fmla="*/ 574687 h 1149373"/>
              <a:gd name="connsiteX3" fmla="*/ 1512170 w 3024340"/>
              <a:gd name="connsiteY3" fmla="*/ 1149374 h 1149373"/>
              <a:gd name="connsiteX4" fmla="*/ 0 w 3024340"/>
              <a:gd name="connsiteY4" fmla="*/ 574687 h 114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340" h="1149373">
                <a:moveTo>
                  <a:pt x="0" y="574687"/>
                </a:moveTo>
                <a:cubicBezTo>
                  <a:pt x="0" y="257296"/>
                  <a:pt x="677022" y="0"/>
                  <a:pt x="1512170" y="0"/>
                </a:cubicBezTo>
                <a:cubicBezTo>
                  <a:pt x="2347318" y="0"/>
                  <a:pt x="3024340" y="257296"/>
                  <a:pt x="3024340" y="574687"/>
                </a:cubicBezTo>
                <a:cubicBezTo>
                  <a:pt x="3024340" y="892078"/>
                  <a:pt x="2347318" y="1149374"/>
                  <a:pt x="1512170" y="1149374"/>
                </a:cubicBezTo>
                <a:cubicBezTo>
                  <a:pt x="677022" y="1149374"/>
                  <a:pt x="0" y="892078"/>
                  <a:pt x="0" y="57468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304" tIns="193722" rIns="468304" bIns="19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Соматических заболеваний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20726527">
            <a:off x="5677117" y="3039022"/>
            <a:ext cx="355353" cy="525244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0" y="105049"/>
                </a:moveTo>
                <a:lnTo>
                  <a:pt x="63312" y="105049"/>
                </a:lnTo>
                <a:lnTo>
                  <a:pt x="63312" y="0"/>
                </a:lnTo>
                <a:lnTo>
                  <a:pt x="126623" y="262622"/>
                </a:lnTo>
                <a:lnTo>
                  <a:pt x="63312" y="525244"/>
                </a:lnTo>
                <a:lnTo>
                  <a:pt x="63312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7987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9" name="Полилиния 18"/>
          <p:cNvSpPr/>
          <p:nvPr/>
        </p:nvSpPr>
        <p:spPr>
          <a:xfrm>
            <a:off x="6092778" y="2342798"/>
            <a:ext cx="2648392" cy="1817594"/>
          </a:xfrm>
          <a:custGeom>
            <a:avLst/>
            <a:gdLst>
              <a:gd name="connsiteX0" fmla="*/ 0 w 1544835"/>
              <a:gd name="connsiteY0" fmla="*/ 967562 h 1935123"/>
              <a:gd name="connsiteX1" fmla="*/ 772418 w 1544835"/>
              <a:gd name="connsiteY1" fmla="*/ 0 h 1935123"/>
              <a:gd name="connsiteX2" fmla="*/ 1544836 w 1544835"/>
              <a:gd name="connsiteY2" fmla="*/ 967562 h 1935123"/>
              <a:gd name="connsiteX3" fmla="*/ 772418 w 1544835"/>
              <a:gd name="connsiteY3" fmla="*/ 1935124 h 1935123"/>
              <a:gd name="connsiteX4" fmla="*/ 0 w 1544835"/>
              <a:gd name="connsiteY4" fmla="*/ 967562 h 19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935123">
                <a:moveTo>
                  <a:pt x="0" y="967562"/>
                </a:moveTo>
                <a:cubicBezTo>
                  <a:pt x="0" y="433192"/>
                  <a:pt x="345823" y="0"/>
                  <a:pt x="772418" y="0"/>
                </a:cubicBezTo>
                <a:cubicBezTo>
                  <a:pt x="1199013" y="0"/>
                  <a:pt x="1544836" y="433192"/>
                  <a:pt x="1544836" y="967562"/>
                </a:cubicBezTo>
                <a:cubicBezTo>
                  <a:pt x="1544836" y="1501932"/>
                  <a:pt x="1199013" y="1935124"/>
                  <a:pt x="772418" y="1935124"/>
                </a:cubicBezTo>
                <a:cubicBezTo>
                  <a:pt x="345823" y="1935124"/>
                  <a:pt x="0" y="1501932"/>
                  <a:pt x="0" y="96756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636" tIns="308792" rIns="251636" bIns="3087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Психических заболеваний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455152">
            <a:off x="5414711" y="4752283"/>
            <a:ext cx="404196" cy="525244"/>
          </a:xfrm>
          <a:custGeom>
            <a:avLst/>
            <a:gdLst>
              <a:gd name="connsiteX0" fmla="*/ 0 w 100394"/>
              <a:gd name="connsiteY0" fmla="*/ 105049 h 525244"/>
              <a:gd name="connsiteX1" fmla="*/ 50197 w 100394"/>
              <a:gd name="connsiteY1" fmla="*/ 105049 h 525244"/>
              <a:gd name="connsiteX2" fmla="*/ 50197 w 100394"/>
              <a:gd name="connsiteY2" fmla="*/ 0 h 525244"/>
              <a:gd name="connsiteX3" fmla="*/ 100394 w 100394"/>
              <a:gd name="connsiteY3" fmla="*/ 262622 h 525244"/>
              <a:gd name="connsiteX4" fmla="*/ 50197 w 100394"/>
              <a:gd name="connsiteY4" fmla="*/ 525244 h 525244"/>
              <a:gd name="connsiteX5" fmla="*/ 50197 w 100394"/>
              <a:gd name="connsiteY5" fmla="*/ 420195 h 525244"/>
              <a:gd name="connsiteX6" fmla="*/ 0 w 100394"/>
              <a:gd name="connsiteY6" fmla="*/ 420195 h 525244"/>
              <a:gd name="connsiteX7" fmla="*/ 0 w 100394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94" h="525244">
                <a:moveTo>
                  <a:pt x="0" y="105049"/>
                </a:moveTo>
                <a:lnTo>
                  <a:pt x="50197" y="105049"/>
                </a:lnTo>
                <a:lnTo>
                  <a:pt x="50197" y="0"/>
                </a:lnTo>
                <a:lnTo>
                  <a:pt x="100394" y="262622"/>
                </a:lnTo>
                <a:lnTo>
                  <a:pt x="50197" y="525244"/>
                </a:lnTo>
                <a:lnTo>
                  <a:pt x="50197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0118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1" name="Полилиния 20"/>
          <p:cNvSpPr/>
          <p:nvPr/>
        </p:nvSpPr>
        <p:spPr>
          <a:xfrm>
            <a:off x="5812039" y="4699350"/>
            <a:ext cx="2648393" cy="1320088"/>
          </a:xfrm>
          <a:custGeom>
            <a:avLst/>
            <a:gdLst>
              <a:gd name="connsiteX0" fmla="*/ 0 w 2592296"/>
              <a:gd name="connsiteY0" fmla="*/ 547567 h 1095134"/>
              <a:gd name="connsiteX1" fmla="*/ 1296148 w 2592296"/>
              <a:gd name="connsiteY1" fmla="*/ 0 h 1095134"/>
              <a:gd name="connsiteX2" fmla="*/ 2592296 w 2592296"/>
              <a:gd name="connsiteY2" fmla="*/ 547567 h 1095134"/>
              <a:gd name="connsiteX3" fmla="*/ 1296148 w 2592296"/>
              <a:gd name="connsiteY3" fmla="*/ 1095134 h 1095134"/>
              <a:gd name="connsiteX4" fmla="*/ 0 w 2592296"/>
              <a:gd name="connsiteY4" fmla="*/ 547567 h 109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96" h="1095134">
                <a:moveTo>
                  <a:pt x="0" y="547567"/>
                </a:moveTo>
                <a:cubicBezTo>
                  <a:pt x="0" y="245154"/>
                  <a:pt x="580305" y="0"/>
                  <a:pt x="1296148" y="0"/>
                </a:cubicBezTo>
                <a:cubicBezTo>
                  <a:pt x="2011991" y="0"/>
                  <a:pt x="2592296" y="245154"/>
                  <a:pt x="2592296" y="547567"/>
                </a:cubicBezTo>
                <a:cubicBezTo>
                  <a:pt x="2592296" y="849980"/>
                  <a:pt x="2011991" y="1095134"/>
                  <a:pt x="1296148" y="1095134"/>
                </a:cubicBezTo>
                <a:cubicBezTo>
                  <a:pt x="580305" y="1095134"/>
                  <a:pt x="0" y="849980"/>
                  <a:pt x="0" y="54756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033" tIns="185779" rIns="405033" bIns="18577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Травм и несчастных случаев, в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т.ч</a:t>
            </a:r>
            <a:r>
              <a:rPr lang="ru-RU" sz="2000" b="1" kern="1200" dirty="0" smtClean="0">
                <a:solidFill>
                  <a:schemeClr val="tx1"/>
                </a:solidFill>
              </a:rPr>
              <a:t>. </a:t>
            </a:r>
            <a:r>
              <a:rPr lang="ru-RU" sz="2000" b="1" dirty="0" smtClean="0">
                <a:solidFill>
                  <a:schemeClr val="tx1"/>
                </a:solidFill>
              </a:rPr>
              <a:t>и на производстве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16200000">
            <a:off x="4383726" y="5285044"/>
            <a:ext cx="376546" cy="525245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3" name="Полилиния 22"/>
          <p:cNvSpPr/>
          <p:nvPr/>
        </p:nvSpPr>
        <p:spPr>
          <a:xfrm>
            <a:off x="3044491" y="5721145"/>
            <a:ext cx="3055016" cy="1077351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Инвалидности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 rot="20534193">
            <a:off x="2998960" y="4157315"/>
            <a:ext cx="355267" cy="529886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7" name="Полилиния 26"/>
          <p:cNvSpPr/>
          <p:nvPr/>
        </p:nvSpPr>
        <p:spPr>
          <a:xfrm>
            <a:off x="224265" y="2055659"/>
            <a:ext cx="2952328" cy="1544835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Смертности от ДТП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 rot="1690932">
            <a:off x="3166575" y="2880561"/>
            <a:ext cx="355267" cy="529886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6" name="Полилиния 25"/>
          <p:cNvSpPr/>
          <p:nvPr/>
        </p:nvSpPr>
        <p:spPr>
          <a:xfrm>
            <a:off x="367356" y="3771419"/>
            <a:ext cx="2444826" cy="1544835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Смертности от неестественных причин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82309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7" grpId="0" animBg="1"/>
      <p:bldP spid="28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8289"/>
            <a:ext cx="8229600" cy="568423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2700" b="1" dirty="0" smtClean="0">
                <a:solidFill>
                  <a:schemeClr val="tx1"/>
                </a:solidFill>
              </a:rPr>
              <a:t>Мероприятия первичной профилактики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419869" y="2791246"/>
            <a:ext cx="2304261" cy="2437954"/>
          </a:xfrm>
          <a:custGeom>
            <a:avLst/>
            <a:gdLst>
              <a:gd name="connsiteX0" fmla="*/ 0 w 2304261"/>
              <a:gd name="connsiteY0" fmla="*/ 1426471 h 2852941"/>
              <a:gd name="connsiteX1" fmla="*/ 1152131 w 2304261"/>
              <a:gd name="connsiteY1" fmla="*/ 0 h 2852941"/>
              <a:gd name="connsiteX2" fmla="*/ 2304262 w 2304261"/>
              <a:gd name="connsiteY2" fmla="*/ 1426471 h 2852941"/>
              <a:gd name="connsiteX3" fmla="*/ 1152131 w 2304261"/>
              <a:gd name="connsiteY3" fmla="*/ 2852942 h 2852941"/>
              <a:gd name="connsiteX4" fmla="*/ 0 w 2304261"/>
              <a:gd name="connsiteY4" fmla="*/ 1426471 h 285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61" h="2852941">
                <a:moveTo>
                  <a:pt x="0" y="1426471"/>
                </a:moveTo>
                <a:cubicBezTo>
                  <a:pt x="0" y="638653"/>
                  <a:pt x="515827" y="0"/>
                  <a:pt x="1152131" y="0"/>
                </a:cubicBezTo>
                <a:cubicBezTo>
                  <a:pt x="1788435" y="0"/>
                  <a:pt x="2304262" y="638653"/>
                  <a:pt x="2304262" y="1426471"/>
                </a:cubicBezTo>
                <a:cubicBezTo>
                  <a:pt x="2304262" y="2214289"/>
                  <a:pt x="1788435" y="2852942"/>
                  <a:pt x="1152131" y="2852942"/>
                </a:cubicBezTo>
                <a:cubicBezTo>
                  <a:pt x="515827" y="2852942"/>
                  <a:pt x="0" y="2214289"/>
                  <a:pt x="0" y="142647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851" tIns="443204" rIns="362851" bIns="4432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Проведение профилактических медицинских осмотров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 rot="16200000">
            <a:off x="4401676" y="2317806"/>
            <a:ext cx="340645" cy="525244"/>
          </a:xfrm>
          <a:custGeom>
            <a:avLst/>
            <a:gdLst>
              <a:gd name="connsiteX0" fmla="*/ 0 w 86021"/>
              <a:gd name="connsiteY0" fmla="*/ 105049 h 525244"/>
              <a:gd name="connsiteX1" fmla="*/ 43011 w 86021"/>
              <a:gd name="connsiteY1" fmla="*/ 105049 h 525244"/>
              <a:gd name="connsiteX2" fmla="*/ 43011 w 86021"/>
              <a:gd name="connsiteY2" fmla="*/ 0 h 525244"/>
              <a:gd name="connsiteX3" fmla="*/ 86021 w 86021"/>
              <a:gd name="connsiteY3" fmla="*/ 262622 h 525244"/>
              <a:gd name="connsiteX4" fmla="*/ 43011 w 86021"/>
              <a:gd name="connsiteY4" fmla="*/ 525244 h 525244"/>
              <a:gd name="connsiteX5" fmla="*/ 43011 w 86021"/>
              <a:gd name="connsiteY5" fmla="*/ 420195 h 525244"/>
              <a:gd name="connsiteX6" fmla="*/ 0 w 86021"/>
              <a:gd name="connsiteY6" fmla="*/ 420195 h 525244"/>
              <a:gd name="connsiteX7" fmla="*/ 0 w 86021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021" h="525244">
                <a:moveTo>
                  <a:pt x="0" y="105049"/>
                </a:moveTo>
                <a:lnTo>
                  <a:pt x="43011" y="105049"/>
                </a:lnTo>
                <a:lnTo>
                  <a:pt x="43011" y="0"/>
                </a:lnTo>
                <a:lnTo>
                  <a:pt x="86021" y="262622"/>
                </a:lnTo>
                <a:lnTo>
                  <a:pt x="43011" y="525244"/>
                </a:lnTo>
                <a:lnTo>
                  <a:pt x="43011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05049" rIns="25806" bIns="105048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5" name="Полилиния 14"/>
          <p:cNvSpPr/>
          <p:nvPr/>
        </p:nvSpPr>
        <p:spPr>
          <a:xfrm>
            <a:off x="2699792" y="980728"/>
            <a:ext cx="3960440" cy="1429377"/>
          </a:xfrm>
          <a:custGeom>
            <a:avLst/>
            <a:gdLst>
              <a:gd name="connsiteX0" fmla="*/ 0 w 3024340"/>
              <a:gd name="connsiteY0" fmla="*/ 574687 h 1149373"/>
              <a:gd name="connsiteX1" fmla="*/ 1512170 w 3024340"/>
              <a:gd name="connsiteY1" fmla="*/ 0 h 1149373"/>
              <a:gd name="connsiteX2" fmla="*/ 3024340 w 3024340"/>
              <a:gd name="connsiteY2" fmla="*/ 574687 h 1149373"/>
              <a:gd name="connsiteX3" fmla="*/ 1512170 w 3024340"/>
              <a:gd name="connsiteY3" fmla="*/ 1149374 h 1149373"/>
              <a:gd name="connsiteX4" fmla="*/ 0 w 3024340"/>
              <a:gd name="connsiteY4" fmla="*/ 574687 h 114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24340" h="1149373">
                <a:moveTo>
                  <a:pt x="0" y="574687"/>
                </a:moveTo>
                <a:cubicBezTo>
                  <a:pt x="0" y="257296"/>
                  <a:pt x="677022" y="0"/>
                  <a:pt x="1512170" y="0"/>
                </a:cubicBezTo>
                <a:cubicBezTo>
                  <a:pt x="2347318" y="0"/>
                  <a:pt x="3024340" y="257296"/>
                  <a:pt x="3024340" y="574687"/>
                </a:cubicBezTo>
                <a:cubicBezTo>
                  <a:pt x="3024340" y="892078"/>
                  <a:pt x="2347318" y="1149374"/>
                  <a:pt x="1512170" y="1149374"/>
                </a:cubicBezTo>
                <a:cubicBezTo>
                  <a:pt x="677022" y="1149374"/>
                  <a:pt x="0" y="892078"/>
                  <a:pt x="0" y="57468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8304" tIns="193722" rIns="468304" bIns="19372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Предварительных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 rot="20726527">
            <a:off x="5677117" y="3039022"/>
            <a:ext cx="355353" cy="525244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0" y="105049"/>
                </a:moveTo>
                <a:lnTo>
                  <a:pt x="63312" y="105049"/>
                </a:lnTo>
                <a:lnTo>
                  <a:pt x="63312" y="0"/>
                </a:lnTo>
                <a:lnTo>
                  <a:pt x="126623" y="262622"/>
                </a:lnTo>
                <a:lnTo>
                  <a:pt x="63312" y="525244"/>
                </a:lnTo>
                <a:lnTo>
                  <a:pt x="63312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7987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9" name="Полилиния 18"/>
          <p:cNvSpPr/>
          <p:nvPr/>
        </p:nvSpPr>
        <p:spPr>
          <a:xfrm>
            <a:off x="6092778" y="2342798"/>
            <a:ext cx="2648392" cy="1817594"/>
          </a:xfrm>
          <a:custGeom>
            <a:avLst/>
            <a:gdLst>
              <a:gd name="connsiteX0" fmla="*/ 0 w 1544835"/>
              <a:gd name="connsiteY0" fmla="*/ 967562 h 1935123"/>
              <a:gd name="connsiteX1" fmla="*/ 772418 w 1544835"/>
              <a:gd name="connsiteY1" fmla="*/ 0 h 1935123"/>
              <a:gd name="connsiteX2" fmla="*/ 1544836 w 1544835"/>
              <a:gd name="connsiteY2" fmla="*/ 967562 h 1935123"/>
              <a:gd name="connsiteX3" fmla="*/ 772418 w 1544835"/>
              <a:gd name="connsiteY3" fmla="*/ 1935124 h 1935123"/>
              <a:gd name="connsiteX4" fmla="*/ 0 w 1544835"/>
              <a:gd name="connsiteY4" fmla="*/ 967562 h 19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935123">
                <a:moveTo>
                  <a:pt x="0" y="967562"/>
                </a:moveTo>
                <a:cubicBezTo>
                  <a:pt x="0" y="433192"/>
                  <a:pt x="345823" y="0"/>
                  <a:pt x="772418" y="0"/>
                </a:cubicBezTo>
                <a:cubicBezTo>
                  <a:pt x="1199013" y="0"/>
                  <a:pt x="1544836" y="433192"/>
                  <a:pt x="1544836" y="967562"/>
                </a:cubicBezTo>
                <a:cubicBezTo>
                  <a:pt x="1544836" y="1501932"/>
                  <a:pt x="1199013" y="1935124"/>
                  <a:pt x="772418" y="1935124"/>
                </a:cubicBezTo>
                <a:cubicBezTo>
                  <a:pt x="345823" y="1935124"/>
                  <a:pt x="0" y="1501932"/>
                  <a:pt x="0" y="96756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636" tIns="308792" rIns="251636" bIns="3087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Периодических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>
          <a:xfrm rot="2455152">
            <a:off x="5414711" y="4752283"/>
            <a:ext cx="404196" cy="525244"/>
          </a:xfrm>
          <a:custGeom>
            <a:avLst/>
            <a:gdLst>
              <a:gd name="connsiteX0" fmla="*/ 0 w 100394"/>
              <a:gd name="connsiteY0" fmla="*/ 105049 h 525244"/>
              <a:gd name="connsiteX1" fmla="*/ 50197 w 100394"/>
              <a:gd name="connsiteY1" fmla="*/ 105049 h 525244"/>
              <a:gd name="connsiteX2" fmla="*/ 50197 w 100394"/>
              <a:gd name="connsiteY2" fmla="*/ 0 h 525244"/>
              <a:gd name="connsiteX3" fmla="*/ 100394 w 100394"/>
              <a:gd name="connsiteY3" fmla="*/ 262622 h 525244"/>
              <a:gd name="connsiteX4" fmla="*/ 50197 w 100394"/>
              <a:gd name="connsiteY4" fmla="*/ 525244 h 525244"/>
              <a:gd name="connsiteX5" fmla="*/ 50197 w 100394"/>
              <a:gd name="connsiteY5" fmla="*/ 420195 h 525244"/>
              <a:gd name="connsiteX6" fmla="*/ 0 w 100394"/>
              <a:gd name="connsiteY6" fmla="*/ 420195 h 525244"/>
              <a:gd name="connsiteX7" fmla="*/ 0 w 100394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94" h="525244">
                <a:moveTo>
                  <a:pt x="0" y="105049"/>
                </a:moveTo>
                <a:lnTo>
                  <a:pt x="50197" y="105049"/>
                </a:lnTo>
                <a:lnTo>
                  <a:pt x="50197" y="0"/>
                </a:lnTo>
                <a:lnTo>
                  <a:pt x="100394" y="262622"/>
                </a:lnTo>
                <a:lnTo>
                  <a:pt x="50197" y="525244"/>
                </a:lnTo>
                <a:lnTo>
                  <a:pt x="50197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0118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1" name="Полилиния 20"/>
          <p:cNvSpPr/>
          <p:nvPr/>
        </p:nvSpPr>
        <p:spPr>
          <a:xfrm>
            <a:off x="5812039" y="4699350"/>
            <a:ext cx="2648393" cy="1320088"/>
          </a:xfrm>
          <a:custGeom>
            <a:avLst/>
            <a:gdLst>
              <a:gd name="connsiteX0" fmla="*/ 0 w 2592296"/>
              <a:gd name="connsiteY0" fmla="*/ 547567 h 1095134"/>
              <a:gd name="connsiteX1" fmla="*/ 1296148 w 2592296"/>
              <a:gd name="connsiteY1" fmla="*/ 0 h 1095134"/>
              <a:gd name="connsiteX2" fmla="*/ 2592296 w 2592296"/>
              <a:gd name="connsiteY2" fmla="*/ 547567 h 1095134"/>
              <a:gd name="connsiteX3" fmla="*/ 1296148 w 2592296"/>
              <a:gd name="connsiteY3" fmla="*/ 1095134 h 1095134"/>
              <a:gd name="connsiteX4" fmla="*/ 0 w 2592296"/>
              <a:gd name="connsiteY4" fmla="*/ 547567 h 109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2296" h="1095134">
                <a:moveTo>
                  <a:pt x="0" y="547567"/>
                </a:moveTo>
                <a:cubicBezTo>
                  <a:pt x="0" y="245154"/>
                  <a:pt x="580305" y="0"/>
                  <a:pt x="1296148" y="0"/>
                </a:cubicBezTo>
                <a:cubicBezTo>
                  <a:pt x="2011991" y="0"/>
                  <a:pt x="2592296" y="245154"/>
                  <a:pt x="2592296" y="547567"/>
                </a:cubicBezTo>
                <a:cubicBezTo>
                  <a:pt x="2592296" y="849980"/>
                  <a:pt x="2011991" y="1095134"/>
                  <a:pt x="1296148" y="1095134"/>
                </a:cubicBezTo>
                <a:cubicBezTo>
                  <a:pt x="580305" y="1095134"/>
                  <a:pt x="0" y="849980"/>
                  <a:pt x="0" y="547567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5033" tIns="185779" rIns="405033" bIns="18577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Всеобщих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 rot="18155748">
            <a:off x="3638238" y="4966577"/>
            <a:ext cx="376546" cy="525245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3" name="Полилиния 22"/>
          <p:cNvSpPr/>
          <p:nvPr/>
        </p:nvSpPr>
        <p:spPr>
          <a:xfrm>
            <a:off x="1892361" y="5547666"/>
            <a:ext cx="3055016" cy="1077351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Диспансеризация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3018505" y="3651910"/>
            <a:ext cx="355267" cy="529886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6" name="Полилиния 25"/>
          <p:cNvSpPr/>
          <p:nvPr/>
        </p:nvSpPr>
        <p:spPr>
          <a:xfrm>
            <a:off x="452935" y="3154515"/>
            <a:ext cx="2444826" cy="1544835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Скрининг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694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8289"/>
            <a:ext cx="8229600" cy="568423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2700" b="1" dirty="0" smtClean="0">
                <a:solidFill>
                  <a:schemeClr val="tx1"/>
                </a:solidFill>
              </a:rPr>
              <a:t>Мероприятия первичной профилактики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196138" y="2082667"/>
            <a:ext cx="2327961" cy="2437954"/>
          </a:xfrm>
          <a:custGeom>
            <a:avLst/>
            <a:gdLst>
              <a:gd name="connsiteX0" fmla="*/ 0 w 2304261"/>
              <a:gd name="connsiteY0" fmla="*/ 1426471 h 2852941"/>
              <a:gd name="connsiteX1" fmla="*/ 1152131 w 2304261"/>
              <a:gd name="connsiteY1" fmla="*/ 0 h 2852941"/>
              <a:gd name="connsiteX2" fmla="*/ 2304262 w 2304261"/>
              <a:gd name="connsiteY2" fmla="*/ 1426471 h 2852941"/>
              <a:gd name="connsiteX3" fmla="*/ 1152131 w 2304261"/>
              <a:gd name="connsiteY3" fmla="*/ 2852942 h 2852941"/>
              <a:gd name="connsiteX4" fmla="*/ 0 w 2304261"/>
              <a:gd name="connsiteY4" fmla="*/ 1426471 h 285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61" h="2852941">
                <a:moveTo>
                  <a:pt x="0" y="1426471"/>
                </a:moveTo>
                <a:cubicBezTo>
                  <a:pt x="0" y="638653"/>
                  <a:pt x="515827" y="0"/>
                  <a:pt x="1152131" y="0"/>
                </a:cubicBezTo>
                <a:cubicBezTo>
                  <a:pt x="1788435" y="0"/>
                  <a:pt x="2304262" y="638653"/>
                  <a:pt x="2304262" y="1426471"/>
                </a:cubicBezTo>
                <a:cubicBezTo>
                  <a:pt x="2304262" y="2214289"/>
                  <a:pt x="1788435" y="2852942"/>
                  <a:pt x="1152131" y="2852942"/>
                </a:cubicBezTo>
                <a:cubicBezTo>
                  <a:pt x="515827" y="2852942"/>
                  <a:pt x="0" y="2214289"/>
                  <a:pt x="0" y="142647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851" tIns="443204" rIns="362851" bIns="4432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err="1" smtClean="0">
                <a:solidFill>
                  <a:schemeClr val="tx1"/>
                </a:solidFill>
              </a:rPr>
              <a:t>Иммуно</a:t>
            </a:r>
            <a:r>
              <a:rPr lang="ru-RU" sz="2000" b="1" kern="1200" dirty="0" smtClean="0">
                <a:solidFill>
                  <a:schemeClr val="tx1"/>
                </a:solidFill>
              </a:rPr>
              <a:t>-профилактика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5524099" y="3109667"/>
            <a:ext cx="355353" cy="525244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0" y="105049"/>
                </a:moveTo>
                <a:lnTo>
                  <a:pt x="63312" y="105049"/>
                </a:lnTo>
                <a:lnTo>
                  <a:pt x="63312" y="0"/>
                </a:lnTo>
                <a:lnTo>
                  <a:pt x="126623" y="262622"/>
                </a:lnTo>
                <a:lnTo>
                  <a:pt x="63312" y="525244"/>
                </a:lnTo>
                <a:lnTo>
                  <a:pt x="63312" y="420195"/>
                </a:lnTo>
                <a:lnTo>
                  <a:pt x="0" y="420195"/>
                </a:lnTo>
                <a:lnTo>
                  <a:pt x="0" y="10504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05049" rIns="37987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19" name="Полилиния 18"/>
          <p:cNvSpPr/>
          <p:nvPr/>
        </p:nvSpPr>
        <p:spPr>
          <a:xfrm>
            <a:off x="6092778" y="2463492"/>
            <a:ext cx="2648392" cy="1817594"/>
          </a:xfrm>
          <a:custGeom>
            <a:avLst/>
            <a:gdLst>
              <a:gd name="connsiteX0" fmla="*/ 0 w 1544835"/>
              <a:gd name="connsiteY0" fmla="*/ 967562 h 1935123"/>
              <a:gd name="connsiteX1" fmla="*/ 772418 w 1544835"/>
              <a:gd name="connsiteY1" fmla="*/ 0 h 1935123"/>
              <a:gd name="connsiteX2" fmla="*/ 1544836 w 1544835"/>
              <a:gd name="connsiteY2" fmla="*/ 967562 h 1935123"/>
              <a:gd name="connsiteX3" fmla="*/ 772418 w 1544835"/>
              <a:gd name="connsiteY3" fmla="*/ 1935124 h 1935123"/>
              <a:gd name="connsiteX4" fmla="*/ 0 w 1544835"/>
              <a:gd name="connsiteY4" fmla="*/ 967562 h 1935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935123">
                <a:moveTo>
                  <a:pt x="0" y="967562"/>
                </a:moveTo>
                <a:cubicBezTo>
                  <a:pt x="0" y="433192"/>
                  <a:pt x="345823" y="0"/>
                  <a:pt x="772418" y="0"/>
                </a:cubicBezTo>
                <a:cubicBezTo>
                  <a:pt x="1199013" y="0"/>
                  <a:pt x="1544836" y="433192"/>
                  <a:pt x="1544836" y="967562"/>
                </a:cubicBezTo>
                <a:cubicBezTo>
                  <a:pt x="1544836" y="1501932"/>
                  <a:pt x="1199013" y="1935124"/>
                  <a:pt x="772418" y="1935124"/>
                </a:cubicBezTo>
                <a:cubicBezTo>
                  <a:pt x="345823" y="1935124"/>
                  <a:pt x="0" y="1501932"/>
                  <a:pt x="0" y="967562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1636" tIns="308792" rIns="251636" bIns="3087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Плановая (в рамках «Национального календаря профилактических прививок»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2840870" y="3109667"/>
            <a:ext cx="355267" cy="529886"/>
          </a:xfrm>
          <a:custGeom>
            <a:avLst/>
            <a:gdLst>
              <a:gd name="connsiteX0" fmla="*/ 0 w 126623"/>
              <a:gd name="connsiteY0" fmla="*/ 105049 h 525244"/>
              <a:gd name="connsiteX1" fmla="*/ 63312 w 126623"/>
              <a:gd name="connsiteY1" fmla="*/ 105049 h 525244"/>
              <a:gd name="connsiteX2" fmla="*/ 63312 w 126623"/>
              <a:gd name="connsiteY2" fmla="*/ 0 h 525244"/>
              <a:gd name="connsiteX3" fmla="*/ 126623 w 126623"/>
              <a:gd name="connsiteY3" fmla="*/ 262622 h 525244"/>
              <a:gd name="connsiteX4" fmla="*/ 63312 w 126623"/>
              <a:gd name="connsiteY4" fmla="*/ 525244 h 525244"/>
              <a:gd name="connsiteX5" fmla="*/ 63312 w 126623"/>
              <a:gd name="connsiteY5" fmla="*/ 420195 h 525244"/>
              <a:gd name="connsiteX6" fmla="*/ 0 w 126623"/>
              <a:gd name="connsiteY6" fmla="*/ 420195 h 525244"/>
              <a:gd name="connsiteX7" fmla="*/ 0 w 126623"/>
              <a:gd name="connsiteY7" fmla="*/ 105049 h 525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623" h="525244">
                <a:moveTo>
                  <a:pt x="126622" y="420195"/>
                </a:moveTo>
                <a:lnTo>
                  <a:pt x="63311" y="420195"/>
                </a:lnTo>
                <a:lnTo>
                  <a:pt x="63311" y="525244"/>
                </a:lnTo>
                <a:lnTo>
                  <a:pt x="1" y="262622"/>
                </a:lnTo>
                <a:lnTo>
                  <a:pt x="63311" y="0"/>
                </a:lnTo>
                <a:lnTo>
                  <a:pt x="63311" y="105049"/>
                </a:lnTo>
                <a:lnTo>
                  <a:pt x="126622" y="105049"/>
                </a:lnTo>
                <a:lnTo>
                  <a:pt x="126622" y="420195"/>
                </a:ln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987" tIns="105050" rIns="1" bIns="105049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200" kern="1200"/>
          </a:p>
        </p:txBody>
      </p:sp>
      <p:sp>
        <p:nvSpPr>
          <p:cNvPr id="26" name="Полилиния 25"/>
          <p:cNvSpPr/>
          <p:nvPr/>
        </p:nvSpPr>
        <p:spPr>
          <a:xfrm>
            <a:off x="251520" y="2463492"/>
            <a:ext cx="2444826" cy="1817593"/>
          </a:xfrm>
          <a:custGeom>
            <a:avLst/>
            <a:gdLst>
              <a:gd name="connsiteX0" fmla="*/ 0 w 1544835"/>
              <a:gd name="connsiteY0" fmla="*/ 772418 h 1544835"/>
              <a:gd name="connsiteX1" fmla="*/ 772418 w 1544835"/>
              <a:gd name="connsiteY1" fmla="*/ 0 h 1544835"/>
              <a:gd name="connsiteX2" fmla="*/ 1544836 w 1544835"/>
              <a:gd name="connsiteY2" fmla="*/ 772418 h 1544835"/>
              <a:gd name="connsiteX3" fmla="*/ 772418 w 1544835"/>
              <a:gd name="connsiteY3" fmla="*/ 1544836 h 1544835"/>
              <a:gd name="connsiteX4" fmla="*/ 0 w 1544835"/>
              <a:gd name="connsiteY4" fmla="*/ 772418 h 1544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4835" h="1544835">
                <a:moveTo>
                  <a:pt x="0" y="772418"/>
                </a:moveTo>
                <a:cubicBezTo>
                  <a:pt x="0" y="345823"/>
                  <a:pt x="345823" y="0"/>
                  <a:pt x="772418" y="0"/>
                </a:cubicBezTo>
                <a:cubicBezTo>
                  <a:pt x="1199013" y="0"/>
                  <a:pt x="1544836" y="345823"/>
                  <a:pt x="1544836" y="772418"/>
                </a:cubicBezTo>
                <a:cubicBezTo>
                  <a:pt x="1544836" y="1199013"/>
                  <a:pt x="1199013" y="1544836"/>
                  <a:pt x="772418" y="1544836"/>
                </a:cubicBezTo>
                <a:cubicBezTo>
                  <a:pt x="345823" y="1544836"/>
                  <a:pt x="0" y="1199013"/>
                  <a:pt x="0" y="772418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796" tIns="261796" rIns="261796" bIns="26179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По эпидемиологи-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ческим</a:t>
            </a:r>
            <a:r>
              <a:rPr lang="ru-RU" sz="2000" b="1" kern="1200" dirty="0" smtClean="0">
                <a:solidFill>
                  <a:schemeClr val="tx1"/>
                </a:solidFill>
              </a:rPr>
              <a:t> показаниям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384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9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8289"/>
            <a:ext cx="8229600" cy="568423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2700" b="1" dirty="0" smtClean="0">
                <a:solidFill>
                  <a:schemeClr val="tx1"/>
                </a:solidFill>
              </a:rPr>
              <a:t>Мероприятия первичной профилактики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2699792" y="2082667"/>
            <a:ext cx="3040331" cy="2437954"/>
          </a:xfrm>
          <a:custGeom>
            <a:avLst/>
            <a:gdLst>
              <a:gd name="connsiteX0" fmla="*/ 0 w 2304261"/>
              <a:gd name="connsiteY0" fmla="*/ 1426471 h 2852941"/>
              <a:gd name="connsiteX1" fmla="*/ 1152131 w 2304261"/>
              <a:gd name="connsiteY1" fmla="*/ 0 h 2852941"/>
              <a:gd name="connsiteX2" fmla="*/ 2304262 w 2304261"/>
              <a:gd name="connsiteY2" fmla="*/ 1426471 h 2852941"/>
              <a:gd name="connsiteX3" fmla="*/ 1152131 w 2304261"/>
              <a:gd name="connsiteY3" fmla="*/ 2852942 h 2852941"/>
              <a:gd name="connsiteX4" fmla="*/ 0 w 2304261"/>
              <a:gd name="connsiteY4" fmla="*/ 1426471 h 2852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61" h="2852941">
                <a:moveTo>
                  <a:pt x="0" y="1426471"/>
                </a:moveTo>
                <a:cubicBezTo>
                  <a:pt x="0" y="638653"/>
                  <a:pt x="515827" y="0"/>
                  <a:pt x="1152131" y="0"/>
                </a:cubicBezTo>
                <a:cubicBezTo>
                  <a:pt x="1788435" y="0"/>
                  <a:pt x="2304262" y="638653"/>
                  <a:pt x="2304262" y="1426471"/>
                </a:cubicBezTo>
                <a:cubicBezTo>
                  <a:pt x="2304262" y="2214289"/>
                  <a:pt x="1788435" y="2852942"/>
                  <a:pt x="1152131" y="2852942"/>
                </a:cubicBezTo>
                <a:cubicBezTo>
                  <a:pt x="515827" y="2852942"/>
                  <a:pt x="0" y="2214289"/>
                  <a:pt x="0" y="1426471"/>
                </a:cubicBez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62851" tIns="443204" rIns="362851" bIns="4432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Оздоровление лиц, находящихся под воздействием неблагоприятных для здоровья факторов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92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3200" b="1" dirty="0" smtClean="0">
                <a:solidFill>
                  <a:schemeClr val="tx1"/>
                </a:solidFill>
              </a:rPr>
              <a:t>Виды профилактики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 flipH="1">
            <a:off x="3216043" y="2936440"/>
            <a:ext cx="1182034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94605" y="0"/>
                </a:moveTo>
                <a:lnTo>
                  <a:pt x="1194605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899209" y="2968524"/>
            <a:ext cx="3498869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98869" y="0"/>
                </a:moveTo>
                <a:lnTo>
                  <a:pt x="3498869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2269593" y="900208"/>
            <a:ext cx="4256969" cy="206831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олилиния 15"/>
          <p:cNvSpPr/>
          <p:nvPr/>
        </p:nvSpPr>
        <p:spPr>
          <a:xfrm>
            <a:off x="2477123" y="1097360"/>
            <a:ext cx="4256969" cy="2068317"/>
          </a:xfrm>
          <a:custGeom>
            <a:avLst/>
            <a:gdLst>
              <a:gd name="connsiteX0" fmla="*/ 0 w 4256969"/>
              <a:gd name="connsiteY0" fmla="*/ 206832 h 2068317"/>
              <a:gd name="connsiteX1" fmla="*/ 206832 w 4256969"/>
              <a:gd name="connsiteY1" fmla="*/ 0 h 2068317"/>
              <a:gd name="connsiteX2" fmla="*/ 4050137 w 4256969"/>
              <a:gd name="connsiteY2" fmla="*/ 0 h 2068317"/>
              <a:gd name="connsiteX3" fmla="*/ 4256969 w 4256969"/>
              <a:gd name="connsiteY3" fmla="*/ 206832 h 2068317"/>
              <a:gd name="connsiteX4" fmla="*/ 4256969 w 4256969"/>
              <a:gd name="connsiteY4" fmla="*/ 1861485 h 2068317"/>
              <a:gd name="connsiteX5" fmla="*/ 4050137 w 4256969"/>
              <a:gd name="connsiteY5" fmla="*/ 2068317 h 2068317"/>
              <a:gd name="connsiteX6" fmla="*/ 206832 w 4256969"/>
              <a:gd name="connsiteY6" fmla="*/ 2068317 h 2068317"/>
              <a:gd name="connsiteX7" fmla="*/ 0 w 4256969"/>
              <a:gd name="connsiteY7" fmla="*/ 1861485 h 2068317"/>
              <a:gd name="connsiteX8" fmla="*/ 0 w 4256969"/>
              <a:gd name="connsiteY8" fmla="*/ 206832 h 206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969" h="2068317">
                <a:moveTo>
                  <a:pt x="0" y="206832"/>
                </a:moveTo>
                <a:cubicBezTo>
                  <a:pt x="0" y="92602"/>
                  <a:pt x="92602" y="0"/>
                  <a:pt x="206832" y="0"/>
                </a:cubicBezTo>
                <a:lnTo>
                  <a:pt x="4050137" y="0"/>
                </a:lnTo>
                <a:cubicBezTo>
                  <a:pt x="4164367" y="0"/>
                  <a:pt x="4256969" y="92602"/>
                  <a:pt x="4256969" y="206832"/>
                </a:cubicBezTo>
                <a:lnTo>
                  <a:pt x="4256969" y="1861485"/>
                </a:lnTo>
                <a:cubicBezTo>
                  <a:pt x="4256969" y="1975715"/>
                  <a:pt x="4164367" y="2068317"/>
                  <a:pt x="4050137" y="2068317"/>
                </a:cubicBezTo>
                <a:lnTo>
                  <a:pt x="206832" y="2068317"/>
                </a:lnTo>
                <a:cubicBezTo>
                  <a:pt x="92602" y="2068317"/>
                  <a:pt x="0" y="1975715"/>
                  <a:pt x="0" y="1861485"/>
                </a:cubicBezTo>
                <a:lnTo>
                  <a:pt x="0" y="206832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019" tIns="152019" rIns="152019" bIns="1520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400" b="1" dirty="0">
                <a:solidFill>
                  <a:schemeClr val="tx1"/>
                </a:solidFill>
              </a:rPr>
              <a:t>Вторичная </a:t>
            </a:r>
            <a:r>
              <a:rPr lang="ru-RU" sz="2400" b="1" dirty="0" smtClean="0">
                <a:solidFill>
                  <a:schemeClr val="tx1"/>
                </a:solidFill>
              </a:rPr>
              <a:t>- комплекс </a:t>
            </a:r>
            <a:r>
              <a:rPr lang="ru-RU" sz="2400" b="1" dirty="0">
                <a:solidFill>
                  <a:schemeClr val="tx1"/>
                </a:solidFill>
              </a:rPr>
              <a:t>медицинских, социальных, санитарно-гигиенических, психологических и иных мер, направленных </a:t>
            </a:r>
            <a:r>
              <a:rPr lang="ru-RU" sz="2400" b="1" dirty="0" smtClean="0">
                <a:solidFill>
                  <a:schemeClr val="tx1"/>
                </a:solidFill>
              </a:rPr>
              <a:t>на: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34672" y="3426997"/>
            <a:ext cx="1867763" cy="118602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Полилиния 17"/>
          <p:cNvSpPr/>
          <p:nvPr/>
        </p:nvSpPr>
        <p:spPr>
          <a:xfrm>
            <a:off x="172856" y="3624150"/>
            <a:ext cx="1867763" cy="1186029"/>
          </a:xfrm>
          <a:custGeom>
            <a:avLst/>
            <a:gdLst>
              <a:gd name="connsiteX0" fmla="*/ 0 w 1867763"/>
              <a:gd name="connsiteY0" fmla="*/ 118603 h 1186029"/>
              <a:gd name="connsiteX1" fmla="*/ 118603 w 1867763"/>
              <a:gd name="connsiteY1" fmla="*/ 0 h 1186029"/>
              <a:gd name="connsiteX2" fmla="*/ 1749160 w 1867763"/>
              <a:gd name="connsiteY2" fmla="*/ 0 h 1186029"/>
              <a:gd name="connsiteX3" fmla="*/ 1867763 w 1867763"/>
              <a:gd name="connsiteY3" fmla="*/ 118603 h 1186029"/>
              <a:gd name="connsiteX4" fmla="*/ 1867763 w 1867763"/>
              <a:gd name="connsiteY4" fmla="*/ 1067426 h 1186029"/>
              <a:gd name="connsiteX5" fmla="*/ 1749160 w 1867763"/>
              <a:gd name="connsiteY5" fmla="*/ 1186029 h 1186029"/>
              <a:gd name="connsiteX6" fmla="*/ 118603 w 1867763"/>
              <a:gd name="connsiteY6" fmla="*/ 1186029 h 1186029"/>
              <a:gd name="connsiteX7" fmla="*/ 0 w 1867763"/>
              <a:gd name="connsiteY7" fmla="*/ 1067426 h 1186029"/>
              <a:gd name="connsiteX8" fmla="*/ 0 w 1867763"/>
              <a:gd name="connsiteY8" fmla="*/ 118603 h 11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186029">
                <a:moveTo>
                  <a:pt x="0" y="118603"/>
                </a:moveTo>
                <a:cubicBezTo>
                  <a:pt x="0" y="53100"/>
                  <a:pt x="53100" y="0"/>
                  <a:pt x="118603" y="0"/>
                </a:cubicBezTo>
                <a:lnTo>
                  <a:pt x="1749160" y="0"/>
                </a:lnTo>
                <a:cubicBezTo>
                  <a:pt x="1814663" y="0"/>
                  <a:pt x="1867763" y="53100"/>
                  <a:pt x="1867763" y="118603"/>
                </a:cubicBezTo>
                <a:lnTo>
                  <a:pt x="1867763" y="1067426"/>
                </a:lnTo>
                <a:cubicBezTo>
                  <a:pt x="1867763" y="1132929"/>
                  <a:pt x="1814663" y="1186029"/>
                  <a:pt x="1749160" y="1186029"/>
                </a:cubicBezTo>
                <a:lnTo>
                  <a:pt x="118603" y="1186029"/>
                </a:lnTo>
                <a:cubicBezTo>
                  <a:pt x="53100" y="1186029"/>
                  <a:pt x="0" y="1132929"/>
                  <a:pt x="0" y="1067426"/>
                </a:cubicBezTo>
                <a:lnTo>
                  <a:pt x="0" y="118603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38" tIns="110938" rIns="110938" bIns="1109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>
                <a:solidFill>
                  <a:schemeClr val="tx1"/>
                </a:solidFill>
              </a:rPr>
              <a:t>раннее выявление заболеваний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9591" y="3426997"/>
            <a:ext cx="3166505" cy="1694303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Полилиния 19"/>
          <p:cNvSpPr/>
          <p:nvPr/>
        </p:nvSpPr>
        <p:spPr>
          <a:xfrm>
            <a:off x="2477121" y="3624150"/>
            <a:ext cx="3391023" cy="1694303"/>
          </a:xfrm>
          <a:custGeom>
            <a:avLst/>
            <a:gdLst>
              <a:gd name="connsiteX0" fmla="*/ 0 w 1867763"/>
              <a:gd name="connsiteY0" fmla="*/ 169430 h 1694303"/>
              <a:gd name="connsiteX1" fmla="*/ 169430 w 1867763"/>
              <a:gd name="connsiteY1" fmla="*/ 0 h 1694303"/>
              <a:gd name="connsiteX2" fmla="*/ 1698333 w 1867763"/>
              <a:gd name="connsiteY2" fmla="*/ 0 h 1694303"/>
              <a:gd name="connsiteX3" fmla="*/ 1867763 w 1867763"/>
              <a:gd name="connsiteY3" fmla="*/ 169430 h 1694303"/>
              <a:gd name="connsiteX4" fmla="*/ 1867763 w 1867763"/>
              <a:gd name="connsiteY4" fmla="*/ 1524873 h 1694303"/>
              <a:gd name="connsiteX5" fmla="*/ 1698333 w 1867763"/>
              <a:gd name="connsiteY5" fmla="*/ 1694303 h 1694303"/>
              <a:gd name="connsiteX6" fmla="*/ 169430 w 1867763"/>
              <a:gd name="connsiteY6" fmla="*/ 1694303 h 1694303"/>
              <a:gd name="connsiteX7" fmla="*/ 0 w 1867763"/>
              <a:gd name="connsiteY7" fmla="*/ 1524873 h 1694303"/>
              <a:gd name="connsiteX8" fmla="*/ 0 w 1867763"/>
              <a:gd name="connsiteY8" fmla="*/ 169430 h 16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694303">
                <a:moveTo>
                  <a:pt x="0" y="169430"/>
                </a:moveTo>
                <a:cubicBezTo>
                  <a:pt x="0" y="75856"/>
                  <a:pt x="75856" y="0"/>
                  <a:pt x="169430" y="0"/>
                </a:cubicBezTo>
                <a:lnTo>
                  <a:pt x="1698333" y="0"/>
                </a:lnTo>
                <a:cubicBezTo>
                  <a:pt x="1791907" y="0"/>
                  <a:pt x="1867763" y="75856"/>
                  <a:pt x="1867763" y="169430"/>
                </a:cubicBezTo>
                <a:lnTo>
                  <a:pt x="1867763" y="1524873"/>
                </a:lnTo>
                <a:cubicBezTo>
                  <a:pt x="1867763" y="1618447"/>
                  <a:pt x="1791907" y="1694303"/>
                  <a:pt x="1698333" y="1694303"/>
                </a:cubicBezTo>
                <a:lnTo>
                  <a:pt x="169430" y="1694303"/>
                </a:lnTo>
                <a:cubicBezTo>
                  <a:pt x="75856" y="1694303"/>
                  <a:pt x="0" y="1618447"/>
                  <a:pt x="0" y="1524873"/>
                </a:cubicBezTo>
                <a:lnTo>
                  <a:pt x="0" y="16943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824" tIns="125824" rIns="125824" bIns="1258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Проведение лечебно-профилактических мероприятий по предупреждению обострений, осложнений и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хронизации</a:t>
            </a:r>
            <a:r>
              <a:rPr lang="ru-RU" sz="2000" b="1" kern="1200" dirty="0" smtClean="0">
                <a:solidFill>
                  <a:schemeClr val="tx1"/>
                </a:solidFill>
              </a:rPr>
              <a:t> заболеваний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flipH="1">
            <a:off x="2736836" y="3165676"/>
            <a:ext cx="3997256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94605" y="0"/>
                </a:moveTo>
                <a:lnTo>
                  <a:pt x="1194605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6012160" y="3426997"/>
            <a:ext cx="1152128" cy="138318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олилиния 26"/>
          <p:cNvSpPr/>
          <p:nvPr/>
        </p:nvSpPr>
        <p:spPr>
          <a:xfrm>
            <a:off x="6192180" y="3624150"/>
            <a:ext cx="1224136" cy="1355426"/>
          </a:xfrm>
          <a:custGeom>
            <a:avLst/>
            <a:gdLst>
              <a:gd name="connsiteX0" fmla="*/ 0 w 1867763"/>
              <a:gd name="connsiteY0" fmla="*/ 169430 h 1694303"/>
              <a:gd name="connsiteX1" fmla="*/ 169430 w 1867763"/>
              <a:gd name="connsiteY1" fmla="*/ 0 h 1694303"/>
              <a:gd name="connsiteX2" fmla="*/ 1698333 w 1867763"/>
              <a:gd name="connsiteY2" fmla="*/ 0 h 1694303"/>
              <a:gd name="connsiteX3" fmla="*/ 1867763 w 1867763"/>
              <a:gd name="connsiteY3" fmla="*/ 169430 h 1694303"/>
              <a:gd name="connsiteX4" fmla="*/ 1867763 w 1867763"/>
              <a:gd name="connsiteY4" fmla="*/ 1524873 h 1694303"/>
              <a:gd name="connsiteX5" fmla="*/ 1698333 w 1867763"/>
              <a:gd name="connsiteY5" fmla="*/ 1694303 h 1694303"/>
              <a:gd name="connsiteX6" fmla="*/ 169430 w 1867763"/>
              <a:gd name="connsiteY6" fmla="*/ 1694303 h 1694303"/>
              <a:gd name="connsiteX7" fmla="*/ 0 w 1867763"/>
              <a:gd name="connsiteY7" fmla="*/ 1524873 h 1694303"/>
              <a:gd name="connsiteX8" fmla="*/ 0 w 1867763"/>
              <a:gd name="connsiteY8" fmla="*/ 169430 h 16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694303">
                <a:moveTo>
                  <a:pt x="0" y="169430"/>
                </a:moveTo>
                <a:cubicBezTo>
                  <a:pt x="0" y="75856"/>
                  <a:pt x="75856" y="0"/>
                  <a:pt x="169430" y="0"/>
                </a:cubicBezTo>
                <a:lnTo>
                  <a:pt x="1698333" y="0"/>
                </a:lnTo>
                <a:cubicBezTo>
                  <a:pt x="1791907" y="0"/>
                  <a:pt x="1867763" y="75856"/>
                  <a:pt x="1867763" y="169430"/>
                </a:cubicBezTo>
                <a:lnTo>
                  <a:pt x="1867763" y="1524873"/>
                </a:lnTo>
                <a:cubicBezTo>
                  <a:pt x="1867763" y="1618447"/>
                  <a:pt x="1791907" y="1694303"/>
                  <a:pt x="1698333" y="1694303"/>
                </a:cubicBezTo>
                <a:lnTo>
                  <a:pt x="169430" y="1694303"/>
                </a:lnTo>
                <a:cubicBezTo>
                  <a:pt x="75856" y="1694303"/>
                  <a:pt x="0" y="1618447"/>
                  <a:pt x="0" y="1524873"/>
                </a:cubicBezTo>
                <a:lnTo>
                  <a:pt x="0" y="16943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824" tIns="125824" rIns="125824" bIns="1258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Снижение </a:t>
            </a:r>
            <a:r>
              <a:rPr lang="ru-RU" sz="2000" b="1" kern="1200" dirty="0" err="1" smtClean="0">
                <a:solidFill>
                  <a:schemeClr val="tx1"/>
                </a:solidFill>
              </a:rPr>
              <a:t>инвалидизации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8" name="Полилиния 27"/>
          <p:cNvSpPr/>
          <p:nvPr/>
        </p:nvSpPr>
        <p:spPr>
          <a:xfrm flipH="1">
            <a:off x="3885346" y="3088839"/>
            <a:ext cx="3997256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94605" y="0"/>
                </a:moveTo>
                <a:lnTo>
                  <a:pt x="1194605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Скругленный прямоугольник 28"/>
          <p:cNvSpPr/>
          <p:nvPr/>
        </p:nvSpPr>
        <p:spPr>
          <a:xfrm>
            <a:off x="7596336" y="3426997"/>
            <a:ext cx="1152128" cy="138318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Полилиния 31"/>
          <p:cNvSpPr/>
          <p:nvPr/>
        </p:nvSpPr>
        <p:spPr>
          <a:xfrm>
            <a:off x="7740352" y="3596435"/>
            <a:ext cx="1224136" cy="1355426"/>
          </a:xfrm>
          <a:custGeom>
            <a:avLst/>
            <a:gdLst>
              <a:gd name="connsiteX0" fmla="*/ 0 w 1867763"/>
              <a:gd name="connsiteY0" fmla="*/ 169430 h 1694303"/>
              <a:gd name="connsiteX1" fmla="*/ 169430 w 1867763"/>
              <a:gd name="connsiteY1" fmla="*/ 0 h 1694303"/>
              <a:gd name="connsiteX2" fmla="*/ 1698333 w 1867763"/>
              <a:gd name="connsiteY2" fmla="*/ 0 h 1694303"/>
              <a:gd name="connsiteX3" fmla="*/ 1867763 w 1867763"/>
              <a:gd name="connsiteY3" fmla="*/ 169430 h 1694303"/>
              <a:gd name="connsiteX4" fmla="*/ 1867763 w 1867763"/>
              <a:gd name="connsiteY4" fmla="*/ 1524873 h 1694303"/>
              <a:gd name="connsiteX5" fmla="*/ 1698333 w 1867763"/>
              <a:gd name="connsiteY5" fmla="*/ 1694303 h 1694303"/>
              <a:gd name="connsiteX6" fmla="*/ 169430 w 1867763"/>
              <a:gd name="connsiteY6" fmla="*/ 1694303 h 1694303"/>
              <a:gd name="connsiteX7" fmla="*/ 0 w 1867763"/>
              <a:gd name="connsiteY7" fmla="*/ 1524873 h 1694303"/>
              <a:gd name="connsiteX8" fmla="*/ 0 w 1867763"/>
              <a:gd name="connsiteY8" fmla="*/ 169430 h 16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694303">
                <a:moveTo>
                  <a:pt x="0" y="169430"/>
                </a:moveTo>
                <a:cubicBezTo>
                  <a:pt x="0" y="75856"/>
                  <a:pt x="75856" y="0"/>
                  <a:pt x="169430" y="0"/>
                </a:cubicBezTo>
                <a:lnTo>
                  <a:pt x="1698333" y="0"/>
                </a:lnTo>
                <a:cubicBezTo>
                  <a:pt x="1791907" y="0"/>
                  <a:pt x="1867763" y="75856"/>
                  <a:pt x="1867763" y="169430"/>
                </a:cubicBezTo>
                <a:lnTo>
                  <a:pt x="1867763" y="1524873"/>
                </a:lnTo>
                <a:cubicBezTo>
                  <a:pt x="1867763" y="1618447"/>
                  <a:pt x="1791907" y="1694303"/>
                  <a:pt x="1698333" y="1694303"/>
                </a:cubicBezTo>
                <a:lnTo>
                  <a:pt x="169430" y="1694303"/>
                </a:lnTo>
                <a:cubicBezTo>
                  <a:pt x="75856" y="1694303"/>
                  <a:pt x="0" y="1618447"/>
                  <a:pt x="0" y="1524873"/>
                </a:cubicBezTo>
                <a:lnTo>
                  <a:pt x="0" y="16943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824" tIns="125824" rIns="125824" bIns="1258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Снижение смертности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429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0" grpId="0" animBg="1"/>
      <p:bldP spid="27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8313" y="268289"/>
            <a:ext cx="8229600" cy="568423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2700" b="1" dirty="0" smtClean="0">
                <a:solidFill>
                  <a:schemeClr val="tx1"/>
                </a:solidFill>
              </a:rPr>
              <a:t>Мероприятия </a:t>
            </a:r>
            <a:r>
              <a:rPr lang="ru-RU" sz="2700" b="1" dirty="0" smtClean="0">
                <a:solidFill>
                  <a:schemeClr val="tx1"/>
                </a:solidFill>
              </a:rPr>
              <a:t>вторичной </a:t>
            </a:r>
            <a:r>
              <a:rPr lang="ru-RU" sz="2700" b="1" dirty="0" smtClean="0">
                <a:solidFill>
                  <a:schemeClr val="tx1"/>
                </a:solidFill>
              </a:rPr>
              <a:t>профилактики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21" name="Арка 20"/>
          <p:cNvSpPr/>
          <p:nvPr/>
        </p:nvSpPr>
        <p:spPr>
          <a:xfrm>
            <a:off x="-6571799" y="-35562"/>
            <a:ext cx="7909853" cy="7909853"/>
          </a:xfrm>
          <a:prstGeom prst="blockArc">
            <a:avLst>
              <a:gd name="adj1" fmla="val 18900000"/>
              <a:gd name="adj2" fmla="val 2700000"/>
              <a:gd name="adj3" fmla="val 273"/>
            </a:avLst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Полилиния 21"/>
          <p:cNvSpPr/>
          <p:nvPr/>
        </p:nvSpPr>
        <p:spPr>
          <a:xfrm>
            <a:off x="887086" y="1387417"/>
            <a:ext cx="8247128" cy="1537529"/>
          </a:xfrm>
          <a:custGeom>
            <a:avLst/>
            <a:gdLst>
              <a:gd name="connsiteX0" fmla="*/ 0 w 8247128"/>
              <a:gd name="connsiteY0" fmla="*/ 0 h 1537529"/>
              <a:gd name="connsiteX1" fmla="*/ 8247128 w 8247128"/>
              <a:gd name="connsiteY1" fmla="*/ 0 h 1537529"/>
              <a:gd name="connsiteX2" fmla="*/ 8247128 w 8247128"/>
              <a:gd name="connsiteY2" fmla="*/ 1537529 h 1537529"/>
              <a:gd name="connsiteX3" fmla="*/ 0 w 8247128"/>
              <a:gd name="connsiteY3" fmla="*/ 1537529 h 1537529"/>
              <a:gd name="connsiteX4" fmla="*/ 0 w 8247128"/>
              <a:gd name="connsiteY4" fmla="*/ 0 h 1537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7128" h="1537529">
                <a:moveTo>
                  <a:pt x="0" y="0"/>
                </a:moveTo>
                <a:lnTo>
                  <a:pt x="8247128" y="0"/>
                </a:lnTo>
                <a:lnTo>
                  <a:pt x="8247128" y="1537529"/>
                </a:lnTo>
                <a:lnTo>
                  <a:pt x="0" y="153752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017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Обучение пациентов и членов их семей навыкам  и знаниям, связанным с конкретным заболеванием. «Школа для пациентов с СД, бронхиальной астмой, ГБ и т.д.»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1174" y="1412773"/>
            <a:ext cx="1751823" cy="1486817"/>
          </a:xfrm>
          <a:prstGeom prst="ellipse">
            <a:avLst/>
          </a:prstGeom>
          <a:blipFill rotWithShape="0">
            <a:blip r:embed="rId2"/>
            <a:stretch>
              <a:fillRect/>
            </a:stretch>
          </a:blipFill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4" name="Полилиния 23"/>
          <p:cNvSpPr/>
          <p:nvPr/>
        </p:nvSpPr>
        <p:spPr>
          <a:xfrm>
            <a:off x="1314363" y="3140966"/>
            <a:ext cx="7819850" cy="1556795"/>
          </a:xfrm>
          <a:custGeom>
            <a:avLst/>
            <a:gdLst>
              <a:gd name="connsiteX0" fmla="*/ 0 w 7819850"/>
              <a:gd name="connsiteY0" fmla="*/ 0 h 1556795"/>
              <a:gd name="connsiteX1" fmla="*/ 7819850 w 7819850"/>
              <a:gd name="connsiteY1" fmla="*/ 0 h 1556795"/>
              <a:gd name="connsiteX2" fmla="*/ 7819850 w 7819850"/>
              <a:gd name="connsiteY2" fmla="*/ 1556795 h 1556795"/>
              <a:gd name="connsiteX3" fmla="*/ 0 w 7819850"/>
              <a:gd name="connsiteY3" fmla="*/ 1556795 h 1556795"/>
              <a:gd name="connsiteX4" fmla="*/ 0 w 7819850"/>
              <a:gd name="connsiteY4" fmla="*/ 0 h 1556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9850" h="1556795">
                <a:moveTo>
                  <a:pt x="0" y="0"/>
                </a:moveTo>
                <a:lnTo>
                  <a:pt x="7819850" y="0"/>
                </a:lnTo>
                <a:lnTo>
                  <a:pt x="7819850" y="1556795"/>
                </a:lnTo>
                <a:lnTo>
                  <a:pt x="0" y="155679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8662909"/>
              <a:satOff val="7828"/>
              <a:lumOff val="884"/>
              <a:alphaOff val="0"/>
            </a:schemeClr>
          </a:fillRef>
          <a:effectRef idx="3">
            <a:schemeClr val="accent2">
              <a:hueOff val="-8662909"/>
              <a:satOff val="7828"/>
              <a:lumOff val="88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017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Проведение диспансерных  осмотров с целью оценки  состояния здоровья, раннего выявления заболеваний и  проведения лечебных мероприятий.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396230" y="3140970"/>
            <a:ext cx="1836265" cy="1556786"/>
          </a:xfrm>
          <a:prstGeom prst="ellipse">
            <a:avLst/>
          </a:prstGeom>
          <a:blipFill rotWithShape="0">
            <a:blip r:embed="rId3"/>
            <a:stretch>
              <a:fillRect/>
            </a:stretch>
          </a:blipFill>
        </p:spPr>
        <p:style>
          <a:lnRef idx="1">
            <a:schemeClr val="accent2">
              <a:hueOff val="-8662909"/>
              <a:satOff val="7828"/>
              <a:lumOff val="884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Полилиния 25"/>
          <p:cNvSpPr/>
          <p:nvPr/>
        </p:nvSpPr>
        <p:spPr>
          <a:xfrm>
            <a:off x="887086" y="4869160"/>
            <a:ext cx="8247128" cy="1626770"/>
          </a:xfrm>
          <a:custGeom>
            <a:avLst/>
            <a:gdLst>
              <a:gd name="connsiteX0" fmla="*/ 0 w 8247128"/>
              <a:gd name="connsiteY0" fmla="*/ 0 h 1626770"/>
              <a:gd name="connsiteX1" fmla="*/ 8247128 w 8247128"/>
              <a:gd name="connsiteY1" fmla="*/ 0 h 1626770"/>
              <a:gd name="connsiteX2" fmla="*/ 8247128 w 8247128"/>
              <a:gd name="connsiteY2" fmla="*/ 1626770 h 1626770"/>
              <a:gd name="connsiteX3" fmla="*/ 0 w 8247128"/>
              <a:gd name="connsiteY3" fmla="*/ 1626770 h 1626770"/>
              <a:gd name="connsiteX4" fmla="*/ 0 w 8247128"/>
              <a:gd name="connsiteY4" fmla="*/ 0 h 162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47128" h="1626770">
                <a:moveTo>
                  <a:pt x="0" y="0"/>
                </a:moveTo>
                <a:lnTo>
                  <a:pt x="8247128" y="0"/>
                </a:lnTo>
                <a:lnTo>
                  <a:pt x="8247128" y="1626770"/>
                </a:lnTo>
                <a:lnTo>
                  <a:pt x="0" y="162677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7325818"/>
              <a:satOff val="15657"/>
              <a:lumOff val="1768"/>
              <a:alphaOff val="0"/>
            </a:schemeClr>
          </a:fillRef>
          <a:effectRef idx="3">
            <a:schemeClr val="accent2">
              <a:hueOff val="-17325818"/>
              <a:satOff val="15657"/>
              <a:lumOff val="176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33017" tIns="60960" rIns="60960" bIns="60960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Проведение курсов профилактического лечения и мероприятий целевого оздоровления (лечебная физкультура, массаж, физиотерапия, санаторно-курортное лечение).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9785" y="4869160"/>
            <a:ext cx="1754600" cy="1626770"/>
          </a:xfrm>
          <a:prstGeom prst="ellipse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1">
            <a:schemeClr val="accent2">
              <a:hueOff val="-17325818"/>
              <a:satOff val="15657"/>
              <a:lumOff val="1768"/>
              <a:alphaOff val="0"/>
            </a:schemeClr>
          </a:lnRef>
          <a:fillRef idx="1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59708884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4" grpId="0" animBg="1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14" y="1371796"/>
            <a:ext cx="1751261" cy="202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   </a:t>
            </a:r>
            <a:r>
              <a:rPr lang="ru-RU" sz="3200" b="1" dirty="0" smtClean="0">
                <a:solidFill>
                  <a:schemeClr val="tx1"/>
                </a:solidFill>
              </a:rPr>
              <a:t>Виды профилактики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8" name="Полилиния 7"/>
          <p:cNvSpPr/>
          <p:nvPr/>
        </p:nvSpPr>
        <p:spPr>
          <a:xfrm flipH="1">
            <a:off x="3216043" y="2936440"/>
            <a:ext cx="1182034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94605" y="0"/>
                </a:moveTo>
                <a:lnTo>
                  <a:pt x="1194605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899209" y="2968524"/>
            <a:ext cx="3498869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498869" y="0"/>
                </a:moveTo>
                <a:lnTo>
                  <a:pt x="3498869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2269593" y="900208"/>
            <a:ext cx="4256969" cy="2068317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Полилиния 15"/>
          <p:cNvSpPr/>
          <p:nvPr/>
        </p:nvSpPr>
        <p:spPr>
          <a:xfrm>
            <a:off x="2477123" y="1097360"/>
            <a:ext cx="4256969" cy="2068317"/>
          </a:xfrm>
          <a:custGeom>
            <a:avLst/>
            <a:gdLst>
              <a:gd name="connsiteX0" fmla="*/ 0 w 4256969"/>
              <a:gd name="connsiteY0" fmla="*/ 206832 h 2068317"/>
              <a:gd name="connsiteX1" fmla="*/ 206832 w 4256969"/>
              <a:gd name="connsiteY1" fmla="*/ 0 h 2068317"/>
              <a:gd name="connsiteX2" fmla="*/ 4050137 w 4256969"/>
              <a:gd name="connsiteY2" fmla="*/ 0 h 2068317"/>
              <a:gd name="connsiteX3" fmla="*/ 4256969 w 4256969"/>
              <a:gd name="connsiteY3" fmla="*/ 206832 h 2068317"/>
              <a:gd name="connsiteX4" fmla="*/ 4256969 w 4256969"/>
              <a:gd name="connsiteY4" fmla="*/ 1861485 h 2068317"/>
              <a:gd name="connsiteX5" fmla="*/ 4050137 w 4256969"/>
              <a:gd name="connsiteY5" fmla="*/ 2068317 h 2068317"/>
              <a:gd name="connsiteX6" fmla="*/ 206832 w 4256969"/>
              <a:gd name="connsiteY6" fmla="*/ 2068317 h 2068317"/>
              <a:gd name="connsiteX7" fmla="*/ 0 w 4256969"/>
              <a:gd name="connsiteY7" fmla="*/ 1861485 h 2068317"/>
              <a:gd name="connsiteX8" fmla="*/ 0 w 4256969"/>
              <a:gd name="connsiteY8" fmla="*/ 206832 h 2068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6969" h="2068317">
                <a:moveTo>
                  <a:pt x="0" y="206832"/>
                </a:moveTo>
                <a:cubicBezTo>
                  <a:pt x="0" y="92602"/>
                  <a:pt x="92602" y="0"/>
                  <a:pt x="206832" y="0"/>
                </a:cubicBezTo>
                <a:lnTo>
                  <a:pt x="4050137" y="0"/>
                </a:lnTo>
                <a:cubicBezTo>
                  <a:pt x="4164367" y="0"/>
                  <a:pt x="4256969" y="92602"/>
                  <a:pt x="4256969" y="206832"/>
                </a:cubicBezTo>
                <a:lnTo>
                  <a:pt x="4256969" y="1861485"/>
                </a:lnTo>
                <a:cubicBezTo>
                  <a:pt x="4256969" y="1975715"/>
                  <a:pt x="4164367" y="2068317"/>
                  <a:pt x="4050137" y="2068317"/>
                </a:cubicBezTo>
                <a:lnTo>
                  <a:pt x="206832" y="2068317"/>
                </a:lnTo>
                <a:cubicBezTo>
                  <a:pt x="92602" y="2068317"/>
                  <a:pt x="0" y="1975715"/>
                  <a:pt x="0" y="1861485"/>
                </a:cubicBezTo>
                <a:lnTo>
                  <a:pt x="0" y="206832"/>
                </a:lnTo>
                <a:close/>
              </a:path>
            </a:pathLst>
          </a:cu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019" tIns="152019" rIns="152019" bIns="152019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chemeClr val="tx1"/>
                </a:solidFill>
              </a:rPr>
              <a:t>Третичная (Реабилитация) </a:t>
            </a:r>
            <a:r>
              <a:rPr lang="ru-RU" sz="2400" b="1" dirty="0">
                <a:solidFill>
                  <a:schemeClr val="tx1"/>
                </a:solidFill>
              </a:rPr>
              <a:t>- комплекс медицинских, психологических, педагогических и социальных мероприятий, направленных </a:t>
            </a:r>
            <a:r>
              <a:rPr lang="ru-RU" sz="2400" b="1" dirty="0" smtClean="0">
                <a:solidFill>
                  <a:schemeClr val="tx1"/>
                </a:solidFill>
              </a:rPr>
              <a:t>на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-34672" y="3426997"/>
            <a:ext cx="1867763" cy="118602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Полилиния 17"/>
          <p:cNvSpPr/>
          <p:nvPr/>
        </p:nvSpPr>
        <p:spPr>
          <a:xfrm>
            <a:off x="172856" y="3624150"/>
            <a:ext cx="1867763" cy="1186029"/>
          </a:xfrm>
          <a:custGeom>
            <a:avLst/>
            <a:gdLst>
              <a:gd name="connsiteX0" fmla="*/ 0 w 1867763"/>
              <a:gd name="connsiteY0" fmla="*/ 118603 h 1186029"/>
              <a:gd name="connsiteX1" fmla="*/ 118603 w 1867763"/>
              <a:gd name="connsiteY1" fmla="*/ 0 h 1186029"/>
              <a:gd name="connsiteX2" fmla="*/ 1749160 w 1867763"/>
              <a:gd name="connsiteY2" fmla="*/ 0 h 1186029"/>
              <a:gd name="connsiteX3" fmla="*/ 1867763 w 1867763"/>
              <a:gd name="connsiteY3" fmla="*/ 118603 h 1186029"/>
              <a:gd name="connsiteX4" fmla="*/ 1867763 w 1867763"/>
              <a:gd name="connsiteY4" fmla="*/ 1067426 h 1186029"/>
              <a:gd name="connsiteX5" fmla="*/ 1749160 w 1867763"/>
              <a:gd name="connsiteY5" fmla="*/ 1186029 h 1186029"/>
              <a:gd name="connsiteX6" fmla="*/ 118603 w 1867763"/>
              <a:gd name="connsiteY6" fmla="*/ 1186029 h 1186029"/>
              <a:gd name="connsiteX7" fmla="*/ 0 w 1867763"/>
              <a:gd name="connsiteY7" fmla="*/ 1067426 h 1186029"/>
              <a:gd name="connsiteX8" fmla="*/ 0 w 1867763"/>
              <a:gd name="connsiteY8" fmla="*/ 118603 h 1186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186029">
                <a:moveTo>
                  <a:pt x="0" y="118603"/>
                </a:moveTo>
                <a:cubicBezTo>
                  <a:pt x="0" y="53100"/>
                  <a:pt x="53100" y="0"/>
                  <a:pt x="118603" y="0"/>
                </a:cubicBezTo>
                <a:lnTo>
                  <a:pt x="1749160" y="0"/>
                </a:lnTo>
                <a:cubicBezTo>
                  <a:pt x="1814663" y="0"/>
                  <a:pt x="1867763" y="53100"/>
                  <a:pt x="1867763" y="118603"/>
                </a:cubicBezTo>
                <a:lnTo>
                  <a:pt x="1867763" y="1067426"/>
                </a:lnTo>
                <a:cubicBezTo>
                  <a:pt x="1867763" y="1132929"/>
                  <a:pt x="1814663" y="1186029"/>
                  <a:pt x="1749160" y="1186029"/>
                </a:cubicBezTo>
                <a:lnTo>
                  <a:pt x="118603" y="1186029"/>
                </a:lnTo>
                <a:cubicBezTo>
                  <a:pt x="53100" y="1186029"/>
                  <a:pt x="0" y="1132929"/>
                  <a:pt x="0" y="1067426"/>
                </a:cubicBezTo>
                <a:lnTo>
                  <a:pt x="0" y="118603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0938" tIns="110938" rIns="110938" bIns="1109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компенсацию ограничений жизнедеятельности 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269591" y="3426997"/>
            <a:ext cx="1870361" cy="1186029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Полилиния 19"/>
          <p:cNvSpPr/>
          <p:nvPr/>
        </p:nvSpPr>
        <p:spPr>
          <a:xfrm>
            <a:off x="2477121" y="3624150"/>
            <a:ext cx="2022871" cy="1355426"/>
          </a:xfrm>
          <a:custGeom>
            <a:avLst/>
            <a:gdLst>
              <a:gd name="connsiteX0" fmla="*/ 0 w 1867763"/>
              <a:gd name="connsiteY0" fmla="*/ 169430 h 1694303"/>
              <a:gd name="connsiteX1" fmla="*/ 169430 w 1867763"/>
              <a:gd name="connsiteY1" fmla="*/ 0 h 1694303"/>
              <a:gd name="connsiteX2" fmla="*/ 1698333 w 1867763"/>
              <a:gd name="connsiteY2" fmla="*/ 0 h 1694303"/>
              <a:gd name="connsiteX3" fmla="*/ 1867763 w 1867763"/>
              <a:gd name="connsiteY3" fmla="*/ 169430 h 1694303"/>
              <a:gd name="connsiteX4" fmla="*/ 1867763 w 1867763"/>
              <a:gd name="connsiteY4" fmla="*/ 1524873 h 1694303"/>
              <a:gd name="connsiteX5" fmla="*/ 1698333 w 1867763"/>
              <a:gd name="connsiteY5" fmla="*/ 1694303 h 1694303"/>
              <a:gd name="connsiteX6" fmla="*/ 169430 w 1867763"/>
              <a:gd name="connsiteY6" fmla="*/ 1694303 h 1694303"/>
              <a:gd name="connsiteX7" fmla="*/ 0 w 1867763"/>
              <a:gd name="connsiteY7" fmla="*/ 1524873 h 1694303"/>
              <a:gd name="connsiteX8" fmla="*/ 0 w 1867763"/>
              <a:gd name="connsiteY8" fmla="*/ 169430 h 16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694303">
                <a:moveTo>
                  <a:pt x="0" y="169430"/>
                </a:moveTo>
                <a:cubicBezTo>
                  <a:pt x="0" y="75856"/>
                  <a:pt x="75856" y="0"/>
                  <a:pt x="169430" y="0"/>
                </a:cubicBezTo>
                <a:lnTo>
                  <a:pt x="1698333" y="0"/>
                </a:lnTo>
                <a:cubicBezTo>
                  <a:pt x="1791907" y="0"/>
                  <a:pt x="1867763" y="75856"/>
                  <a:pt x="1867763" y="169430"/>
                </a:cubicBezTo>
                <a:lnTo>
                  <a:pt x="1867763" y="1524873"/>
                </a:lnTo>
                <a:cubicBezTo>
                  <a:pt x="1867763" y="1618447"/>
                  <a:pt x="1791907" y="1694303"/>
                  <a:pt x="1698333" y="1694303"/>
                </a:cubicBezTo>
                <a:lnTo>
                  <a:pt x="169430" y="1694303"/>
                </a:lnTo>
                <a:cubicBezTo>
                  <a:pt x="75856" y="1694303"/>
                  <a:pt x="0" y="1618447"/>
                  <a:pt x="0" y="1524873"/>
                </a:cubicBezTo>
                <a:lnTo>
                  <a:pt x="0" y="16943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824" tIns="125824" rIns="125824" bIns="1258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восстановление функций, утраченных вследствие заболеваний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21" name="Полилиния 20"/>
          <p:cNvSpPr/>
          <p:nvPr/>
        </p:nvSpPr>
        <p:spPr>
          <a:xfrm flipH="1">
            <a:off x="1619672" y="3155652"/>
            <a:ext cx="3997256" cy="45847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1194605" y="0"/>
                </a:moveTo>
                <a:lnTo>
                  <a:pt x="1194605" y="285445"/>
                </a:lnTo>
                <a:lnTo>
                  <a:pt x="0" y="285445"/>
                </a:lnTo>
                <a:lnTo>
                  <a:pt x="0" y="458473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Скругленный прямоугольник 22"/>
          <p:cNvSpPr/>
          <p:nvPr/>
        </p:nvSpPr>
        <p:spPr>
          <a:xfrm>
            <a:off x="4731846" y="3424771"/>
            <a:ext cx="3152522" cy="1383182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Полилиния 26"/>
          <p:cNvSpPr/>
          <p:nvPr/>
        </p:nvSpPr>
        <p:spPr>
          <a:xfrm>
            <a:off x="4932040" y="3571464"/>
            <a:ext cx="3456384" cy="1355426"/>
          </a:xfrm>
          <a:custGeom>
            <a:avLst/>
            <a:gdLst>
              <a:gd name="connsiteX0" fmla="*/ 0 w 1867763"/>
              <a:gd name="connsiteY0" fmla="*/ 169430 h 1694303"/>
              <a:gd name="connsiteX1" fmla="*/ 169430 w 1867763"/>
              <a:gd name="connsiteY1" fmla="*/ 0 h 1694303"/>
              <a:gd name="connsiteX2" fmla="*/ 1698333 w 1867763"/>
              <a:gd name="connsiteY2" fmla="*/ 0 h 1694303"/>
              <a:gd name="connsiteX3" fmla="*/ 1867763 w 1867763"/>
              <a:gd name="connsiteY3" fmla="*/ 169430 h 1694303"/>
              <a:gd name="connsiteX4" fmla="*/ 1867763 w 1867763"/>
              <a:gd name="connsiteY4" fmla="*/ 1524873 h 1694303"/>
              <a:gd name="connsiteX5" fmla="*/ 1698333 w 1867763"/>
              <a:gd name="connsiteY5" fmla="*/ 1694303 h 1694303"/>
              <a:gd name="connsiteX6" fmla="*/ 169430 w 1867763"/>
              <a:gd name="connsiteY6" fmla="*/ 1694303 h 1694303"/>
              <a:gd name="connsiteX7" fmla="*/ 0 w 1867763"/>
              <a:gd name="connsiteY7" fmla="*/ 1524873 h 1694303"/>
              <a:gd name="connsiteX8" fmla="*/ 0 w 1867763"/>
              <a:gd name="connsiteY8" fmla="*/ 169430 h 1694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7763" h="1694303">
                <a:moveTo>
                  <a:pt x="0" y="169430"/>
                </a:moveTo>
                <a:cubicBezTo>
                  <a:pt x="0" y="75856"/>
                  <a:pt x="75856" y="0"/>
                  <a:pt x="169430" y="0"/>
                </a:cubicBezTo>
                <a:lnTo>
                  <a:pt x="1698333" y="0"/>
                </a:lnTo>
                <a:cubicBezTo>
                  <a:pt x="1791907" y="0"/>
                  <a:pt x="1867763" y="75856"/>
                  <a:pt x="1867763" y="169430"/>
                </a:cubicBezTo>
                <a:lnTo>
                  <a:pt x="1867763" y="1524873"/>
                </a:lnTo>
                <a:cubicBezTo>
                  <a:pt x="1867763" y="1618447"/>
                  <a:pt x="1791907" y="1694303"/>
                  <a:pt x="1698333" y="1694303"/>
                </a:cubicBezTo>
                <a:lnTo>
                  <a:pt x="169430" y="1694303"/>
                </a:lnTo>
                <a:cubicBezTo>
                  <a:pt x="75856" y="1694303"/>
                  <a:pt x="0" y="1618447"/>
                  <a:pt x="0" y="1524873"/>
                </a:cubicBezTo>
                <a:lnTo>
                  <a:pt x="0" y="169430"/>
                </a:lnTo>
                <a:close/>
              </a:path>
            </a:pathLst>
          </a:custGeom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5824" tIns="125824" rIns="125824" bIns="12582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Создание условий для оптимального обеспечения жизнедеятельности инвалидов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095" y="4953363"/>
            <a:ext cx="2594921" cy="179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6890"/>
            <a:ext cx="2140836" cy="165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40" y="4970888"/>
            <a:ext cx="2295140" cy="1779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144" y="4979576"/>
            <a:ext cx="2142856" cy="177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29" y="1556156"/>
            <a:ext cx="2313771" cy="184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48359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8" grpId="0" animBg="1"/>
      <p:bldP spid="20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59832" y="115888"/>
            <a:ext cx="5904781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/>
              <a:t> </a:t>
            </a:r>
            <a:r>
              <a:rPr lang="ru-RU" sz="4800" b="1" dirty="0" smtClean="0"/>
              <a:t>«Я верю, что будущее за медициной предупредительной»</a:t>
            </a:r>
            <a:endParaRPr lang="ru-RU" sz="4800" b="1" dirty="0"/>
          </a:p>
        </p:txBody>
      </p:sp>
      <p:sp>
        <p:nvSpPr>
          <p:cNvPr id="3076" name="Прямоугольник 3"/>
          <p:cNvSpPr>
            <a:spLocks noChangeArrowheads="1"/>
          </p:cNvSpPr>
          <p:nvPr/>
        </p:nvSpPr>
        <p:spPr bwMode="auto">
          <a:xfrm>
            <a:off x="576114" y="4365104"/>
            <a:ext cx="334781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 smtClean="0">
                <a:latin typeface="Arial Black" pitchFamily="34" charset="0"/>
                <a:ea typeface="Microsoft YaHei" pitchFamily="34" charset="-122"/>
                <a:cs typeface="Lucida Sans Unicode" pitchFamily="34" charset="0"/>
              </a:rPr>
              <a:t>Пирогов Н.И. </a:t>
            </a:r>
            <a:r>
              <a:rPr lang="ru-RU" altLang="ru-RU" sz="3200" b="1" dirty="0">
                <a:latin typeface="Arial Black" pitchFamily="34" charset="0"/>
                <a:ea typeface="Microsoft YaHei" pitchFamily="34" charset="-122"/>
                <a:cs typeface="Lucida Sans Unicode" pitchFamily="34" charset="0"/>
              </a:rPr>
              <a:t> </a:t>
            </a:r>
            <a:r>
              <a:rPr lang="ru-RU" altLang="ru-RU" sz="3200" b="1" dirty="0" smtClean="0">
                <a:latin typeface="Arial Black" pitchFamily="34" charset="0"/>
                <a:ea typeface="Microsoft YaHei" pitchFamily="34" charset="-122"/>
                <a:cs typeface="Lucida Sans Unicode" pitchFamily="34" charset="0"/>
              </a:rPr>
              <a:t>                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>
                <a:latin typeface="Arial Black" pitchFamily="34" charset="0"/>
                <a:ea typeface="Microsoft YaHei" pitchFamily="34" charset="-122"/>
                <a:cs typeface="Lucida Sans Unicode" pitchFamily="34" charset="0"/>
              </a:rPr>
              <a:t> </a:t>
            </a:r>
            <a:r>
              <a:rPr lang="ru-RU" altLang="ru-RU" sz="3200" b="1" dirty="0" smtClean="0">
                <a:latin typeface="Arial Black" pitchFamily="34" charset="0"/>
                <a:ea typeface="Microsoft YaHei" pitchFamily="34" charset="-122"/>
                <a:cs typeface="Lucida Sans Unicode" pitchFamily="34" charset="0"/>
              </a:rPr>
              <a:t>   1810 –   </a:t>
            </a:r>
          </a:p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3200" b="1" dirty="0">
                <a:latin typeface="Arial Black" pitchFamily="34" charset="0"/>
                <a:ea typeface="Microsoft YaHei" pitchFamily="34" charset="-122"/>
                <a:cs typeface="Lucida Sans Unicode" pitchFamily="34" charset="0"/>
              </a:rPr>
              <a:t> </a:t>
            </a:r>
            <a:r>
              <a:rPr lang="ru-RU" altLang="ru-RU" sz="3200" b="1" dirty="0" smtClean="0">
                <a:latin typeface="Arial Black" pitchFamily="34" charset="0"/>
                <a:ea typeface="Microsoft YaHei" pitchFamily="34" charset="-122"/>
                <a:cs typeface="Lucida Sans Unicode" pitchFamily="34" charset="0"/>
              </a:rPr>
              <a:t>   1881г.г.</a:t>
            </a:r>
            <a:endParaRPr lang="ru-RU" altLang="ru-RU" sz="3200" b="1" dirty="0">
              <a:latin typeface="Arial Black" pitchFamily="34" charset="0"/>
              <a:ea typeface="Microsoft YaHei" pitchFamily="34" charset="-122"/>
              <a:cs typeface="Lucida Sans Unicode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5888"/>
            <a:ext cx="2736304" cy="381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СТРУКТУРА СМЕРТНОСТИ В РФ 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514524968"/>
              </p:ext>
            </p:extLst>
          </p:nvPr>
        </p:nvGraphicFramePr>
        <p:xfrm>
          <a:off x="251520" y="1124744"/>
          <a:ext cx="871296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82614"/>
            <a:ext cx="2010179" cy="1875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49" y="2780928"/>
            <a:ext cx="2609651" cy="1955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225759" cy="1668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Предотвратимые болезни  </a:t>
            </a:r>
            <a:endParaRPr lang="ru-RU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tx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301208"/>
            <a:ext cx="2767630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529"/>
            <a:ext cx="2481736" cy="1956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952836152"/>
              </p:ext>
            </p:extLst>
          </p:nvPr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r>
              <a:rPr lang="ru-RU" altLang="ru-RU" sz="3200" b="1" dirty="0" smtClean="0">
                <a:solidFill>
                  <a:schemeClr val="tx1"/>
                </a:solidFill>
                <a:latin typeface="Constantia" pitchFamily="16" charset="0"/>
              </a:rPr>
              <a:t>Медицинская профилактика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313" y="1268413"/>
            <a:ext cx="8135937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2800" b="1" dirty="0" smtClean="0">
                <a:solidFill>
                  <a:srgbClr val="000000"/>
                </a:solidFill>
                <a:latin typeface="Constantia" pitchFamily="16" charset="0"/>
              </a:rPr>
              <a:t>комплекс мер </a:t>
            </a:r>
            <a:r>
              <a:rPr lang="ru-RU" altLang="ru-RU" sz="2800" b="1" dirty="0">
                <a:solidFill>
                  <a:srgbClr val="000000"/>
                </a:solidFill>
                <a:latin typeface="Constantia" pitchFamily="16" charset="0"/>
              </a:rPr>
              <a:t>службы здравоохранения, </a:t>
            </a:r>
            <a:r>
              <a:rPr lang="ru-RU" altLang="ru-RU" sz="2800" b="1" dirty="0" smtClean="0">
                <a:solidFill>
                  <a:srgbClr val="000000"/>
                </a:solidFill>
                <a:latin typeface="Constantia" pitchFamily="16" charset="0"/>
              </a:rPr>
              <a:t>направленных </a:t>
            </a:r>
            <a:r>
              <a:rPr lang="ru-RU" altLang="ru-RU" sz="2800" b="1" dirty="0">
                <a:solidFill>
                  <a:srgbClr val="000000"/>
                </a:solidFill>
                <a:latin typeface="Constantia" pitchFamily="16" charset="0"/>
              </a:rPr>
              <a:t>на раннее выявление и снижение риска развития заболеваний, </a:t>
            </a:r>
          </a:p>
          <a:p>
            <a:pPr algn="just">
              <a:defRPr/>
            </a:pPr>
            <a:r>
              <a:rPr lang="ru-RU" altLang="ru-RU" sz="2800" b="1" dirty="0">
                <a:solidFill>
                  <a:srgbClr val="000000"/>
                </a:solidFill>
                <a:latin typeface="Constantia" pitchFamily="16" charset="0"/>
              </a:rPr>
              <a:t>   а также на снижение отрицательного воздействия на здоровье факторов внешней и внутренней среды.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70" y="3959372"/>
            <a:ext cx="3387772" cy="289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02" y="3959372"/>
            <a:ext cx="5792098" cy="289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98" y="4586729"/>
            <a:ext cx="4764986" cy="2281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07" y="4776"/>
            <a:ext cx="3091239" cy="248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Полилиния 7175"/>
          <p:cNvSpPr/>
          <p:nvPr/>
        </p:nvSpPr>
        <p:spPr>
          <a:xfrm>
            <a:off x="3627635" y="535579"/>
            <a:ext cx="4967976" cy="1446172"/>
          </a:xfrm>
          <a:custGeom>
            <a:avLst/>
            <a:gdLst>
              <a:gd name="connsiteX0" fmla="*/ 0 w 3077897"/>
              <a:gd name="connsiteY0" fmla="*/ 0 h 1108413"/>
              <a:gd name="connsiteX1" fmla="*/ 3077897 w 3077897"/>
              <a:gd name="connsiteY1" fmla="*/ 0 h 1108413"/>
              <a:gd name="connsiteX2" fmla="*/ 3077897 w 3077897"/>
              <a:gd name="connsiteY2" fmla="*/ 1108413 h 1108413"/>
              <a:gd name="connsiteX3" fmla="*/ 0 w 3077897"/>
              <a:gd name="connsiteY3" fmla="*/ 1108413 h 1108413"/>
              <a:gd name="connsiteX4" fmla="*/ 0 w 3077897"/>
              <a:gd name="connsiteY4" fmla="*/ 0 h 110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7897" h="1108413">
                <a:moveTo>
                  <a:pt x="0" y="0"/>
                </a:moveTo>
                <a:lnTo>
                  <a:pt x="3077897" y="0"/>
                </a:lnTo>
                <a:lnTo>
                  <a:pt x="3077897" y="1108413"/>
                </a:lnTo>
                <a:lnTo>
                  <a:pt x="0" y="11084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kern="120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kern="1200"/>
          </a:p>
        </p:txBody>
      </p:sp>
      <p:sp>
        <p:nvSpPr>
          <p:cNvPr id="7178" name="Полилиния 7177"/>
          <p:cNvSpPr/>
          <p:nvPr/>
        </p:nvSpPr>
        <p:spPr>
          <a:xfrm>
            <a:off x="5352911" y="2128101"/>
            <a:ext cx="2148274" cy="1157687"/>
          </a:xfrm>
          <a:custGeom>
            <a:avLst/>
            <a:gdLst>
              <a:gd name="connsiteX0" fmla="*/ 0 w 1330958"/>
              <a:gd name="connsiteY0" fmla="*/ 0 h 887305"/>
              <a:gd name="connsiteX1" fmla="*/ 1330958 w 1330958"/>
              <a:gd name="connsiteY1" fmla="*/ 0 h 887305"/>
              <a:gd name="connsiteX2" fmla="*/ 1330958 w 1330958"/>
              <a:gd name="connsiteY2" fmla="*/ 887305 h 887305"/>
              <a:gd name="connsiteX3" fmla="*/ 0 w 1330958"/>
              <a:gd name="connsiteY3" fmla="*/ 887305 h 887305"/>
              <a:gd name="connsiteX4" fmla="*/ 0 w 1330958"/>
              <a:gd name="connsiteY4" fmla="*/ 0 h 8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958" h="887305">
                <a:moveTo>
                  <a:pt x="0" y="0"/>
                </a:moveTo>
                <a:lnTo>
                  <a:pt x="1330958" y="0"/>
                </a:lnTo>
                <a:lnTo>
                  <a:pt x="1330958" y="887305"/>
                </a:lnTo>
                <a:lnTo>
                  <a:pt x="0" y="8873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kern="1200"/>
          </a:p>
        </p:txBody>
      </p:sp>
      <p:sp>
        <p:nvSpPr>
          <p:cNvPr id="7188" name="Полилиния 7187"/>
          <p:cNvSpPr/>
          <p:nvPr/>
        </p:nvSpPr>
        <p:spPr>
          <a:xfrm>
            <a:off x="13239" y="2626735"/>
            <a:ext cx="1906856" cy="1706827"/>
          </a:xfrm>
          <a:custGeom>
            <a:avLst/>
            <a:gdLst>
              <a:gd name="connsiteX0" fmla="*/ 0 w 1906856"/>
              <a:gd name="connsiteY0" fmla="*/ 170683 h 1706827"/>
              <a:gd name="connsiteX1" fmla="*/ 170683 w 1906856"/>
              <a:gd name="connsiteY1" fmla="*/ 0 h 1706827"/>
              <a:gd name="connsiteX2" fmla="*/ 1736173 w 1906856"/>
              <a:gd name="connsiteY2" fmla="*/ 0 h 1706827"/>
              <a:gd name="connsiteX3" fmla="*/ 1906856 w 1906856"/>
              <a:gd name="connsiteY3" fmla="*/ 170683 h 1706827"/>
              <a:gd name="connsiteX4" fmla="*/ 1906856 w 1906856"/>
              <a:gd name="connsiteY4" fmla="*/ 1536144 h 1706827"/>
              <a:gd name="connsiteX5" fmla="*/ 1736173 w 1906856"/>
              <a:gd name="connsiteY5" fmla="*/ 1706827 h 1706827"/>
              <a:gd name="connsiteX6" fmla="*/ 170683 w 1906856"/>
              <a:gd name="connsiteY6" fmla="*/ 1706827 h 1706827"/>
              <a:gd name="connsiteX7" fmla="*/ 0 w 1906856"/>
              <a:gd name="connsiteY7" fmla="*/ 1536144 h 1706827"/>
              <a:gd name="connsiteX8" fmla="*/ 0 w 1906856"/>
              <a:gd name="connsiteY8" fmla="*/ 170683 h 170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856" h="1706827">
                <a:moveTo>
                  <a:pt x="0" y="170683"/>
                </a:moveTo>
                <a:cubicBezTo>
                  <a:pt x="0" y="76417"/>
                  <a:pt x="76417" y="0"/>
                  <a:pt x="170683" y="0"/>
                </a:cubicBezTo>
                <a:lnTo>
                  <a:pt x="1736173" y="0"/>
                </a:lnTo>
                <a:cubicBezTo>
                  <a:pt x="1830439" y="0"/>
                  <a:pt x="1906856" y="76417"/>
                  <a:pt x="1906856" y="170683"/>
                </a:cubicBezTo>
                <a:lnTo>
                  <a:pt x="1906856" y="1536144"/>
                </a:lnTo>
                <a:cubicBezTo>
                  <a:pt x="1906856" y="1630410"/>
                  <a:pt x="1830439" y="1706827"/>
                  <a:pt x="1736173" y="1706827"/>
                </a:cubicBezTo>
                <a:lnTo>
                  <a:pt x="170683" y="1706827"/>
                </a:lnTo>
                <a:cubicBezTo>
                  <a:pt x="76417" y="1706827"/>
                  <a:pt x="0" y="1630410"/>
                  <a:pt x="0" y="1536144"/>
                </a:cubicBezTo>
                <a:lnTo>
                  <a:pt x="0" y="17068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91" tIns="62691" rIns="62691" bIns="6269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Виды профилактических услуг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89" name="Полилиния 7188"/>
          <p:cNvSpPr/>
          <p:nvPr/>
        </p:nvSpPr>
        <p:spPr>
          <a:xfrm rot="16860139">
            <a:off x="1051607" y="2414032"/>
            <a:ext cx="2146664" cy="25024"/>
          </a:xfrm>
          <a:custGeom>
            <a:avLst/>
            <a:gdLst>
              <a:gd name="connsiteX0" fmla="*/ 0 w 2146664"/>
              <a:gd name="connsiteY0" fmla="*/ 12512 h 25024"/>
              <a:gd name="connsiteX1" fmla="*/ 2146664 w 2146664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6664" h="25024">
                <a:moveTo>
                  <a:pt x="0" y="12512"/>
                </a:moveTo>
                <a:lnTo>
                  <a:pt x="2146664" y="12512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2365" tIns="-41154" rIns="1032365" bIns="-41156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00" kern="1200"/>
          </a:p>
        </p:txBody>
      </p:sp>
      <p:sp>
        <p:nvSpPr>
          <p:cNvPr id="7190" name="Полилиния 7189"/>
          <p:cNvSpPr/>
          <p:nvPr/>
        </p:nvSpPr>
        <p:spPr>
          <a:xfrm>
            <a:off x="2329784" y="793471"/>
            <a:ext cx="2403268" cy="1158939"/>
          </a:xfrm>
          <a:custGeom>
            <a:avLst/>
            <a:gdLst>
              <a:gd name="connsiteX0" fmla="*/ 0 w 2403268"/>
              <a:gd name="connsiteY0" fmla="*/ 115894 h 1158939"/>
              <a:gd name="connsiteX1" fmla="*/ 115894 w 2403268"/>
              <a:gd name="connsiteY1" fmla="*/ 0 h 1158939"/>
              <a:gd name="connsiteX2" fmla="*/ 2287374 w 2403268"/>
              <a:gd name="connsiteY2" fmla="*/ 0 h 1158939"/>
              <a:gd name="connsiteX3" fmla="*/ 2403268 w 2403268"/>
              <a:gd name="connsiteY3" fmla="*/ 115894 h 1158939"/>
              <a:gd name="connsiteX4" fmla="*/ 2403268 w 2403268"/>
              <a:gd name="connsiteY4" fmla="*/ 1043045 h 1158939"/>
              <a:gd name="connsiteX5" fmla="*/ 2287374 w 2403268"/>
              <a:gd name="connsiteY5" fmla="*/ 1158939 h 1158939"/>
              <a:gd name="connsiteX6" fmla="*/ 115894 w 2403268"/>
              <a:gd name="connsiteY6" fmla="*/ 1158939 h 1158939"/>
              <a:gd name="connsiteX7" fmla="*/ 0 w 2403268"/>
              <a:gd name="connsiteY7" fmla="*/ 1043045 h 1158939"/>
              <a:gd name="connsiteX8" fmla="*/ 0 w 2403268"/>
              <a:gd name="connsiteY8" fmla="*/ 115894 h 115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3268" h="1158939">
                <a:moveTo>
                  <a:pt x="0" y="115894"/>
                </a:moveTo>
                <a:cubicBezTo>
                  <a:pt x="0" y="51888"/>
                  <a:pt x="51888" y="0"/>
                  <a:pt x="115894" y="0"/>
                </a:cubicBezTo>
                <a:lnTo>
                  <a:pt x="2287374" y="0"/>
                </a:lnTo>
                <a:cubicBezTo>
                  <a:pt x="2351380" y="0"/>
                  <a:pt x="2403268" y="51888"/>
                  <a:pt x="2403268" y="115894"/>
                </a:cubicBezTo>
                <a:lnTo>
                  <a:pt x="2403268" y="1043045"/>
                </a:lnTo>
                <a:cubicBezTo>
                  <a:pt x="2403268" y="1107051"/>
                  <a:pt x="2351380" y="1158939"/>
                  <a:pt x="2287374" y="1158939"/>
                </a:cubicBezTo>
                <a:lnTo>
                  <a:pt x="115894" y="1158939"/>
                </a:lnTo>
                <a:cubicBezTo>
                  <a:pt x="51888" y="1158939"/>
                  <a:pt x="0" y="1107051"/>
                  <a:pt x="0" y="1043045"/>
                </a:cubicBezTo>
                <a:lnTo>
                  <a:pt x="0" y="1158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644" tIns="46644" rIns="46644" bIns="4664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Профилактическое консультирование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1" name="Полилиния 7190"/>
          <p:cNvSpPr/>
          <p:nvPr/>
        </p:nvSpPr>
        <p:spPr>
          <a:xfrm rot="19700983">
            <a:off x="4635577" y="1016532"/>
            <a:ext cx="1310749" cy="25024"/>
          </a:xfrm>
          <a:custGeom>
            <a:avLst/>
            <a:gdLst>
              <a:gd name="connsiteX0" fmla="*/ 0 w 1310749"/>
              <a:gd name="connsiteY0" fmla="*/ 12512 h 25024"/>
              <a:gd name="connsiteX1" fmla="*/ 1310749 w 1310749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0749" h="25024">
                <a:moveTo>
                  <a:pt x="0" y="12512"/>
                </a:moveTo>
                <a:lnTo>
                  <a:pt x="1310749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305" tIns="-20258" rIns="635306" bIns="-202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192" name="Полилиния 7191"/>
          <p:cNvSpPr/>
          <p:nvPr/>
        </p:nvSpPr>
        <p:spPr>
          <a:xfrm>
            <a:off x="5848850" y="4776"/>
            <a:ext cx="3192364" cy="1360742"/>
          </a:xfrm>
          <a:custGeom>
            <a:avLst/>
            <a:gdLst>
              <a:gd name="connsiteX0" fmla="*/ 0 w 3192364"/>
              <a:gd name="connsiteY0" fmla="*/ 136074 h 1360742"/>
              <a:gd name="connsiteX1" fmla="*/ 136074 w 3192364"/>
              <a:gd name="connsiteY1" fmla="*/ 0 h 1360742"/>
              <a:gd name="connsiteX2" fmla="*/ 3056290 w 3192364"/>
              <a:gd name="connsiteY2" fmla="*/ 0 h 1360742"/>
              <a:gd name="connsiteX3" fmla="*/ 3192364 w 3192364"/>
              <a:gd name="connsiteY3" fmla="*/ 136074 h 1360742"/>
              <a:gd name="connsiteX4" fmla="*/ 3192364 w 3192364"/>
              <a:gd name="connsiteY4" fmla="*/ 1224668 h 1360742"/>
              <a:gd name="connsiteX5" fmla="*/ 3056290 w 3192364"/>
              <a:gd name="connsiteY5" fmla="*/ 1360742 h 1360742"/>
              <a:gd name="connsiteX6" fmla="*/ 136074 w 3192364"/>
              <a:gd name="connsiteY6" fmla="*/ 1360742 h 1360742"/>
              <a:gd name="connsiteX7" fmla="*/ 0 w 3192364"/>
              <a:gd name="connsiteY7" fmla="*/ 1224668 h 1360742"/>
              <a:gd name="connsiteX8" fmla="*/ 0 w 3192364"/>
              <a:gd name="connsiteY8" fmla="*/ 136074 h 136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2364" h="1360742">
                <a:moveTo>
                  <a:pt x="0" y="136074"/>
                </a:moveTo>
                <a:cubicBezTo>
                  <a:pt x="0" y="60922"/>
                  <a:pt x="60922" y="0"/>
                  <a:pt x="136074" y="0"/>
                </a:cubicBezTo>
                <a:lnTo>
                  <a:pt x="3056290" y="0"/>
                </a:lnTo>
                <a:cubicBezTo>
                  <a:pt x="3131442" y="0"/>
                  <a:pt x="3192364" y="60922"/>
                  <a:pt x="3192364" y="136074"/>
                </a:cubicBezTo>
                <a:lnTo>
                  <a:pt x="3192364" y="1224668"/>
                </a:lnTo>
                <a:cubicBezTo>
                  <a:pt x="3192364" y="1299820"/>
                  <a:pt x="3131442" y="1360742"/>
                  <a:pt x="3056290" y="1360742"/>
                </a:cubicBezTo>
                <a:lnTo>
                  <a:pt x="136074" y="1360742"/>
                </a:lnTo>
                <a:cubicBezTo>
                  <a:pt x="60922" y="1360742"/>
                  <a:pt x="0" y="1299820"/>
                  <a:pt x="0" y="1224668"/>
                </a:cubicBezTo>
                <a:lnTo>
                  <a:pt x="0" y="1360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55" tIns="52555" rIns="52555" bIns="5255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Гигиеническое обучение и воспитание в «Школах здоровья» – для лиц, имеющих факторы риска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3" name="Полилиния 7192"/>
          <p:cNvSpPr/>
          <p:nvPr/>
        </p:nvSpPr>
        <p:spPr>
          <a:xfrm rot="2170593">
            <a:off x="4599800" y="1768398"/>
            <a:ext cx="1382302" cy="25024"/>
          </a:xfrm>
          <a:custGeom>
            <a:avLst/>
            <a:gdLst>
              <a:gd name="connsiteX0" fmla="*/ 0 w 1382302"/>
              <a:gd name="connsiteY0" fmla="*/ 12512 h 25024"/>
              <a:gd name="connsiteX1" fmla="*/ 1382302 w 1382302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2302" h="25024">
                <a:moveTo>
                  <a:pt x="0" y="12512"/>
                </a:moveTo>
                <a:lnTo>
                  <a:pt x="1382302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294" tIns="-22046" rIns="669292" bIns="-2204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194" name="Полилиния 7193"/>
          <p:cNvSpPr/>
          <p:nvPr/>
        </p:nvSpPr>
        <p:spPr>
          <a:xfrm>
            <a:off x="5848850" y="1508533"/>
            <a:ext cx="3230844" cy="1360694"/>
          </a:xfrm>
          <a:custGeom>
            <a:avLst/>
            <a:gdLst>
              <a:gd name="connsiteX0" fmla="*/ 0 w 3230844"/>
              <a:gd name="connsiteY0" fmla="*/ 136069 h 1360694"/>
              <a:gd name="connsiteX1" fmla="*/ 136069 w 3230844"/>
              <a:gd name="connsiteY1" fmla="*/ 0 h 1360694"/>
              <a:gd name="connsiteX2" fmla="*/ 3094775 w 3230844"/>
              <a:gd name="connsiteY2" fmla="*/ 0 h 1360694"/>
              <a:gd name="connsiteX3" fmla="*/ 3230844 w 3230844"/>
              <a:gd name="connsiteY3" fmla="*/ 136069 h 1360694"/>
              <a:gd name="connsiteX4" fmla="*/ 3230844 w 3230844"/>
              <a:gd name="connsiteY4" fmla="*/ 1224625 h 1360694"/>
              <a:gd name="connsiteX5" fmla="*/ 3094775 w 3230844"/>
              <a:gd name="connsiteY5" fmla="*/ 1360694 h 1360694"/>
              <a:gd name="connsiteX6" fmla="*/ 136069 w 3230844"/>
              <a:gd name="connsiteY6" fmla="*/ 1360694 h 1360694"/>
              <a:gd name="connsiteX7" fmla="*/ 0 w 3230844"/>
              <a:gd name="connsiteY7" fmla="*/ 1224625 h 1360694"/>
              <a:gd name="connsiteX8" fmla="*/ 0 w 3230844"/>
              <a:gd name="connsiteY8" fmla="*/ 136069 h 13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844" h="1360694">
                <a:moveTo>
                  <a:pt x="0" y="136069"/>
                </a:moveTo>
                <a:cubicBezTo>
                  <a:pt x="0" y="60920"/>
                  <a:pt x="60920" y="0"/>
                  <a:pt x="136069" y="0"/>
                </a:cubicBezTo>
                <a:lnTo>
                  <a:pt x="3094775" y="0"/>
                </a:lnTo>
                <a:cubicBezTo>
                  <a:pt x="3169924" y="0"/>
                  <a:pt x="3230844" y="60920"/>
                  <a:pt x="3230844" y="136069"/>
                </a:cubicBezTo>
                <a:lnTo>
                  <a:pt x="3230844" y="1224625"/>
                </a:lnTo>
                <a:cubicBezTo>
                  <a:pt x="3230844" y="1299774"/>
                  <a:pt x="3169924" y="1360694"/>
                  <a:pt x="3094775" y="1360694"/>
                </a:cubicBezTo>
                <a:lnTo>
                  <a:pt x="136069" y="1360694"/>
                </a:lnTo>
                <a:cubicBezTo>
                  <a:pt x="60920" y="1360694"/>
                  <a:pt x="0" y="1299774"/>
                  <a:pt x="0" y="1224625"/>
                </a:cubicBezTo>
                <a:lnTo>
                  <a:pt x="0" y="13606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53" tIns="52553" rIns="52553" bIns="525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Гигиеническое обучение и воспитание в «Школах  пациентов» - для лиц, имеющих заболевания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5" name="Полилиния 7194"/>
          <p:cNvSpPr/>
          <p:nvPr/>
        </p:nvSpPr>
        <p:spPr>
          <a:xfrm rot="4557617">
            <a:off x="1483324" y="4027078"/>
            <a:ext cx="1153336" cy="25024"/>
          </a:xfrm>
          <a:custGeom>
            <a:avLst/>
            <a:gdLst>
              <a:gd name="connsiteX0" fmla="*/ 0 w 1153336"/>
              <a:gd name="connsiteY0" fmla="*/ 12512 h 25024"/>
              <a:gd name="connsiteX1" fmla="*/ 1153336 w 1153336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336" h="25024">
                <a:moveTo>
                  <a:pt x="0" y="12512"/>
                </a:moveTo>
                <a:lnTo>
                  <a:pt x="1153336" y="12512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0535" tIns="-16322" rIns="560534" bIns="-1632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196" name="Полилиния 7195"/>
          <p:cNvSpPr/>
          <p:nvPr/>
        </p:nvSpPr>
        <p:spPr>
          <a:xfrm>
            <a:off x="2199889" y="3429000"/>
            <a:ext cx="2539799" cy="2340065"/>
          </a:xfrm>
          <a:custGeom>
            <a:avLst/>
            <a:gdLst>
              <a:gd name="connsiteX0" fmla="*/ 0 w 2539799"/>
              <a:gd name="connsiteY0" fmla="*/ 234007 h 2340065"/>
              <a:gd name="connsiteX1" fmla="*/ 234007 w 2539799"/>
              <a:gd name="connsiteY1" fmla="*/ 0 h 2340065"/>
              <a:gd name="connsiteX2" fmla="*/ 2305793 w 2539799"/>
              <a:gd name="connsiteY2" fmla="*/ 0 h 2340065"/>
              <a:gd name="connsiteX3" fmla="*/ 2539800 w 2539799"/>
              <a:gd name="connsiteY3" fmla="*/ 234007 h 2340065"/>
              <a:gd name="connsiteX4" fmla="*/ 2539799 w 2539799"/>
              <a:gd name="connsiteY4" fmla="*/ 2106059 h 2340065"/>
              <a:gd name="connsiteX5" fmla="*/ 2305792 w 2539799"/>
              <a:gd name="connsiteY5" fmla="*/ 2340066 h 2340065"/>
              <a:gd name="connsiteX6" fmla="*/ 234007 w 2539799"/>
              <a:gd name="connsiteY6" fmla="*/ 2340065 h 2340065"/>
              <a:gd name="connsiteX7" fmla="*/ 0 w 2539799"/>
              <a:gd name="connsiteY7" fmla="*/ 2106058 h 2340065"/>
              <a:gd name="connsiteX8" fmla="*/ 0 w 2539799"/>
              <a:gd name="connsiteY8" fmla="*/ 234007 h 234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799" h="2340065">
                <a:moveTo>
                  <a:pt x="0" y="234007"/>
                </a:moveTo>
                <a:cubicBezTo>
                  <a:pt x="0" y="104769"/>
                  <a:pt x="104769" y="0"/>
                  <a:pt x="234007" y="0"/>
                </a:cubicBezTo>
                <a:lnTo>
                  <a:pt x="2305793" y="0"/>
                </a:lnTo>
                <a:cubicBezTo>
                  <a:pt x="2435031" y="0"/>
                  <a:pt x="2539800" y="104769"/>
                  <a:pt x="2539800" y="234007"/>
                </a:cubicBezTo>
                <a:cubicBezTo>
                  <a:pt x="2539800" y="858024"/>
                  <a:pt x="2539799" y="1482042"/>
                  <a:pt x="2539799" y="2106059"/>
                </a:cubicBezTo>
                <a:cubicBezTo>
                  <a:pt x="2539799" y="2235297"/>
                  <a:pt x="2435030" y="2340066"/>
                  <a:pt x="2305792" y="2340066"/>
                </a:cubicBezTo>
                <a:lnTo>
                  <a:pt x="234007" y="2340065"/>
                </a:lnTo>
                <a:cubicBezTo>
                  <a:pt x="104769" y="2340065"/>
                  <a:pt x="0" y="2235296"/>
                  <a:pt x="0" y="2106058"/>
                </a:cubicBezTo>
                <a:lnTo>
                  <a:pt x="0" y="23400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38" tIns="81238" rIns="81238" bIns="812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Профилактический медицинский осмотр – с целью выявления ранних форм заболеваний и факторов риска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7" name="Полилиния 7196"/>
          <p:cNvSpPr/>
          <p:nvPr/>
        </p:nvSpPr>
        <p:spPr>
          <a:xfrm rot="19295307">
            <a:off x="4567650" y="4092654"/>
            <a:ext cx="1589768" cy="25024"/>
          </a:xfrm>
          <a:custGeom>
            <a:avLst/>
            <a:gdLst>
              <a:gd name="connsiteX0" fmla="*/ 0 w 1589768"/>
              <a:gd name="connsiteY0" fmla="*/ 12512 h 25024"/>
              <a:gd name="connsiteX1" fmla="*/ 1589768 w 1589768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9768" h="25024">
                <a:moveTo>
                  <a:pt x="0" y="12512"/>
                </a:moveTo>
                <a:lnTo>
                  <a:pt x="1589768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7840" tIns="-27233" rIns="767839" bIns="-272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198" name="Полилиния 7197"/>
          <p:cNvSpPr/>
          <p:nvPr/>
        </p:nvSpPr>
        <p:spPr>
          <a:xfrm>
            <a:off x="5985381" y="3012242"/>
            <a:ext cx="3125300" cy="1198116"/>
          </a:xfrm>
          <a:custGeom>
            <a:avLst/>
            <a:gdLst>
              <a:gd name="connsiteX0" fmla="*/ 0 w 3125300"/>
              <a:gd name="connsiteY0" fmla="*/ 119812 h 1198116"/>
              <a:gd name="connsiteX1" fmla="*/ 119812 w 3125300"/>
              <a:gd name="connsiteY1" fmla="*/ 0 h 1198116"/>
              <a:gd name="connsiteX2" fmla="*/ 3005488 w 3125300"/>
              <a:gd name="connsiteY2" fmla="*/ 0 h 1198116"/>
              <a:gd name="connsiteX3" fmla="*/ 3125300 w 3125300"/>
              <a:gd name="connsiteY3" fmla="*/ 119812 h 1198116"/>
              <a:gd name="connsiteX4" fmla="*/ 3125300 w 3125300"/>
              <a:gd name="connsiteY4" fmla="*/ 1078304 h 1198116"/>
              <a:gd name="connsiteX5" fmla="*/ 3005488 w 3125300"/>
              <a:gd name="connsiteY5" fmla="*/ 1198116 h 1198116"/>
              <a:gd name="connsiteX6" fmla="*/ 119812 w 3125300"/>
              <a:gd name="connsiteY6" fmla="*/ 1198116 h 1198116"/>
              <a:gd name="connsiteX7" fmla="*/ 0 w 3125300"/>
              <a:gd name="connsiteY7" fmla="*/ 1078304 h 1198116"/>
              <a:gd name="connsiteX8" fmla="*/ 0 w 3125300"/>
              <a:gd name="connsiteY8" fmla="*/ 119812 h 11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5300" h="1198116">
                <a:moveTo>
                  <a:pt x="0" y="119812"/>
                </a:moveTo>
                <a:cubicBezTo>
                  <a:pt x="0" y="53642"/>
                  <a:pt x="53642" y="0"/>
                  <a:pt x="119812" y="0"/>
                </a:cubicBezTo>
                <a:lnTo>
                  <a:pt x="3005488" y="0"/>
                </a:lnTo>
                <a:cubicBezTo>
                  <a:pt x="3071658" y="0"/>
                  <a:pt x="3125300" y="53642"/>
                  <a:pt x="3125300" y="119812"/>
                </a:cubicBezTo>
                <a:lnTo>
                  <a:pt x="3125300" y="1078304"/>
                </a:lnTo>
                <a:cubicBezTo>
                  <a:pt x="3125300" y="1144474"/>
                  <a:pt x="3071658" y="1198116"/>
                  <a:pt x="3005488" y="1198116"/>
                </a:cubicBezTo>
                <a:lnTo>
                  <a:pt x="119812" y="1198116"/>
                </a:lnTo>
                <a:cubicBezTo>
                  <a:pt x="53642" y="1198116"/>
                  <a:pt x="0" y="1144474"/>
                  <a:pt x="0" y="1078304"/>
                </a:cubicBezTo>
                <a:lnTo>
                  <a:pt x="0" y="11981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92" tIns="47792" rIns="47792" bIns="477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Предварительный – при приеме на работу, поступление в школу, ВУЗ, армию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9" name="Полилиния 7198"/>
          <p:cNvSpPr/>
          <p:nvPr/>
        </p:nvSpPr>
        <p:spPr>
          <a:xfrm rot="630476">
            <a:off x="4729065" y="4702047"/>
            <a:ext cx="1266939" cy="25024"/>
          </a:xfrm>
          <a:custGeom>
            <a:avLst/>
            <a:gdLst>
              <a:gd name="connsiteX0" fmla="*/ 0 w 1266939"/>
              <a:gd name="connsiteY0" fmla="*/ 12512 h 25024"/>
              <a:gd name="connsiteX1" fmla="*/ 1266939 w 1266939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939" h="25024">
                <a:moveTo>
                  <a:pt x="0" y="12512"/>
                </a:moveTo>
                <a:lnTo>
                  <a:pt x="1266939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496" tIns="-19161" rIns="614497" bIns="-1916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200" name="Полилиния 7199"/>
          <p:cNvSpPr/>
          <p:nvPr/>
        </p:nvSpPr>
        <p:spPr>
          <a:xfrm>
            <a:off x="5985381" y="4353372"/>
            <a:ext cx="3145379" cy="953428"/>
          </a:xfrm>
          <a:custGeom>
            <a:avLst/>
            <a:gdLst>
              <a:gd name="connsiteX0" fmla="*/ 0 w 3145379"/>
              <a:gd name="connsiteY0" fmla="*/ 95343 h 953428"/>
              <a:gd name="connsiteX1" fmla="*/ 95343 w 3145379"/>
              <a:gd name="connsiteY1" fmla="*/ 0 h 953428"/>
              <a:gd name="connsiteX2" fmla="*/ 3050036 w 3145379"/>
              <a:gd name="connsiteY2" fmla="*/ 0 h 953428"/>
              <a:gd name="connsiteX3" fmla="*/ 3145379 w 3145379"/>
              <a:gd name="connsiteY3" fmla="*/ 95343 h 953428"/>
              <a:gd name="connsiteX4" fmla="*/ 3145379 w 3145379"/>
              <a:gd name="connsiteY4" fmla="*/ 858085 h 953428"/>
              <a:gd name="connsiteX5" fmla="*/ 3050036 w 3145379"/>
              <a:gd name="connsiteY5" fmla="*/ 953428 h 953428"/>
              <a:gd name="connsiteX6" fmla="*/ 95343 w 3145379"/>
              <a:gd name="connsiteY6" fmla="*/ 953428 h 953428"/>
              <a:gd name="connsiteX7" fmla="*/ 0 w 3145379"/>
              <a:gd name="connsiteY7" fmla="*/ 858085 h 953428"/>
              <a:gd name="connsiteX8" fmla="*/ 0 w 3145379"/>
              <a:gd name="connsiteY8" fmla="*/ 95343 h 9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5379" h="953428">
                <a:moveTo>
                  <a:pt x="0" y="95343"/>
                </a:moveTo>
                <a:cubicBezTo>
                  <a:pt x="0" y="42687"/>
                  <a:pt x="42687" y="0"/>
                  <a:pt x="95343" y="0"/>
                </a:cubicBezTo>
                <a:lnTo>
                  <a:pt x="3050036" y="0"/>
                </a:lnTo>
                <a:cubicBezTo>
                  <a:pt x="3102692" y="0"/>
                  <a:pt x="3145379" y="42687"/>
                  <a:pt x="3145379" y="95343"/>
                </a:cubicBezTo>
                <a:lnTo>
                  <a:pt x="3145379" y="858085"/>
                </a:lnTo>
                <a:cubicBezTo>
                  <a:pt x="3145379" y="910741"/>
                  <a:pt x="3102692" y="953428"/>
                  <a:pt x="3050036" y="953428"/>
                </a:cubicBezTo>
                <a:lnTo>
                  <a:pt x="95343" y="953428"/>
                </a:lnTo>
                <a:cubicBezTo>
                  <a:pt x="42687" y="953428"/>
                  <a:pt x="0" y="910741"/>
                  <a:pt x="0" y="858085"/>
                </a:cubicBezTo>
                <a:lnTo>
                  <a:pt x="0" y="953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25" tIns="40625" rIns="40625" bIns="406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Периодический – осмотр работников определенных профессий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201" name="Полилиния 7200"/>
          <p:cNvSpPr/>
          <p:nvPr/>
        </p:nvSpPr>
        <p:spPr>
          <a:xfrm rot="3075417">
            <a:off x="4367301" y="5362764"/>
            <a:ext cx="1990468" cy="25024"/>
          </a:xfrm>
          <a:custGeom>
            <a:avLst/>
            <a:gdLst>
              <a:gd name="connsiteX0" fmla="*/ 0 w 1990468"/>
              <a:gd name="connsiteY0" fmla="*/ 12512 h 25024"/>
              <a:gd name="connsiteX1" fmla="*/ 1990468 w 1990468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0468" h="25024">
                <a:moveTo>
                  <a:pt x="0" y="12512"/>
                </a:moveTo>
                <a:lnTo>
                  <a:pt x="1990468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171" tIns="-37250" rIns="958173" bIns="-3725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00" kern="1200"/>
          </a:p>
        </p:txBody>
      </p:sp>
      <p:sp>
        <p:nvSpPr>
          <p:cNvPr id="7202" name="Полилиния 7201"/>
          <p:cNvSpPr/>
          <p:nvPr/>
        </p:nvSpPr>
        <p:spPr>
          <a:xfrm>
            <a:off x="5985381" y="5449815"/>
            <a:ext cx="3081308" cy="1403408"/>
          </a:xfrm>
          <a:custGeom>
            <a:avLst/>
            <a:gdLst>
              <a:gd name="connsiteX0" fmla="*/ 0 w 3081308"/>
              <a:gd name="connsiteY0" fmla="*/ 140341 h 1403408"/>
              <a:gd name="connsiteX1" fmla="*/ 140341 w 3081308"/>
              <a:gd name="connsiteY1" fmla="*/ 0 h 1403408"/>
              <a:gd name="connsiteX2" fmla="*/ 2940967 w 3081308"/>
              <a:gd name="connsiteY2" fmla="*/ 0 h 1403408"/>
              <a:gd name="connsiteX3" fmla="*/ 3081308 w 3081308"/>
              <a:gd name="connsiteY3" fmla="*/ 140341 h 1403408"/>
              <a:gd name="connsiteX4" fmla="*/ 3081308 w 3081308"/>
              <a:gd name="connsiteY4" fmla="*/ 1263067 h 1403408"/>
              <a:gd name="connsiteX5" fmla="*/ 2940967 w 3081308"/>
              <a:gd name="connsiteY5" fmla="*/ 1403408 h 1403408"/>
              <a:gd name="connsiteX6" fmla="*/ 140341 w 3081308"/>
              <a:gd name="connsiteY6" fmla="*/ 1403408 h 1403408"/>
              <a:gd name="connsiteX7" fmla="*/ 0 w 3081308"/>
              <a:gd name="connsiteY7" fmla="*/ 1263067 h 1403408"/>
              <a:gd name="connsiteX8" fmla="*/ 0 w 3081308"/>
              <a:gd name="connsiteY8" fmla="*/ 140341 h 14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1308" h="1403408">
                <a:moveTo>
                  <a:pt x="0" y="140341"/>
                </a:moveTo>
                <a:cubicBezTo>
                  <a:pt x="0" y="62833"/>
                  <a:pt x="62833" y="0"/>
                  <a:pt x="140341" y="0"/>
                </a:cubicBezTo>
                <a:lnTo>
                  <a:pt x="2940967" y="0"/>
                </a:lnTo>
                <a:cubicBezTo>
                  <a:pt x="3018475" y="0"/>
                  <a:pt x="3081308" y="62833"/>
                  <a:pt x="3081308" y="140341"/>
                </a:cubicBezTo>
                <a:lnTo>
                  <a:pt x="3081308" y="1263067"/>
                </a:lnTo>
                <a:cubicBezTo>
                  <a:pt x="3081308" y="1340575"/>
                  <a:pt x="3018475" y="1403408"/>
                  <a:pt x="2940967" y="1403408"/>
                </a:cubicBezTo>
                <a:lnTo>
                  <a:pt x="140341" y="1403408"/>
                </a:lnTo>
                <a:cubicBezTo>
                  <a:pt x="62833" y="1403408"/>
                  <a:pt x="0" y="1340575"/>
                  <a:pt x="0" y="1263067"/>
                </a:cubicBezTo>
                <a:lnTo>
                  <a:pt x="0" y="1403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804" tIns="53804" rIns="53804" bIns="538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Всеобщий для выявления социально-значимых заболеваний(ССЗ, СД, туберкулез)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Полилиния 7175"/>
          <p:cNvSpPr/>
          <p:nvPr/>
        </p:nvSpPr>
        <p:spPr>
          <a:xfrm>
            <a:off x="3627635" y="535579"/>
            <a:ext cx="4967976" cy="1446172"/>
          </a:xfrm>
          <a:custGeom>
            <a:avLst/>
            <a:gdLst>
              <a:gd name="connsiteX0" fmla="*/ 0 w 3077897"/>
              <a:gd name="connsiteY0" fmla="*/ 0 h 1108413"/>
              <a:gd name="connsiteX1" fmla="*/ 3077897 w 3077897"/>
              <a:gd name="connsiteY1" fmla="*/ 0 h 1108413"/>
              <a:gd name="connsiteX2" fmla="*/ 3077897 w 3077897"/>
              <a:gd name="connsiteY2" fmla="*/ 1108413 h 1108413"/>
              <a:gd name="connsiteX3" fmla="*/ 0 w 3077897"/>
              <a:gd name="connsiteY3" fmla="*/ 1108413 h 1108413"/>
              <a:gd name="connsiteX4" fmla="*/ 0 w 3077897"/>
              <a:gd name="connsiteY4" fmla="*/ 0 h 1108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77897" h="1108413">
                <a:moveTo>
                  <a:pt x="0" y="0"/>
                </a:moveTo>
                <a:lnTo>
                  <a:pt x="3077897" y="0"/>
                </a:lnTo>
                <a:lnTo>
                  <a:pt x="3077897" y="1108413"/>
                </a:lnTo>
                <a:lnTo>
                  <a:pt x="0" y="110841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kern="1200"/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kern="1200"/>
          </a:p>
        </p:txBody>
      </p:sp>
      <p:sp>
        <p:nvSpPr>
          <p:cNvPr id="7178" name="Полилиния 7177"/>
          <p:cNvSpPr/>
          <p:nvPr/>
        </p:nvSpPr>
        <p:spPr>
          <a:xfrm>
            <a:off x="5408628" y="2123776"/>
            <a:ext cx="2148274" cy="1157687"/>
          </a:xfrm>
          <a:custGeom>
            <a:avLst/>
            <a:gdLst>
              <a:gd name="connsiteX0" fmla="*/ 0 w 1330958"/>
              <a:gd name="connsiteY0" fmla="*/ 0 h 887305"/>
              <a:gd name="connsiteX1" fmla="*/ 1330958 w 1330958"/>
              <a:gd name="connsiteY1" fmla="*/ 0 h 887305"/>
              <a:gd name="connsiteX2" fmla="*/ 1330958 w 1330958"/>
              <a:gd name="connsiteY2" fmla="*/ 887305 h 887305"/>
              <a:gd name="connsiteX3" fmla="*/ 0 w 1330958"/>
              <a:gd name="connsiteY3" fmla="*/ 887305 h 887305"/>
              <a:gd name="connsiteX4" fmla="*/ 0 w 1330958"/>
              <a:gd name="connsiteY4" fmla="*/ 0 h 887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0958" h="887305">
                <a:moveTo>
                  <a:pt x="0" y="0"/>
                </a:moveTo>
                <a:lnTo>
                  <a:pt x="1330958" y="0"/>
                </a:lnTo>
                <a:lnTo>
                  <a:pt x="1330958" y="887305"/>
                </a:lnTo>
                <a:lnTo>
                  <a:pt x="0" y="88730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300" kern="1200"/>
          </a:p>
        </p:txBody>
      </p:sp>
      <p:sp>
        <p:nvSpPr>
          <p:cNvPr id="7188" name="Полилиния 7187"/>
          <p:cNvSpPr/>
          <p:nvPr/>
        </p:nvSpPr>
        <p:spPr>
          <a:xfrm>
            <a:off x="13239" y="2660171"/>
            <a:ext cx="1906856" cy="1850263"/>
          </a:xfrm>
          <a:custGeom>
            <a:avLst/>
            <a:gdLst>
              <a:gd name="connsiteX0" fmla="*/ 0 w 1906856"/>
              <a:gd name="connsiteY0" fmla="*/ 170683 h 1706827"/>
              <a:gd name="connsiteX1" fmla="*/ 170683 w 1906856"/>
              <a:gd name="connsiteY1" fmla="*/ 0 h 1706827"/>
              <a:gd name="connsiteX2" fmla="*/ 1736173 w 1906856"/>
              <a:gd name="connsiteY2" fmla="*/ 0 h 1706827"/>
              <a:gd name="connsiteX3" fmla="*/ 1906856 w 1906856"/>
              <a:gd name="connsiteY3" fmla="*/ 170683 h 1706827"/>
              <a:gd name="connsiteX4" fmla="*/ 1906856 w 1906856"/>
              <a:gd name="connsiteY4" fmla="*/ 1536144 h 1706827"/>
              <a:gd name="connsiteX5" fmla="*/ 1736173 w 1906856"/>
              <a:gd name="connsiteY5" fmla="*/ 1706827 h 1706827"/>
              <a:gd name="connsiteX6" fmla="*/ 170683 w 1906856"/>
              <a:gd name="connsiteY6" fmla="*/ 1706827 h 1706827"/>
              <a:gd name="connsiteX7" fmla="*/ 0 w 1906856"/>
              <a:gd name="connsiteY7" fmla="*/ 1536144 h 1706827"/>
              <a:gd name="connsiteX8" fmla="*/ 0 w 1906856"/>
              <a:gd name="connsiteY8" fmla="*/ 170683 h 170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06856" h="1706827">
                <a:moveTo>
                  <a:pt x="0" y="170683"/>
                </a:moveTo>
                <a:cubicBezTo>
                  <a:pt x="0" y="76417"/>
                  <a:pt x="76417" y="0"/>
                  <a:pt x="170683" y="0"/>
                </a:cubicBezTo>
                <a:lnTo>
                  <a:pt x="1736173" y="0"/>
                </a:lnTo>
                <a:cubicBezTo>
                  <a:pt x="1830439" y="0"/>
                  <a:pt x="1906856" y="76417"/>
                  <a:pt x="1906856" y="170683"/>
                </a:cubicBezTo>
                <a:lnTo>
                  <a:pt x="1906856" y="1536144"/>
                </a:lnTo>
                <a:cubicBezTo>
                  <a:pt x="1906856" y="1630410"/>
                  <a:pt x="1830439" y="1706827"/>
                  <a:pt x="1736173" y="1706827"/>
                </a:cubicBezTo>
                <a:lnTo>
                  <a:pt x="170683" y="1706827"/>
                </a:lnTo>
                <a:cubicBezTo>
                  <a:pt x="76417" y="1706827"/>
                  <a:pt x="0" y="1630410"/>
                  <a:pt x="0" y="1536144"/>
                </a:cubicBezTo>
                <a:lnTo>
                  <a:pt x="0" y="17068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2691" tIns="62691" rIns="62691" bIns="62691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Виды профилактических услуг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89" name="Полилиния 7188"/>
          <p:cNvSpPr/>
          <p:nvPr/>
        </p:nvSpPr>
        <p:spPr>
          <a:xfrm rot="16860139">
            <a:off x="1061764" y="2405659"/>
            <a:ext cx="2146664" cy="45719"/>
          </a:xfrm>
          <a:custGeom>
            <a:avLst/>
            <a:gdLst>
              <a:gd name="connsiteX0" fmla="*/ 0 w 2146664"/>
              <a:gd name="connsiteY0" fmla="*/ 12512 h 25024"/>
              <a:gd name="connsiteX1" fmla="*/ 2146664 w 2146664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46664" h="25024">
                <a:moveTo>
                  <a:pt x="0" y="12512"/>
                </a:moveTo>
                <a:lnTo>
                  <a:pt x="2146664" y="12512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32365" tIns="-41154" rIns="1032365" bIns="-41156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00" kern="1200"/>
          </a:p>
        </p:txBody>
      </p:sp>
      <p:sp>
        <p:nvSpPr>
          <p:cNvPr id="7190" name="Полилиния 7189"/>
          <p:cNvSpPr/>
          <p:nvPr/>
        </p:nvSpPr>
        <p:spPr>
          <a:xfrm>
            <a:off x="2329784" y="816175"/>
            <a:ext cx="2403268" cy="1256332"/>
          </a:xfrm>
          <a:custGeom>
            <a:avLst/>
            <a:gdLst>
              <a:gd name="connsiteX0" fmla="*/ 0 w 2403268"/>
              <a:gd name="connsiteY0" fmla="*/ 115894 h 1158939"/>
              <a:gd name="connsiteX1" fmla="*/ 115894 w 2403268"/>
              <a:gd name="connsiteY1" fmla="*/ 0 h 1158939"/>
              <a:gd name="connsiteX2" fmla="*/ 2287374 w 2403268"/>
              <a:gd name="connsiteY2" fmla="*/ 0 h 1158939"/>
              <a:gd name="connsiteX3" fmla="*/ 2403268 w 2403268"/>
              <a:gd name="connsiteY3" fmla="*/ 115894 h 1158939"/>
              <a:gd name="connsiteX4" fmla="*/ 2403268 w 2403268"/>
              <a:gd name="connsiteY4" fmla="*/ 1043045 h 1158939"/>
              <a:gd name="connsiteX5" fmla="*/ 2287374 w 2403268"/>
              <a:gd name="connsiteY5" fmla="*/ 1158939 h 1158939"/>
              <a:gd name="connsiteX6" fmla="*/ 115894 w 2403268"/>
              <a:gd name="connsiteY6" fmla="*/ 1158939 h 1158939"/>
              <a:gd name="connsiteX7" fmla="*/ 0 w 2403268"/>
              <a:gd name="connsiteY7" fmla="*/ 1043045 h 1158939"/>
              <a:gd name="connsiteX8" fmla="*/ 0 w 2403268"/>
              <a:gd name="connsiteY8" fmla="*/ 115894 h 1158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3268" h="1158939">
                <a:moveTo>
                  <a:pt x="0" y="115894"/>
                </a:moveTo>
                <a:cubicBezTo>
                  <a:pt x="0" y="51888"/>
                  <a:pt x="51888" y="0"/>
                  <a:pt x="115894" y="0"/>
                </a:cubicBezTo>
                <a:lnTo>
                  <a:pt x="2287374" y="0"/>
                </a:lnTo>
                <a:cubicBezTo>
                  <a:pt x="2351380" y="0"/>
                  <a:pt x="2403268" y="51888"/>
                  <a:pt x="2403268" y="115894"/>
                </a:cubicBezTo>
                <a:lnTo>
                  <a:pt x="2403268" y="1043045"/>
                </a:lnTo>
                <a:cubicBezTo>
                  <a:pt x="2403268" y="1107051"/>
                  <a:pt x="2351380" y="1158939"/>
                  <a:pt x="2287374" y="1158939"/>
                </a:cubicBezTo>
                <a:lnTo>
                  <a:pt x="115894" y="1158939"/>
                </a:lnTo>
                <a:cubicBezTo>
                  <a:pt x="51888" y="1158939"/>
                  <a:pt x="0" y="1107051"/>
                  <a:pt x="0" y="1043045"/>
                </a:cubicBezTo>
                <a:lnTo>
                  <a:pt x="0" y="11589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644" tIns="46644" rIns="46644" bIns="4664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Диспансеризация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1" name="Полилиния 7190"/>
          <p:cNvSpPr/>
          <p:nvPr/>
        </p:nvSpPr>
        <p:spPr>
          <a:xfrm rot="19700983">
            <a:off x="4641007" y="1014992"/>
            <a:ext cx="1310749" cy="45719"/>
          </a:xfrm>
          <a:custGeom>
            <a:avLst/>
            <a:gdLst>
              <a:gd name="connsiteX0" fmla="*/ 0 w 1310749"/>
              <a:gd name="connsiteY0" fmla="*/ 12512 h 25024"/>
              <a:gd name="connsiteX1" fmla="*/ 1310749 w 1310749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10749" h="25024">
                <a:moveTo>
                  <a:pt x="0" y="12512"/>
                </a:moveTo>
                <a:lnTo>
                  <a:pt x="1310749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5305" tIns="-20258" rIns="635306" bIns="-2025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192" name="Полилиния 7191"/>
          <p:cNvSpPr/>
          <p:nvPr/>
        </p:nvSpPr>
        <p:spPr>
          <a:xfrm>
            <a:off x="5848850" y="31432"/>
            <a:ext cx="3192364" cy="1227233"/>
          </a:xfrm>
          <a:custGeom>
            <a:avLst/>
            <a:gdLst>
              <a:gd name="connsiteX0" fmla="*/ 0 w 3192364"/>
              <a:gd name="connsiteY0" fmla="*/ 136074 h 1360742"/>
              <a:gd name="connsiteX1" fmla="*/ 136074 w 3192364"/>
              <a:gd name="connsiteY1" fmla="*/ 0 h 1360742"/>
              <a:gd name="connsiteX2" fmla="*/ 3056290 w 3192364"/>
              <a:gd name="connsiteY2" fmla="*/ 0 h 1360742"/>
              <a:gd name="connsiteX3" fmla="*/ 3192364 w 3192364"/>
              <a:gd name="connsiteY3" fmla="*/ 136074 h 1360742"/>
              <a:gd name="connsiteX4" fmla="*/ 3192364 w 3192364"/>
              <a:gd name="connsiteY4" fmla="*/ 1224668 h 1360742"/>
              <a:gd name="connsiteX5" fmla="*/ 3056290 w 3192364"/>
              <a:gd name="connsiteY5" fmla="*/ 1360742 h 1360742"/>
              <a:gd name="connsiteX6" fmla="*/ 136074 w 3192364"/>
              <a:gd name="connsiteY6" fmla="*/ 1360742 h 1360742"/>
              <a:gd name="connsiteX7" fmla="*/ 0 w 3192364"/>
              <a:gd name="connsiteY7" fmla="*/ 1224668 h 1360742"/>
              <a:gd name="connsiteX8" fmla="*/ 0 w 3192364"/>
              <a:gd name="connsiteY8" fmla="*/ 136074 h 1360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2364" h="1360742">
                <a:moveTo>
                  <a:pt x="0" y="136074"/>
                </a:moveTo>
                <a:cubicBezTo>
                  <a:pt x="0" y="60922"/>
                  <a:pt x="60922" y="0"/>
                  <a:pt x="136074" y="0"/>
                </a:cubicBezTo>
                <a:lnTo>
                  <a:pt x="3056290" y="0"/>
                </a:lnTo>
                <a:cubicBezTo>
                  <a:pt x="3131442" y="0"/>
                  <a:pt x="3192364" y="60922"/>
                  <a:pt x="3192364" y="136074"/>
                </a:cubicBezTo>
                <a:lnTo>
                  <a:pt x="3192364" y="1224668"/>
                </a:lnTo>
                <a:cubicBezTo>
                  <a:pt x="3192364" y="1299820"/>
                  <a:pt x="3131442" y="1360742"/>
                  <a:pt x="3056290" y="1360742"/>
                </a:cubicBezTo>
                <a:lnTo>
                  <a:pt x="136074" y="1360742"/>
                </a:lnTo>
                <a:cubicBezTo>
                  <a:pt x="60922" y="1360742"/>
                  <a:pt x="0" y="1299820"/>
                  <a:pt x="0" y="1224668"/>
                </a:cubicBezTo>
                <a:lnTo>
                  <a:pt x="0" y="136074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55" tIns="52555" rIns="52555" bIns="5255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Динамическое наблюдение после диспансеризации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3" name="Полилиния 7192"/>
          <p:cNvSpPr/>
          <p:nvPr/>
        </p:nvSpPr>
        <p:spPr>
          <a:xfrm rot="2170593">
            <a:off x="4610460" y="1818666"/>
            <a:ext cx="1498465" cy="25024"/>
          </a:xfrm>
          <a:custGeom>
            <a:avLst/>
            <a:gdLst>
              <a:gd name="connsiteX0" fmla="*/ 0 w 1382302"/>
              <a:gd name="connsiteY0" fmla="*/ 12512 h 25024"/>
              <a:gd name="connsiteX1" fmla="*/ 1382302 w 1382302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82302" h="25024">
                <a:moveTo>
                  <a:pt x="0" y="12512"/>
                </a:moveTo>
                <a:lnTo>
                  <a:pt x="1382302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69294" tIns="-22046" rIns="669292" bIns="-2204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194" name="Полилиния 7193"/>
          <p:cNvSpPr/>
          <p:nvPr/>
        </p:nvSpPr>
        <p:spPr>
          <a:xfrm>
            <a:off x="5810370" y="1396390"/>
            <a:ext cx="3230844" cy="887142"/>
          </a:xfrm>
          <a:custGeom>
            <a:avLst/>
            <a:gdLst>
              <a:gd name="connsiteX0" fmla="*/ 0 w 3230844"/>
              <a:gd name="connsiteY0" fmla="*/ 136069 h 1360694"/>
              <a:gd name="connsiteX1" fmla="*/ 136069 w 3230844"/>
              <a:gd name="connsiteY1" fmla="*/ 0 h 1360694"/>
              <a:gd name="connsiteX2" fmla="*/ 3094775 w 3230844"/>
              <a:gd name="connsiteY2" fmla="*/ 0 h 1360694"/>
              <a:gd name="connsiteX3" fmla="*/ 3230844 w 3230844"/>
              <a:gd name="connsiteY3" fmla="*/ 136069 h 1360694"/>
              <a:gd name="connsiteX4" fmla="*/ 3230844 w 3230844"/>
              <a:gd name="connsiteY4" fmla="*/ 1224625 h 1360694"/>
              <a:gd name="connsiteX5" fmla="*/ 3094775 w 3230844"/>
              <a:gd name="connsiteY5" fmla="*/ 1360694 h 1360694"/>
              <a:gd name="connsiteX6" fmla="*/ 136069 w 3230844"/>
              <a:gd name="connsiteY6" fmla="*/ 1360694 h 1360694"/>
              <a:gd name="connsiteX7" fmla="*/ 0 w 3230844"/>
              <a:gd name="connsiteY7" fmla="*/ 1224625 h 1360694"/>
              <a:gd name="connsiteX8" fmla="*/ 0 w 3230844"/>
              <a:gd name="connsiteY8" fmla="*/ 136069 h 1360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844" h="1360694">
                <a:moveTo>
                  <a:pt x="0" y="136069"/>
                </a:moveTo>
                <a:cubicBezTo>
                  <a:pt x="0" y="60920"/>
                  <a:pt x="60920" y="0"/>
                  <a:pt x="136069" y="0"/>
                </a:cubicBezTo>
                <a:lnTo>
                  <a:pt x="3094775" y="0"/>
                </a:lnTo>
                <a:cubicBezTo>
                  <a:pt x="3169924" y="0"/>
                  <a:pt x="3230844" y="60920"/>
                  <a:pt x="3230844" y="136069"/>
                </a:cubicBezTo>
                <a:lnTo>
                  <a:pt x="3230844" y="1224625"/>
                </a:lnTo>
                <a:cubicBezTo>
                  <a:pt x="3230844" y="1299774"/>
                  <a:pt x="3169924" y="1360694"/>
                  <a:pt x="3094775" y="1360694"/>
                </a:cubicBezTo>
                <a:lnTo>
                  <a:pt x="136069" y="1360694"/>
                </a:lnTo>
                <a:cubicBezTo>
                  <a:pt x="60920" y="1360694"/>
                  <a:pt x="0" y="1299774"/>
                  <a:pt x="0" y="1224625"/>
                </a:cubicBezTo>
                <a:lnTo>
                  <a:pt x="0" y="13606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2553" tIns="52553" rIns="52553" bIns="5255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Оздоровление после диспансеризации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5" name="Полилиния 7194"/>
          <p:cNvSpPr/>
          <p:nvPr/>
        </p:nvSpPr>
        <p:spPr>
          <a:xfrm rot="1651192" flipV="1">
            <a:off x="1943704" y="3680632"/>
            <a:ext cx="504485" cy="375057"/>
          </a:xfrm>
          <a:custGeom>
            <a:avLst/>
            <a:gdLst>
              <a:gd name="connsiteX0" fmla="*/ 0 w 1153336"/>
              <a:gd name="connsiteY0" fmla="*/ 12512 h 25024"/>
              <a:gd name="connsiteX1" fmla="*/ 1153336 w 1153336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336" h="25024">
                <a:moveTo>
                  <a:pt x="0" y="12512"/>
                </a:moveTo>
                <a:lnTo>
                  <a:pt x="1153336" y="12512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0535" tIns="-16322" rIns="560534" bIns="-1632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196" name="Полилиния 7195"/>
          <p:cNvSpPr/>
          <p:nvPr/>
        </p:nvSpPr>
        <p:spPr>
          <a:xfrm>
            <a:off x="2261518" y="4895329"/>
            <a:ext cx="2539799" cy="1634756"/>
          </a:xfrm>
          <a:custGeom>
            <a:avLst/>
            <a:gdLst>
              <a:gd name="connsiteX0" fmla="*/ 0 w 2539799"/>
              <a:gd name="connsiteY0" fmla="*/ 234007 h 2340065"/>
              <a:gd name="connsiteX1" fmla="*/ 234007 w 2539799"/>
              <a:gd name="connsiteY1" fmla="*/ 0 h 2340065"/>
              <a:gd name="connsiteX2" fmla="*/ 2305793 w 2539799"/>
              <a:gd name="connsiteY2" fmla="*/ 0 h 2340065"/>
              <a:gd name="connsiteX3" fmla="*/ 2539800 w 2539799"/>
              <a:gd name="connsiteY3" fmla="*/ 234007 h 2340065"/>
              <a:gd name="connsiteX4" fmla="*/ 2539799 w 2539799"/>
              <a:gd name="connsiteY4" fmla="*/ 2106059 h 2340065"/>
              <a:gd name="connsiteX5" fmla="*/ 2305792 w 2539799"/>
              <a:gd name="connsiteY5" fmla="*/ 2340066 h 2340065"/>
              <a:gd name="connsiteX6" fmla="*/ 234007 w 2539799"/>
              <a:gd name="connsiteY6" fmla="*/ 2340065 h 2340065"/>
              <a:gd name="connsiteX7" fmla="*/ 0 w 2539799"/>
              <a:gd name="connsiteY7" fmla="*/ 2106058 h 2340065"/>
              <a:gd name="connsiteX8" fmla="*/ 0 w 2539799"/>
              <a:gd name="connsiteY8" fmla="*/ 234007 h 234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799" h="2340065">
                <a:moveTo>
                  <a:pt x="0" y="234007"/>
                </a:moveTo>
                <a:cubicBezTo>
                  <a:pt x="0" y="104769"/>
                  <a:pt x="104769" y="0"/>
                  <a:pt x="234007" y="0"/>
                </a:cubicBezTo>
                <a:lnTo>
                  <a:pt x="2305793" y="0"/>
                </a:lnTo>
                <a:cubicBezTo>
                  <a:pt x="2435031" y="0"/>
                  <a:pt x="2539800" y="104769"/>
                  <a:pt x="2539800" y="234007"/>
                </a:cubicBezTo>
                <a:cubicBezTo>
                  <a:pt x="2539800" y="858024"/>
                  <a:pt x="2539799" y="1482042"/>
                  <a:pt x="2539799" y="2106059"/>
                </a:cubicBezTo>
                <a:cubicBezTo>
                  <a:pt x="2539799" y="2235297"/>
                  <a:pt x="2435030" y="2340066"/>
                  <a:pt x="2305792" y="2340066"/>
                </a:cubicBezTo>
                <a:lnTo>
                  <a:pt x="234007" y="2340065"/>
                </a:lnTo>
                <a:cubicBezTo>
                  <a:pt x="104769" y="2340065"/>
                  <a:pt x="0" y="2235296"/>
                  <a:pt x="0" y="2106058"/>
                </a:cubicBezTo>
                <a:lnTo>
                  <a:pt x="0" y="23400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38" tIns="81238" rIns="81238" bIns="812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Иммунизация (вакцинация)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7" name="Полилиния 7196"/>
          <p:cNvSpPr/>
          <p:nvPr/>
        </p:nvSpPr>
        <p:spPr>
          <a:xfrm rot="18165095" flipV="1">
            <a:off x="4345034" y="3154469"/>
            <a:ext cx="1810504" cy="939818"/>
          </a:xfrm>
          <a:custGeom>
            <a:avLst/>
            <a:gdLst>
              <a:gd name="connsiteX0" fmla="*/ 0 w 1589768"/>
              <a:gd name="connsiteY0" fmla="*/ 12512 h 25024"/>
              <a:gd name="connsiteX1" fmla="*/ 1589768 w 1589768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9768" h="25024">
                <a:moveTo>
                  <a:pt x="0" y="12512"/>
                </a:moveTo>
                <a:lnTo>
                  <a:pt x="1589768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7840" tIns="-27233" rIns="767839" bIns="-2723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198" name="Полилиния 7197"/>
          <p:cNvSpPr/>
          <p:nvPr/>
        </p:nvSpPr>
        <p:spPr>
          <a:xfrm>
            <a:off x="5786057" y="2428518"/>
            <a:ext cx="3125300" cy="857270"/>
          </a:xfrm>
          <a:custGeom>
            <a:avLst/>
            <a:gdLst>
              <a:gd name="connsiteX0" fmla="*/ 0 w 3125300"/>
              <a:gd name="connsiteY0" fmla="*/ 119812 h 1198116"/>
              <a:gd name="connsiteX1" fmla="*/ 119812 w 3125300"/>
              <a:gd name="connsiteY1" fmla="*/ 0 h 1198116"/>
              <a:gd name="connsiteX2" fmla="*/ 3005488 w 3125300"/>
              <a:gd name="connsiteY2" fmla="*/ 0 h 1198116"/>
              <a:gd name="connsiteX3" fmla="*/ 3125300 w 3125300"/>
              <a:gd name="connsiteY3" fmla="*/ 119812 h 1198116"/>
              <a:gd name="connsiteX4" fmla="*/ 3125300 w 3125300"/>
              <a:gd name="connsiteY4" fmla="*/ 1078304 h 1198116"/>
              <a:gd name="connsiteX5" fmla="*/ 3005488 w 3125300"/>
              <a:gd name="connsiteY5" fmla="*/ 1198116 h 1198116"/>
              <a:gd name="connsiteX6" fmla="*/ 119812 w 3125300"/>
              <a:gd name="connsiteY6" fmla="*/ 1198116 h 1198116"/>
              <a:gd name="connsiteX7" fmla="*/ 0 w 3125300"/>
              <a:gd name="connsiteY7" fmla="*/ 1078304 h 1198116"/>
              <a:gd name="connsiteX8" fmla="*/ 0 w 3125300"/>
              <a:gd name="connsiteY8" fmla="*/ 119812 h 119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25300" h="1198116">
                <a:moveTo>
                  <a:pt x="0" y="119812"/>
                </a:moveTo>
                <a:cubicBezTo>
                  <a:pt x="0" y="53642"/>
                  <a:pt x="53642" y="0"/>
                  <a:pt x="119812" y="0"/>
                </a:cubicBezTo>
                <a:lnTo>
                  <a:pt x="3005488" y="0"/>
                </a:lnTo>
                <a:cubicBezTo>
                  <a:pt x="3071658" y="0"/>
                  <a:pt x="3125300" y="53642"/>
                  <a:pt x="3125300" y="119812"/>
                </a:cubicBezTo>
                <a:lnTo>
                  <a:pt x="3125300" y="1078304"/>
                </a:lnTo>
                <a:cubicBezTo>
                  <a:pt x="3125300" y="1144474"/>
                  <a:pt x="3071658" y="1198116"/>
                  <a:pt x="3005488" y="1198116"/>
                </a:cubicBezTo>
                <a:lnTo>
                  <a:pt x="119812" y="1198116"/>
                </a:lnTo>
                <a:cubicBezTo>
                  <a:pt x="53642" y="1198116"/>
                  <a:pt x="0" y="1144474"/>
                  <a:pt x="0" y="1078304"/>
                </a:cubicBezTo>
                <a:lnTo>
                  <a:pt x="0" y="119812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7792" tIns="47792" rIns="47792" bIns="47792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Санаторно-курортное лечение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199" name="Полилиния 7198"/>
          <p:cNvSpPr/>
          <p:nvPr/>
        </p:nvSpPr>
        <p:spPr>
          <a:xfrm rot="19999697" flipV="1">
            <a:off x="4643154" y="3696789"/>
            <a:ext cx="1169255" cy="934566"/>
          </a:xfrm>
          <a:custGeom>
            <a:avLst/>
            <a:gdLst>
              <a:gd name="connsiteX0" fmla="*/ 0 w 1266939"/>
              <a:gd name="connsiteY0" fmla="*/ 12512 h 25024"/>
              <a:gd name="connsiteX1" fmla="*/ 1266939 w 1266939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6939" h="25024">
                <a:moveTo>
                  <a:pt x="0" y="12512"/>
                </a:moveTo>
                <a:lnTo>
                  <a:pt x="1266939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4496" tIns="-19161" rIns="614497" bIns="-19162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7200" name="Полилиния 7199"/>
          <p:cNvSpPr/>
          <p:nvPr/>
        </p:nvSpPr>
        <p:spPr>
          <a:xfrm>
            <a:off x="5765978" y="3474843"/>
            <a:ext cx="3145379" cy="633680"/>
          </a:xfrm>
          <a:custGeom>
            <a:avLst/>
            <a:gdLst>
              <a:gd name="connsiteX0" fmla="*/ 0 w 3145379"/>
              <a:gd name="connsiteY0" fmla="*/ 95343 h 953428"/>
              <a:gd name="connsiteX1" fmla="*/ 95343 w 3145379"/>
              <a:gd name="connsiteY1" fmla="*/ 0 h 953428"/>
              <a:gd name="connsiteX2" fmla="*/ 3050036 w 3145379"/>
              <a:gd name="connsiteY2" fmla="*/ 0 h 953428"/>
              <a:gd name="connsiteX3" fmla="*/ 3145379 w 3145379"/>
              <a:gd name="connsiteY3" fmla="*/ 95343 h 953428"/>
              <a:gd name="connsiteX4" fmla="*/ 3145379 w 3145379"/>
              <a:gd name="connsiteY4" fmla="*/ 858085 h 953428"/>
              <a:gd name="connsiteX5" fmla="*/ 3050036 w 3145379"/>
              <a:gd name="connsiteY5" fmla="*/ 953428 h 953428"/>
              <a:gd name="connsiteX6" fmla="*/ 95343 w 3145379"/>
              <a:gd name="connsiteY6" fmla="*/ 953428 h 953428"/>
              <a:gd name="connsiteX7" fmla="*/ 0 w 3145379"/>
              <a:gd name="connsiteY7" fmla="*/ 858085 h 953428"/>
              <a:gd name="connsiteX8" fmla="*/ 0 w 3145379"/>
              <a:gd name="connsiteY8" fmla="*/ 95343 h 95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5379" h="953428">
                <a:moveTo>
                  <a:pt x="0" y="95343"/>
                </a:moveTo>
                <a:cubicBezTo>
                  <a:pt x="0" y="42687"/>
                  <a:pt x="42687" y="0"/>
                  <a:pt x="95343" y="0"/>
                </a:cubicBezTo>
                <a:lnTo>
                  <a:pt x="3050036" y="0"/>
                </a:lnTo>
                <a:cubicBezTo>
                  <a:pt x="3102692" y="0"/>
                  <a:pt x="3145379" y="42687"/>
                  <a:pt x="3145379" y="95343"/>
                </a:cubicBezTo>
                <a:lnTo>
                  <a:pt x="3145379" y="858085"/>
                </a:lnTo>
                <a:cubicBezTo>
                  <a:pt x="3145379" y="910741"/>
                  <a:pt x="3102692" y="953428"/>
                  <a:pt x="3050036" y="953428"/>
                </a:cubicBezTo>
                <a:lnTo>
                  <a:pt x="95343" y="953428"/>
                </a:lnTo>
                <a:cubicBezTo>
                  <a:pt x="42687" y="953428"/>
                  <a:pt x="0" y="910741"/>
                  <a:pt x="0" y="858085"/>
                </a:cubicBezTo>
                <a:lnTo>
                  <a:pt x="0" y="9534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625" tIns="40625" rIns="40625" bIns="40625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Физкультура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7201" name="Полилиния 7200"/>
          <p:cNvSpPr/>
          <p:nvPr/>
        </p:nvSpPr>
        <p:spPr>
          <a:xfrm rot="596874" flipV="1">
            <a:off x="4754908" y="4392161"/>
            <a:ext cx="979250" cy="372892"/>
          </a:xfrm>
          <a:custGeom>
            <a:avLst/>
            <a:gdLst>
              <a:gd name="connsiteX0" fmla="*/ 0 w 1990468"/>
              <a:gd name="connsiteY0" fmla="*/ 12512 h 25024"/>
              <a:gd name="connsiteX1" fmla="*/ 1990468 w 1990468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0468" h="25024">
                <a:moveTo>
                  <a:pt x="0" y="12512"/>
                </a:moveTo>
                <a:lnTo>
                  <a:pt x="1990468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171" tIns="-37250" rIns="958173" bIns="-3725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00" kern="1200"/>
          </a:p>
        </p:txBody>
      </p:sp>
      <p:sp>
        <p:nvSpPr>
          <p:cNvPr id="7202" name="Полилиния 7201"/>
          <p:cNvSpPr/>
          <p:nvPr/>
        </p:nvSpPr>
        <p:spPr>
          <a:xfrm>
            <a:off x="5730875" y="4310380"/>
            <a:ext cx="3081308" cy="555951"/>
          </a:xfrm>
          <a:custGeom>
            <a:avLst/>
            <a:gdLst>
              <a:gd name="connsiteX0" fmla="*/ 0 w 3081308"/>
              <a:gd name="connsiteY0" fmla="*/ 140341 h 1403408"/>
              <a:gd name="connsiteX1" fmla="*/ 140341 w 3081308"/>
              <a:gd name="connsiteY1" fmla="*/ 0 h 1403408"/>
              <a:gd name="connsiteX2" fmla="*/ 2940967 w 3081308"/>
              <a:gd name="connsiteY2" fmla="*/ 0 h 1403408"/>
              <a:gd name="connsiteX3" fmla="*/ 3081308 w 3081308"/>
              <a:gd name="connsiteY3" fmla="*/ 140341 h 1403408"/>
              <a:gd name="connsiteX4" fmla="*/ 3081308 w 3081308"/>
              <a:gd name="connsiteY4" fmla="*/ 1263067 h 1403408"/>
              <a:gd name="connsiteX5" fmla="*/ 2940967 w 3081308"/>
              <a:gd name="connsiteY5" fmla="*/ 1403408 h 1403408"/>
              <a:gd name="connsiteX6" fmla="*/ 140341 w 3081308"/>
              <a:gd name="connsiteY6" fmla="*/ 1403408 h 1403408"/>
              <a:gd name="connsiteX7" fmla="*/ 0 w 3081308"/>
              <a:gd name="connsiteY7" fmla="*/ 1263067 h 1403408"/>
              <a:gd name="connsiteX8" fmla="*/ 0 w 3081308"/>
              <a:gd name="connsiteY8" fmla="*/ 140341 h 14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1308" h="1403408">
                <a:moveTo>
                  <a:pt x="0" y="140341"/>
                </a:moveTo>
                <a:cubicBezTo>
                  <a:pt x="0" y="62833"/>
                  <a:pt x="62833" y="0"/>
                  <a:pt x="140341" y="0"/>
                </a:cubicBezTo>
                <a:lnTo>
                  <a:pt x="2940967" y="0"/>
                </a:lnTo>
                <a:cubicBezTo>
                  <a:pt x="3018475" y="0"/>
                  <a:pt x="3081308" y="62833"/>
                  <a:pt x="3081308" y="140341"/>
                </a:cubicBezTo>
                <a:lnTo>
                  <a:pt x="3081308" y="1263067"/>
                </a:lnTo>
                <a:cubicBezTo>
                  <a:pt x="3081308" y="1340575"/>
                  <a:pt x="3018475" y="1403408"/>
                  <a:pt x="2940967" y="1403408"/>
                </a:cubicBezTo>
                <a:lnTo>
                  <a:pt x="140341" y="1403408"/>
                </a:lnTo>
                <a:cubicBezTo>
                  <a:pt x="62833" y="1403408"/>
                  <a:pt x="0" y="1340575"/>
                  <a:pt x="0" y="1263067"/>
                </a:cubicBezTo>
                <a:lnTo>
                  <a:pt x="0" y="1403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804" tIns="53804" rIns="53804" bIns="538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Массаж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5730875" y="5106612"/>
            <a:ext cx="3081308" cy="464541"/>
          </a:xfrm>
          <a:custGeom>
            <a:avLst/>
            <a:gdLst>
              <a:gd name="connsiteX0" fmla="*/ 0 w 3081308"/>
              <a:gd name="connsiteY0" fmla="*/ 140341 h 1403408"/>
              <a:gd name="connsiteX1" fmla="*/ 140341 w 3081308"/>
              <a:gd name="connsiteY1" fmla="*/ 0 h 1403408"/>
              <a:gd name="connsiteX2" fmla="*/ 2940967 w 3081308"/>
              <a:gd name="connsiteY2" fmla="*/ 0 h 1403408"/>
              <a:gd name="connsiteX3" fmla="*/ 3081308 w 3081308"/>
              <a:gd name="connsiteY3" fmla="*/ 140341 h 1403408"/>
              <a:gd name="connsiteX4" fmla="*/ 3081308 w 3081308"/>
              <a:gd name="connsiteY4" fmla="*/ 1263067 h 1403408"/>
              <a:gd name="connsiteX5" fmla="*/ 2940967 w 3081308"/>
              <a:gd name="connsiteY5" fmla="*/ 1403408 h 1403408"/>
              <a:gd name="connsiteX6" fmla="*/ 140341 w 3081308"/>
              <a:gd name="connsiteY6" fmla="*/ 1403408 h 1403408"/>
              <a:gd name="connsiteX7" fmla="*/ 0 w 3081308"/>
              <a:gd name="connsiteY7" fmla="*/ 1263067 h 1403408"/>
              <a:gd name="connsiteX8" fmla="*/ 0 w 3081308"/>
              <a:gd name="connsiteY8" fmla="*/ 140341 h 140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81308" h="1403408">
                <a:moveTo>
                  <a:pt x="0" y="140341"/>
                </a:moveTo>
                <a:cubicBezTo>
                  <a:pt x="0" y="62833"/>
                  <a:pt x="62833" y="0"/>
                  <a:pt x="140341" y="0"/>
                </a:cubicBezTo>
                <a:lnTo>
                  <a:pt x="2940967" y="0"/>
                </a:lnTo>
                <a:cubicBezTo>
                  <a:pt x="3018475" y="0"/>
                  <a:pt x="3081308" y="62833"/>
                  <a:pt x="3081308" y="140341"/>
                </a:cubicBezTo>
                <a:lnTo>
                  <a:pt x="3081308" y="1263067"/>
                </a:lnTo>
                <a:cubicBezTo>
                  <a:pt x="3081308" y="1340575"/>
                  <a:pt x="3018475" y="1403408"/>
                  <a:pt x="2940967" y="1403408"/>
                </a:cubicBezTo>
                <a:lnTo>
                  <a:pt x="140341" y="1403408"/>
                </a:lnTo>
                <a:cubicBezTo>
                  <a:pt x="62833" y="1403408"/>
                  <a:pt x="0" y="1340575"/>
                  <a:pt x="0" y="1263067"/>
                </a:cubicBezTo>
                <a:lnTo>
                  <a:pt x="0" y="140341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3804" tIns="53804" rIns="53804" bIns="53804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Физиотерапия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41" name="Полилиния 40"/>
          <p:cNvSpPr/>
          <p:nvPr/>
        </p:nvSpPr>
        <p:spPr>
          <a:xfrm rot="3341805" flipV="1">
            <a:off x="4533644" y="4687815"/>
            <a:ext cx="1431741" cy="273629"/>
          </a:xfrm>
          <a:custGeom>
            <a:avLst/>
            <a:gdLst>
              <a:gd name="connsiteX0" fmla="*/ 0 w 1990468"/>
              <a:gd name="connsiteY0" fmla="*/ 12512 h 25024"/>
              <a:gd name="connsiteX1" fmla="*/ 1990468 w 1990468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990468" h="25024">
                <a:moveTo>
                  <a:pt x="0" y="12512"/>
                </a:moveTo>
                <a:lnTo>
                  <a:pt x="1990468" y="12512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7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8171" tIns="-37250" rIns="958173" bIns="-37250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700" kern="1200"/>
          </a:p>
        </p:txBody>
      </p:sp>
      <p:sp>
        <p:nvSpPr>
          <p:cNvPr id="43" name="Полилиния 42"/>
          <p:cNvSpPr/>
          <p:nvPr/>
        </p:nvSpPr>
        <p:spPr>
          <a:xfrm>
            <a:off x="2299630" y="2476161"/>
            <a:ext cx="2539799" cy="2296434"/>
          </a:xfrm>
          <a:custGeom>
            <a:avLst/>
            <a:gdLst>
              <a:gd name="connsiteX0" fmla="*/ 0 w 2539799"/>
              <a:gd name="connsiteY0" fmla="*/ 234007 h 2340065"/>
              <a:gd name="connsiteX1" fmla="*/ 234007 w 2539799"/>
              <a:gd name="connsiteY1" fmla="*/ 0 h 2340065"/>
              <a:gd name="connsiteX2" fmla="*/ 2305793 w 2539799"/>
              <a:gd name="connsiteY2" fmla="*/ 0 h 2340065"/>
              <a:gd name="connsiteX3" fmla="*/ 2539800 w 2539799"/>
              <a:gd name="connsiteY3" fmla="*/ 234007 h 2340065"/>
              <a:gd name="connsiteX4" fmla="*/ 2539799 w 2539799"/>
              <a:gd name="connsiteY4" fmla="*/ 2106059 h 2340065"/>
              <a:gd name="connsiteX5" fmla="*/ 2305792 w 2539799"/>
              <a:gd name="connsiteY5" fmla="*/ 2340066 h 2340065"/>
              <a:gd name="connsiteX6" fmla="*/ 234007 w 2539799"/>
              <a:gd name="connsiteY6" fmla="*/ 2340065 h 2340065"/>
              <a:gd name="connsiteX7" fmla="*/ 0 w 2539799"/>
              <a:gd name="connsiteY7" fmla="*/ 2106058 h 2340065"/>
              <a:gd name="connsiteX8" fmla="*/ 0 w 2539799"/>
              <a:gd name="connsiteY8" fmla="*/ 234007 h 2340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39799" h="2340065">
                <a:moveTo>
                  <a:pt x="0" y="234007"/>
                </a:moveTo>
                <a:cubicBezTo>
                  <a:pt x="0" y="104769"/>
                  <a:pt x="104769" y="0"/>
                  <a:pt x="234007" y="0"/>
                </a:cubicBezTo>
                <a:lnTo>
                  <a:pt x="2305793" y="0"/>
                </a:lnTo>
                <a:cubicBezTo>
                  <a:pt x="2435031" y="0"/>
                  <a:pt x="2539800" y="104769"/>
                  <a:pt x="2539800" y="234007"/>
                </a:cubicBezTo>
                <a:cubicBezTo>
                  <a:pt x="2539800" y="858024"/>
                  <a:pt x="2539799" y="1482042"/>
                  <a:pt x="2539799" y="2106059"/>
                </a:cubicBezTo>
                <a:cubicBezTo>
                  <a:pt x="2539799" y="2235297"/>
                  <a:pt x="2435030" y="2340066"/>
                  <a:pt x="2305792" y="2340066"/>
                </a:cubicBezTo>
                <a:lnTo>
                  <a:pt x="234007" y="2340065"/>
                </a:lnTo>
                <a:cubicBezTo>
                  <a:pt x="104769" y="2340065"/>
                  <a:pt x="0" y="2235296"/>
                  <a:pt x="0" y="2106058"/>
                </a:cubicBezTo>
                <a:lnTo>
                  <a:pt x="0" y="234007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238" tIns="81238" rIns="81238" bIns="81238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Профилактические оздоровительные услуги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44" name="Полилиния 43"/>
          <p:cNvSpPr/>
          <p:nvPr/>
        </p:nvSpPr>
        <p:spPr>
          <a:xfrm rot="4219541" flipV="1">
            <a:off x="1415761" y="4370462"/>
            <a:ext cx="1462467" cy="978099"/>
          </a:xfrm>
          <a:custGeom>
            <a:avLst/>
            <a:gdLst>
              <a:gd name="connsiteX0" fmla="*/ 0 w 1153336"/>
              <a:gd name="connsiteY0" fmla="*/ 12512 h 25024"/>
              <a:gd name="connsiteX1" fmla="*/ 1153336 w 1153336"/>
              <a:gd name="connsiteY1" fmla="*/ 12512 h 25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53336" h="25024">
                <a:moveTo>
                  <a:pt x="0" y="12512"/>
                </a:moveTo>
                <a:lnTo>
                  <a:pt x="1153336" y="12512"/>
                </a:lnTo>
              </a:path>
            </a:pathLst>
          </a:custGeom>
          <a:noFill/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0535" tIns="-16322" rIns="560534" bIns="-1632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" y="0"/>
            <a:ext cx="2286391" cy="207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1" y="4772595"/>
            <a:ext cx="2056611" cy="2143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712707"/>
            <a:ext cx="4176235" cy="1184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27962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  <p:bldP spid="7198" grpId="0" animBg="1"/>
      <p:bldP spid="7199" grpId="0" animBg="1"/>
      <p:bldP spid="7200" grpId="0" animBg="1"/>
      <p:bldP spid="7201" grpId="0" animBg="1"/>
      <p:bldP spid="7202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0850" y="188640"/>
            <a:ext cx="8229600" cy="777875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 </a:t>
            </a:r>
            <a:r>
              <a:rPr lang="ru-RU" altLang="ru-RU" sz="3200" b="1" dirty="0" smtClean="0">
                <a:solidFill>
                  <a:schemeClr val="tx1"/>
                </a:solidFill>
                <a:latin typeface="Constantia" pitchFamily="16" charset="0"/>
              </a:rPr>
              <a:t>Уровни профилактики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629377"/>
            <a:ext cx="8856983" cy="806400"/>
          </a:xfrm>
          <a:prstGeom prst="rect">
            <a:avLst/>
          </a:pr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олилиния 6"/>
          <p:cNvSpPr/>
          <p:nvPr/>
        </p:nvSpPr>
        <p:spPr>
          <a:xfrm>
            <a:off x="550353" y="1157057"/>
            <a:ext cx="6199888" cy="944640"/>
          </a:xfrm>
          <a:custGeom>
            <a:avLst/>
            <a:gdLst>
              <a:gd name="connsiteX0" fmla="*/ 0 w 6199888"/>
              <a:gd name="connsiteY0" fmla="*/ 157443 h 944640"/>
              <a:gd name="connsiteX1" fmla="*/ 157443 w 6199888"/>
              <a:gd name="connsiteY1" fmla="*/ 0 h 944640"/>
              <a:gd name="connsiteX2" fmla="*/ 6042445 w 6199888"/>
              <a:gd name="connsiteY2" fmla="*/ 0 h 944640"/>
              <a:gd name="connsiteX3" fmla="*/ 6199888 w 6199888"/>
              <a:gd name="connsiteY3" fmla="*/ 157443 h 944640"/>
              <a:gd name="connsiteX4" fmla="*/ 6199888 w 6199888"/>
              <a:gd name="connsiteY4" fmla="*/ 787197 h 944640"/>
              <a:gd name="connsiteX5" fmla="*/ 6042445 w 6199888"/>
              <a:gd name="connsiteY5" fmla="*/ 944640 h 944640"/>
              <a:gd name="connsiteX6" fmla="*/ 157443 w 6199888"/>
              <a:gd name="connsiteY6" fmla="*/ 944640 h 944640"/>
              <a:gd name="connsiteX7" fmla="*/ 0 w 6199888"/>
              <a:gd name="connsiteY7" fmla="*/ 787197 h 944640"/>
              <a:gd name="connsiteX8" fmla="*/ 0 w 6199888"/>
              <a:gd name="connsiteY8" fmla="*/ 157443 h 94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9888" h="944640">
                <a:moveTo>
                  <a:pt x="0" y="157443"/>
                </a:moveTo>
                <a:cubicBezTo>
                  <a:pt x="0" y="70490"/>
                  <a:pt x="70490" y="0"/>
                  <a:pt x="157443" y="0"/>
                </a:cubicBezTo>
                <a:lnTo>
                  <a:pt x="6042445" y="0"/>
                </a:lnTo>
                <a:cubicBezTo>
                  <a:pt x="6129398" y="0"/>
                  <a:pt x="6199888" y="70490"/>
                  <a:pt x="6199888" y="157443"/>
                </a:cubicBezTo>
                <a:lnTo>
                  <a:pt x="6199888" y="787197"/>
                </a:lnTo>
                <a:cubicBezTo>
                  <a:pt x="6199888" y="874150"/>
                  <a:pt x="6129398" y="944640"/>
                  <a:pt x="6042445" y="944640"/>
                </a:cubicBezTo>
                <a:lnTo>
                  <a:pt x="157443" y="944640"/>
                </a:lnTo>
                <a:cubicBezTo>
                  <a:pt x="70490" y="944640"/>
                  <a:pt x="0" y="874150"/>
                  <a:pt x="0" y="787197"/>
                </a:cubicBezTo>
                <a:lnTo>
                  <a:pt x="0" y="157443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0455" tIns="46114" rIns="280455" bIns="46114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ИНДИВИДУАЛЬНЫЙ – меры по сохранению и укреплению здоровья, которые осуществляет сам человек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3347059"/>
            <a:ext cx="8856983" cy="806400"/>
          </a:xfrm>
          <a:prstGeom prst="rect">
            <a:avLst/>
          </a:prstGeom>
        </p:spPr>
        <p:style>
          <a:lnRef idx="2">
            <a:schemeClr val="accent3">
              <a:hueOff val="4500961"/>
              <a:satOff val="407"/>
              <a:lumOff val="-4315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>
            <a:off x="550353" y="2608577"/>
            <a:ext cx="6199888" cy="1210801"/>
          </a:xfrm>
          <a:custGeom>
            <a:avLst/>
            <a:gdLst>
              <a:gd name="connsiteX0" fmla="*/ 0 w 6199888"/>
              <a:gd name="connsiteY0" fmla="*/ 201804 h 1210801"/>
              <a:gd name="connsiteX1" fmla="*/ 201804 w 6199888"/>
              <a:gd name="connsiteY1" fmla="*/ 0 h 1210801"/>
              <a:gd name="connsiteX2" fmla="*/ 5998084 w 6199888"/>
              <a:gd name="connsiteY2" fmla="*/ 0 h 1210801"/>
              <a:gd name="connsiteX3" fmla="*/ 6199888 w 6199888"/>
              <a:gd name="connsiteY3" fmla="*/ 201804 h 1210801"/>
              <a:gd name="connsiteX4" fmla="*/ 6199888 w 6199888"/>
              <a:gd name="connsiteY4" fmla="*/ 1008997 h 1210801"/>
              <a:gd name="connsiteX5" fmla="*/ 5998084 w 6199888"/>
              <a:gd name="connsiteY5" fmla="*/ 1210801 h 1210801"/>
              <a:gd name="connsiteX6" fmla="*/ 201804 w 6199888"/>
              <a:gd name="connsiteY6" fmla="*/ 1210801 h 1210801"/>
              <a:gd name="connsiteX7" fmla="*/ 0 w 6199888"/>
              <a:gd name="connsiteY7" fmla="*/ 1008997 h 1210801"/>
              <a:gd name="connsiteX8" fmla="*/ 0 w 6199888"/>
              <a:gd name="connsiteY8" fmla="*/ 201804 h 12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9888" h="1210801">
                <a:moveTo>
                  <a:pt x="0" y="201804"/>
                </a:moveTo>
                <a:cubicBezTo>
                  <a:pt x="0" y="90351"/>
                  <a:pt x="90351" y="0"/>
                  <a:pt x="201804" y="0"/>
                </a:cubicBezTo>
                <a:lnTo>
                  <a:pt x="5998084" y="0"/>
                </a:lnTo>
                <a:cubicBezTo>
                  <a:pt x="6109537" y="0"/>
                  <a:pt x="6199888" y="90351"/>
                  <a:pt x="6199888" y="201804"/>
                </a:cubicBezTo>
                <a:lnTo>
                  <a:pt x="6199888" y="1008997"/>
                </a:lnTo>
                <a:cubicBezTo>
                  <a:pt x="6199888" y="1120450"/>
                  <a:pt x="6109537" y="1210801"/>
                  <a:pt x="5998084" y="1210801"/>
                </a:cubicBezTo>
                <a:lnTo>
                  <a:pt x="201804" y="1210801"/>
                </a:lnTo>
                <a:cubicBezTo>
                  <a:pt x="90351" y="1210801"/>
                  <a:pt x="0" y="1120450"/>
                  <a:pt x="0" y="1008997"/>
                </a:cubicBezTo>
                <a:lnTo>
                  <a:pt x="0" y="2018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4500961"/>
              <a:satOff val="407"/>
              <a:lumOff val="-4315"/>
              <a:alphaOff val="0"/>
            </a:schemeClr>
          </a:fillRef>
          <a:effectRef idx="0">
            <a:schemeClr val="accent3">
              <a:hueOff val="4500961"/>
              <a:satOff val="407"/>
              <a:lumOff val="-431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93447" tIns="59106" rIns="293447" bIns="59106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>
                <a:solidFill>
                  <a:schemeClr val="tx1"/>
                </a:solidFill>
              </a:rPr>
              <a:t>ГРУППОВОЙ – профилактические мероприятия, проводимые с группами лиц, имеющих сходные симптомы или факторы риска</a:t>
            </a:r>
            <a:endParaRPr lang="ru-RU" sz="2400" b="1" kern="12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830646"/>
            <a:ext cx="8856983" cy="806400"/>
          </a:xfrm>
          <a:prstGeom prst="rect">
            <a:avLst/>
          </a:prstGeom>
        </p:spPr>
        <p:style>
          <a:lnRef idx="2">
            <a:schemeClr val="accent3">
              <a:hueOff val="9001922"/>
              <a:satOff val="813"/>
              <a:lumOff val="-8631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Полилиния 11"/>
          <p:cNvSpPr/>
          <p:nvPr/>
        </p:nvSpPr>
        <p:spPr>
          <a:xfrm>
            <a:off x="550353" y="4326259"/>
            <a:ext cx="6199888" cy="1976706"/>
          </a:xfrm>
          <a:custGeom>
            <a:avLst/>
            <a:gdLst>
              <a:gd name="connsiteX0" fmla="*/ 0 w 6199888"/>
              <a:gd name="connsiteY0" fmla="*/ 329458 h 1976706"/>
              <a:gd name="connsiteX1" fmla="*/ 329458 w 6199888"/>
              <a:gd name="connsiteY1" fmla="*/ 0 h 1976706"/>
              <a:gd name="connsiteX2" fmla="*/ 5870430 w 6199888"/>
              <a:gd name="connsiteY2" fmla="*/ 0 h 1976706"/>
              <a:gd name="connsiteX3" fmla="*/ 6199888 w 6199888"/>
              <a:gd name="connsiteY3" fmla="*/ 329458 h 1976706"/>
              <a:gd name="connsiteX4" fmla="*/ 6199888 w 6199888"/>
              <a:gd name="connsiteY4" fmla="*/ 1647248 h 1976706"/>
              <a:gd name="connsiteX5" fmla="*/ 5870430 w 6199888"/>
              <a:gd name="connsiteY5" fmla="*/ 1976706 h 1976706"/>
              <a:gd name="connsiteX6" fmla="*/ 329458 w 6199888"/>
              <a:gd name="connsiteY6" fmla="*/ 1976706 h 1976706"/>
              <a:gd name="connsiteX7" fmla="*/ 0 w 6199888"/>
              <a:gd name="connsiteY7" fmla="*/ 1647248 h 1976706"/>
              <a:gd name="connsiteX8" fmla="*/ 0 w 6199888"/>
              <a:gd name="connsiteY8" fmla="*/ 329458 h 197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9888" h="1976706">
                <a:moveTo>
                  <a:pt x="0" y="329458"/>
                </a:moveTo>
                <a:cubicBezTo>
                  <a:pt x="0" y="147503"/>
                  <a:pt x="147503" y="0"/>
                  <a:pt x="329458" y="0"/>
                </a:cubicBezTo>
                <a:lnTo>
                  <a:pt x="5870430" y="0"/>
                </a:lnTo>
                <a:cubicBezTo>
                  <a:pt x="6052385" y="0"/>
                  <a:pt x="6199888" y="147503"/>
                  <a:pt x="6199888" y="329458"/>
                </a:cubicBezTo>
                <a:lnTo>
                  <a:pt x="6199888" y="1647248"/>
                </a:lnTo>
                <a:cubicBezTo>
                  <a:pt x="6199888" y="1829203"/>
                  <a:pt x="6052385" y="1976706"/>
                  <a:pt x="5870430" y="1976706"/>
                </a:cubicBezTo>
                <a:lnTo>
                  <a:pt x="329458" y="1976706"/>
                </a:lnTo>
                <a:cubicBezTo>
                  <a:pt x="147503" y="1976706"/>
                  <a:pt x="0" y="1829203"/>
                  <a:pt x="0" y="1647248"/>
                </a:cubicBezTo>
                <a:lnTo>
                  <a:pt x="0" y="32945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9001922"/>
              <a:satOff val="813"/>
              <a:lumOff val="-8631"/>
              <a:alphaOff val="0"/>
            </a:schemeClr>
          </a:fillRef>
          <a:effectRef idx="0">
            <a:schemeClr val="accent3">
              <a:hueOff val="9001922"/>
              <a:satOff val="813"/>
              <a:lumOff val="-863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0836" tIns="96495" rIns="330836" bIns="96495" numCol="1" spcCol="1270" anchor="ctr" anchorCtr="0">
            <a:noAutofit/>
          </a:bodyPr>
          <a:lstStyle/>
          <a:p>
            <a:pPr lvl="0" algn="l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ОБЩЕСТВЕННЫЙ – система мероприятий, проводимых государственными, общественными организациями и здравоохранением с целью обеспечения всестороннего развития физических и духовных сил граждан, устранение факторов риска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40" y="1030550"/>
            <a:ext cx="2393759" cy="140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41" y="2602110"/>
            <a:ext cx="2393759" cy="1551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240" y="4326259"/>
            <a:ext cx="2393759" cy="299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/>
        </p:nvSpPr>
        <p:spPr>
          <a:xfrm>
            <a:off x="2662900" y="3429000"/>
            <a:ext cx="853112" cy="1625595"/>
          </a:xfrm>
          <a:custGeom>
            <a:avLst/>
            <a:gdLst>
              <a:gd name="connsiteX0" fmla="*/ 0 w 853112"/>
              <a:gd name="connsiteY0" fmla="*/ 0 h 1625595"/>
              <a:gd name="connsiteX1" fmla="*/ 426556 w 853112"/>
              <a:gd name="connsiteY1" fmla="*/ 0 h 1625595"/>
              <a:gd name="connsiteX2" fmla="*/ 426556 w 853112"/>
              <a:gd name="connsiteY2" fmla="*/ 1625595 h 1625595"/>
              <a:gd name="connsiteX3" fmla="*/ 853112 w 853112"/>
              <a:gd name="connsiteY3" fmla="*/ 1625595 h 16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112" h="1625595">
                <a:moveTo>
                  <a:pt x="0" y="0"/>
                </a:moveTo>
                <a:lnTo>
                  <a:pt x="426556" y="0"/>
                </a:lnTo>
                <a:lnTo>
                  <a:pt x="426556" y="1625595"/>
                </a:lnTo>
                <a:lnTo>
                  <a:pt x="853112" y="1625595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360" tIns="766901" rIns="393360" bIns="76690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 kern="1200"/>
          </a:p>
        </p:txBody>
      </p:sp>
      <p:sp>
        <p:nvSpPr>
          <p:cNvPr id="7" name="Полилиния 6"/>
          <p:cNvSpPr/>
          <p:nvPr/>
        </p:nvSpPr>
        <p:spPr>
          <a:xfrm>
            <a:off x="2662900" y="3383280"/>
            <a:ext cx="853112" cy="91440"/>
          </a:xfrm>
          <a:custGeom>
            <a:avLst/>
            <a:gdLst>
              <a:gd name="connsiteX0" fmla="*/ 0 w 853112"/>
              <a:gd name="connsiteY0" fmla="*/ 45720 h 91440"/>
              <a:gd name="connsiteX1" fmla="*/ 853112 w 85311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53112" h="91440">
                <a:moveTo>
                  <a:pt x="0" y="45720"/>
                </a:moveTo>
                <a:lnTo>
                  <a:pt x="853112" y="4572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7929" tIns="24392" rIns="417928" bIns="24393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  <p:sp>
        <p:nvSpPr>
          <p:cNvPr id="8" name="Полилиния 7"/>
          <p:cNvSpPr/>
          <p:nvPr/>
        </p:nvSpPr>
        <p:spPr>
          <a:xfrm>
            <a:off x="2662900" y="1803404"/>
            <a:ext cx="853112" cy="1625595"/>
          </a:xfrm>
          <a:custGeom>
            <a:avLst/>
            <a:gdLst>
              <a:gd name="connsiteX0" fmla="*/ 0 w 853112"/>
              <a:gd name="connsiteY0" fmla="*/ 1625595 h 1625595"/>
              <a:gd name="connsiteX1" fmla="*/ 426556 w 853112"/>
              <a:gd name="connsiteY1" fmla="*/ 1625595 h 1625595"/>
              <a:gd name="connsiteX2" fmla="*/ 426556 w 853112"/>
              <a:gd name="connsiteY2" fmla="*/ 0 h 1625595"/>
              <a:gd name="connsiteX3" fmla="*/ 853112 w 853112"/>
              <a:gd name="connsiteY3" fmla="*/ 0 h 1625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3112" h="1625595">
                <a:moveTo>
                  <a:pt x="0" y="1625595"/>
                </a:moveTo>
                <a:lnTo>
                  <a:pt x="426556" y="1625595"/>
                </a:lnTo>
                <a:lnTo>
                  <a:pt x="426556" y="0"/>
                </a:lnTo>
                <a:lnTo>
                  <a:pt x="853112" y="0"/>
                </a:lnTo>
              </a:path>
            </a:pathLst>
          </a:custGeom>
          <a:noFill/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93360" tIns="766901" rIns="393360" bIns="766902" numCol="1" spcCol="1270" anchor="ctr" anchorCtr="0">
            <a:noAutofit/>
          </a:bodyPr>
          <a:lstStyle/>
          <a:p>
            <a:pPr lvl="0"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600" kern="1200"/>
          </a:p>
        </p:txBody>
      </p:sp>
      <p:sp>
        <p:nvSpPr>
          <p:cNvPr id="9" name="Полилиния 8"/>
          <p:cNvSpPr/>
          <p:nvPr/>
        </p:nvSpPr>
        <p:spPr>
          <a:xfrm rot="16200000">
            <a:off x="-363615" y="2778761"/>
            <a:ext cx="4752556" cy="1300476"/>
          </a:xfrm>
          <a:custGeom>
            <a:avLst/>
            <a:gdLst>
              <a:gd name="connsiteX0" fmla="*/ 0 w 4752556"/>
              <a:gd name="connsiteY0" fmla="*/ 0 h 1300476"/>
              <a:gd name="connsiteX1" fmla="*/ 4752556 w 4752556"/>
              <a:gd name="connsiteY1" fmla="*/ 0 h 1300476"/>
              <a:gd name="connsiteX2" fmla="*/ 4752556 w 4752556"/>
              <a:gd name="connsiteY2" fmla="*/ 1300476 h 1300476"/>
              <a:gd name="connsiteX3" fmla="*/ 0 w 4752556"/>
              <a:gd name="connsiteY3" fmla="*/ 1300476 h 1300476"/>
              <a:gd name="connsiteX4" fmla="*/ 0 w 4752556"/>
              <a:gd name="connsiteY4" fmla="*/ 0 h 130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52556" h="1300476">
                <a:moveTo>
                  <a:pt x="0" y="0"/>
                </a:moveTo>
                <a:lnTo>
                  <a:pt x="4752556" y="0"/>
                </a:lnTo>
                <a:lnTo>
                  <a:pt x="4752556" y="1300476"/>
                </a:lnTo>
                <a:lnTo>
                  <a:pt x="0" y="13004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" wrap="square" lIns="12699" tIns="12700" rIns="12700" bIns="12700" numCol="1" spcCol="1270" anchor="ctr" anchorCtr="1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ВИДЫ</a:t>
            </a:r>
          </a:p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dirty="0" smtClean="0">
                <a:solidFill>
                  <a:schemeClr val="tx1"/>
                </a:solidFill>
              </a:rPr>
              <a:t> ПРОФИЛАКТИКИ</a:t>
            </a:r>
            <a:endParaRPr lang="ru-RU" sz="2000" b="1" kern="1200" dirty="0">
              <a:solidFill>
                <a:schemeClr val="tx1"/>
              </a:solidFill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3516013" y="1153166"/>
            <a:ext cx="4265562" cy="1300476"/>
          </a:xfrm>
          <a:custGeom>
            <a:avLst/>
            <a:gdLst>
              <a:gd name="connsiteX0" fmla="*/ 0 w 4265562"/>
              <a:gd name="connsiteY0" fmla="*/ 0 h 1300476"/>
              <a:gd name="connsiteX1" fmla="*/ 4265562 w 4265562"/>
              <a:gd name="connsiteY1" fmla="*/ 0 h 1300476"/>
              <a:gd name="connsiteX2" fmla="*/ 4265562 w 4265562"/>
              <a:gd name="connsiteY2" fmla="*/ 1300476 h 1300476"/>
              <a:gd name="connsiteX3" fmla="*/ 0 w 4265562"/>
              <a:gd name="connsiteY3" fmla="*/ 1300476 h 1300476"/>
              <a:gd name="connsiteX4" fmla="*/ 0 w 4265562"/>
              <a:gd name="connsiteY4" fmla="*/ 0 h 130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62" h="1300476">
                <a:moveTo>
                  <a:pt x="0" y="0"/>
                </a:moveTo>
                <a:lnTo>
                  <a:pt x="4265562" y="0"/>
                </a:lnTo>
                <a:lnTo>
                  <a:pt x="4265562" y="1300476"/>
                </a:lnTo>
                <a:lnTo>
                  <a:pt x="0" y="13004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200" b="1" kern="1200" dirty="0" smtClean="0">
                <a:solidFill>
                  <a:schemeClr val="tx1"/>
                </a:solidFill>
              </a:rPr>
              <a:t>ПЕРВИЧНАЯ</a:t>
            </a:r>
            <a:endParaRPr lang="ru-RU" sz="6200" b="1" kern="1200" dirty="0">
              <a:solidFill>
                <a:schemeClr val="tx1"/>
              </a:solidFill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3516013" y="2778761"/>
            <a:ext cx="4265562" cy="1300476"/>
          </a:xfrm>
          <a:custGeom>
            <a:avLst/>
            <a:gdLst>
              <a:gd name="connsiteX0" fmla="*/ 0 w 4265562"/>
              <a:gd name="connsiteY0" fmla="*/ 0 h 1300476"/>
              <a:gd name="connsiteX1" fmla="*/ 4265562 w 4265562"/>
              <a:gd name="connsiteY1" fmla="*/ 0 h 1300476"/>
              <a:gd name="connsiteX2" fmla="*/ 4265562 w 4265562"/>
              <a:gd name="connsiteY2" fmla="*/ 1300476 h 1300476"/>
              <a:gd name="connsiteX3" fmla="*/ 0 w 4265562"/>
              <a:gd name="connsiteY3" fmla="*/ 1300476 h 1300476"/>
              <a:gd name="connsiteX4" fmla="*/ 0 w 4265562"/>
              <a:gd name="connsiteY4" fmla="*/ 0 h 130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62" h="1300476">
                <a:moveTo>
                  <a:pt x="0" y="0"/>
                </a:moveTo>
                <a:lnTo>
                  <a:pt x="4265562" y="0"/>
                </a:lnTo>
                <a:lnTo>
                  <a:pt x="4265562" y="1300476"/>
                </a:lnTo>
                <a:lnTo>
                  <a:pt x="0" y="13004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200" b="1" kern="1200" dirty="0" smtClean="0">
                <a:solidFill>
                  <a:schemeClr val="tx1"/>
                </a:solidFill>
              </a:rPr>
              <a:t>ВТОРИЧНАЯ</a:t>
            </a:r>
            <a:endParaRPr lang="ru-RU" sz="6200" b="1" kern="1200" dirty="0">
              <a:solidFill>
                <a:schemeClr val="tx1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3516013" y="4404357"/>
            <a:ext cx="4265562" cy="1300476"/>
          </a:xfrm>
          <a:custGeom>
            <a:avLst/>
            <a:gdLst>
              <a:gd name="connsiteX0" fmla="*/ 0 w 4265562"/>
              <a:gd name="connsiteY0" fmla="*/ 0 h 1300476"/>
              <a:gd name="connsiteX1" fmla="*/ 4265562 w 4265562"/>
              <a:gd name="connsiteY1" fmla="*/ 0 h 1300476"/>
              <a:gd name="connsiteX2" fmla="*/ 4265562 w 4265562"/>
              <a:gd name="connsiteY2" fmla="*/ 1300476 h 1300476"/>
              <a:gd name="connsiteX3" fmla="*/ 0 w 4265562"/>
              <a:gd name="connsiteY3" fmla="*/ 1300476 h 1300476"/>
              <a:gd name="connsiteX4" fmla="*/ 0 w 4265562"/>
              <a:gd name="connsiteY4" fmla="*/ 0 h 1300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62" h="1300476">
                <a:moveTo>
                  <a:pt x="0" y="0"/>
                </a:moveTo>
                <a:lnTo>
                  <a:pt x="4265562" y="0"/>
                </a:lnTo>
                <a:lnTo>
                  <a:pt x="4265562" y="1300476"/>
                </a:lnTo>
                <a:lnTo>
                  <a:pt x="0" y="1300476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370" tIns="39370" rIns="39370" bIns="39370" numCol="1" spcCol="1270" anchor="ctr" anchorCtr="0">
            <a:noAutofit/>
          </a:bodyPr>
          <a:lstStyle/>
          <a:p>
            <a:pPr lvl="0" algn="ctr" defTabSz="2755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6200" b="1" kern="1200" smtClean="0">
                <a:solidFill>
                  <a:schemeClr val="tx1"/>
                </a:solidFill>
              </a:rPr>
              <a:t>ТРЕТИЧНАЯ</a:t>
            </a:r>
            <a:endParaRPr lang="ru-RU" sz="6200" b="1" kern="1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0793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5105</TotalTime>
  <Words>581</Words>
  <Application>Microsoft Office PowerPoint</Application>
  <PresentationFormat>Экран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Общие вопросы медицинской профилактики</vt:lpstr>
      <vt:lpstr>Презентация PowerPoint</vt:lpstr>
      <vt:lpstr> СТРУКТУРА СМЕРТНОСТИ В РФ </vt:lpstr>
      <vt:lpstr>Предотвратимые болезни  </vt:lpstr>
      <vt:lpstr> Медицинская профилактика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    Виды профилактики</vt:lpstr>
      <vt:lpstr>    Мероприятия первичной профилактики</vt:lpstr>
      <vt:lpstr>    Мероприятия первичной профилактики</vt:lpstr>
      <vt:lpstr>    Мероприятия первичной профилактики</vt:lpstr>
      <vt:lpstr>    Мероприятия первичной профилактики</vt:lpstr>
      <vt:lpstr>    Мероприятия первичной профилактики</vt:lpstr>
      <vt:lpstr>    Мероприятия первичной профилактики</vt:lpstr>
      <vt:lpstr>    Виды профилактики</vt:lpstr>
      <vt:lpstr>    Мероприятия вторичной профилактики</vt:lpstr>
      <vt:lpstr>    Виды профилактики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Неклеточная форма жизни: вирусы</dc:title>
  <dc:creator>Валерий</dc:creator>
  <cp:lastModifiedBy>1 11</cp:lastModifiedBy>
  <cp:revision>210</cp:revision>
  <dcterms:modified xsi:type="dcterms:W3CDTF">2019-06-26T16:21:45Z</dcterms:modified>
</cp:coreProperties>
</file>