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7" r:id="rId3"/>
    <p:sldId id="269" r:id="rId4"/>
    <p:sldId id="271" r:id="rId5"/>
    <p:sldId id="283" r:id="rId6"/>
    <p:sldId id="278" r:id="rId7"/>
    <p:sldId id="259" r:id="rId8"/>
    <p:sldId id="276" r:id="rId9"/>
    <p:sldId id="272" r:id="rId10"/>
    <p:sldId id="273" r:id="rId11"/>
    <p:sldId id="274" r:id="rId12"/>
    <p:sldId id="279" r:id="rId13"/>
    <p:sldId id="275" r:id="rId14"/>
    <p:sldId id="277" r:id="rId15"/>
    <p:sldId id="258" r:id="rId16"/>
    <p:sldId id="266" r:id="rId17"/>
    <p:sldId id="281" r:id="rId18"/>
    <p:sldId id="282" r:id="rId19"/>
    <p:sldId id="267" r:id="rId20"/>
    <p:sldId id="264" r:id="rId21"/>
    <p:sldId id="260" r:id="rId22"/>
    <p:sldId id="285" r:id="rId2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-96" y="-51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B2CAC-8524-4029-BD7B-7E4505C7EB6B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BDBBA-9F35-4D9D-8D71-BA233E8B7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886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B2CAC-8524-4029-BD7B-7E4505C7EB6B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BDBBA-9F35-4D9D-8D71-BA233E8B7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631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B2CAC-8524-4029-BD7B-7E4505C7EB6B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BDBBA-9F35-4D9D-8D71-BA233E8B7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094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B2CAC-8524-4029-BD7B-7E4505C7EB6B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BDBBA-9F35-4D9D-8D71-BA233E8B7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172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B2CAC-8524-4029-BD7B-7E4505C7EB6B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BDBBA-9F35-4D9D-8D71-BA233E8B7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599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B2CAC-8524-4029-BD7B-7E4505C7EB6B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BDBBA-9F35-4D9D-8D71-BA233E8B7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575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B2CAC-8524-4029-BD7B-7E4505C7EB6B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BDBBA-9F35-4D9D-8D71-BA233E8B7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71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B2CAC-8524-4029-BD7B-7E4505C7EB6B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BDBBA-9F35-4D9D-8D71-BA233E8B7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614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B2CAC-8524-4029-BD7B-7E4505C7EB6B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BDBBA-9F35-4D9D-8D71-BA233E8B7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062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B2CAC-8524-4029-BD7B-7E4505C7EB6B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BDBBA-9F35-4D9D-8D71-BA233E8B7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62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B2CAC-8524-4029-BD7B-7E4505C7EB6B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BDBBA-9F35-4D9D-8D71-BA233E8B7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908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B2CAC-8524-4029-BD7B-7E4505C7EB6B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BDBBA-9F35-4D9D-8D71-BA233E8B7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slideLayout" Target="../slideLayouts/slideLayout7.xml"/><Relationship Id="rId5" Type="http://schemas.openxmlformats.org/officeDocument/2006/relationships/audio" Target="file:///C:\Users\User\Desktop\%231_12_R.Claydeman_Mariage%20d'Amour.mp3" TargetMode="External"/><Relationship Id="rId4" Type="http://schemas.openxmlformats.org/officeDocument/2006/relationships/audio" Target="../media/media2.mp3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46661" t="37182" r="7448" b="52869"/>
          <a:stretch/>
        </p:blipFill>
        <p:spPr>
          <a:xfrm>
            <a:off x="6109647" y="5841242"/>
            <a:ext cx="5595583" cy="68238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56628" y="401556"/>
            <a:ext cx="42430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Мастер-класс</a:t>
            </a:r>
            <a:endParaRPr lang="ru-RU" sz="54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91911" y="1439839"/>
            <a:ext cx="713522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«Волшебный мир</a:t>
            </a:r>
          </a:p>
          <a:p>
            <a:pPr algn="ctr"/>
            <a:r>
              <a:rPr lang="ru-RU" sz="6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пальчиковых игр»</a:t>
            </a:r>
            <a:endParaRPr lang="ru-RU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77218" y="4120333"/>
            <a:ext cx="60596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Segoe Script" panose="020B0504020000000003" pitchFamily="34" charset="0"/>
              </a:rPr>
              <a:t>Франтенко Галина Валерьевна, учитель начальных классов школы МБОУ г. Иркутска СОШ №6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31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17062" y="95149"/>
            <a:ext cx="92855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8056" lvl="0" indent="-384048">
              <a:spcBef>
                <a:spcPct val="20000"/>
              </a:spcBef>
              <a:buClr>
                <a:srgbClr val="A5B592"/>
              </a:buClr>
              <a:buSzPct val="80000"/>
              <a:defRPr/>
            </a:pPr>
            <a:r>
              <a:rPr lang="ru-RU" sz="4000" b="1" dirty="0">
                <a:solidFill>
                  <a:srgbClr val="C00000"/>
                </a:solidFill>
                <a:latin typeface="Century Gothic"/>
              </a:rPr>
              <a:t>Пальчиковые </a:t>
            </a:r>
            <a:r>
              <a:rPr lang="ru-RU" sz="4000" b="1" dirty="0" smtClean="0">
                <a:solidFill>
                  <a:srgbClr val="C00000"/>
                </a:solidFill>
                <a:latin typeface="Century Gothic"/>
              </a:rPr>
              <a:t>игры с карандашом </a:t>
            </a:r>
            <a:endParaRPr lang="ru-RU" sz="4000" b="1" dirty="0">
              <a:solidFill>
                <a:srgbClr val="C00000"/>
              </a:solidFill>
              <a:latin typeface="Century Gothic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469" y="1583139"/>
            <a:ext cx="2777537" cy="18516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469" y="4070314"/>
            <a:ext cx="2777537" cy="209051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32094" y="792494"/>
            <a:ext cx="8173375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катать карандаш между ладонями обеих рук – от кончиков пальцев до основания ладони; 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катать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карандаш подушечками двух пальцев (большого и указательного, большого и среднего, большого и безымянного), поочерёдно правой и левой рукой; 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 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катать карандаш между соответствующими пальцами обеих рук по очереди (между указательным пальцем правой руки и указательным пальцем левой руки и т.д.); 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поочерёдно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пальцами обеих рук катать карандаш по столу; поочерёдно пальцами обеих рук катать два карандаша по столу. 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6153" y="4070314"/>
            <a:ext cx="28653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b="1" dirty="0">
                <a:solidFill>
                  <a:srgbClr val="002060"/>
                </a:solidFill>
              </a:rPr>
              <a:t>Карандаш в руках держу</a:t>
            </a:r>
          </a:p>
          <a:p>
            <a:r>
              <a:rPr lang="ru-RU" b="1" dirty="0">
                <a:solidFill>
                  <a:srgbClr val="002060"/>
                </a:solidFill>
              </a:rPr>
              <a:t>Поиграть я с ним хочу.</a:t>
            </a:r>
          </a:p>
          <a:p>
            <a:r>
              <a:rPr lang="ru-RU" b="1" dirty="0">
                <a:solidFill>
                  <a:srgbClr val="002060"/>
                </a:solidFill>
              </a:rPr>
              <a:t>Карандаш в ладони взяли</a:t>
            </a:r>
          </a:p>
          <a:p>
            <a:r>
              <a:rPr lang="ru-RU" b="1" dirty="0">
                <a:solidFill>
                  <a:srgbClr val="002060"/>
                </a:solidFill>
              </a:rPr>
              <a:t>И немного прошуршали</a:t>
            </a:r>
          </a:p>
          <a:p>
            <a:r>
              <a:rPr lang="ru-RU" b="1" dirty="0">
                <a:solidFill>
                  <a:srgbClr val="002060"/>
                </a:solidFill>
              </a:rPr>
              <a:t>Карандашик я возьму</a:t>
            </a:r>
          </a:p>
          <a:p>
            <a:r>
              <a:rPr lang="ru-RU" b="1" dirty="0">
                <a:solidFill>
                  <a:srgbClr val="002060"/>
                </a:solidFill>
              </a:rPr>
              <a:t>Непременно каждый пальчик быть послушным научу.</a:t>
            </a:r>
          </a:p>
        </p:txBody>
      </p:sp>
    </p:spTree>
    <p:extLst>
      <p:ext uri="{BB962C8B-B14F-4D97-AF65-F5344CB8AC3E}">
        <p14:creationId xmlns:p14="http://schemas.microsoft.com/office/powerpoint/2010/main" val="109264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17062" y="95149"/>
            <a:ext cx="999728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8056" lvl="0" indent="-384048">
              <a:spcBef>
                <a:spcPct val="20000"/>
              </a:spcBef>
              <a:buClr>
                <a:srgbClr val="A5B592"/>
              </a:buClr>
              <a:buSzPct val="80000"/>
              <a:defRPr/>
            </a:pPr>
            <a:r>
              <a:rPr lang="ru-RU" sz="4000" b="1" dirty="0">
                <a:solidFill>
                  <a:srgbClr val="C00000"/>
                </a:solidFill>
                <a:latin typeface="Century Gothic"/>
              </a:rPr>
              <a:t>Пальчиковые </a:t>
            </a:r>
            <a:r>
              <a:rPr lang="ru-RU" sz="4000" b="1" dirty="0" smtClean="0">
                <a:solidFill>
                  <a:srgbClr val="C00000"/>
                </a:solidFill>
                <a:latin typeface="Century Gothic"/>
              </a:rPr>
              <a:t>игры со  стихотворным</a:t>
            </a:r>
          </a:p>
          <a:p>
            <a:pPr marL="448056" lvl="0" indent="-384048">
              <a:spcBef>
                <a:spcPct val="20000"/>
              </a:spcBef>
              <a:buClr>
                <a:srgbClr val="A5B592"/>
              </a:buClr>
              <a:buSzPct val="80000"/>
              <a:defRPr/>
            </a:pPr>
            <a:r>
              <a:rPr lang="ru-RU" sz="4000" b="1" dirty="0" smtClean="0">
                <a:solidFill>
                  <a:srgbClr val="C00000"/>
                </a:solidFill>
                <a:latin typeface="Century Gothic"/>
              </a:rPr>
              <a:t>                  сопровождением </a:t>
            </a:r>
            <a:endParaRPr lang="ru-RU" sz="4000" b="1" dirty="0">
              <a:solidFill>
                <a:srgbClr val="C00000"/>
              </a:solidFill>
              <a:latin typeface="Century Gothic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2425" y="1443841"/>
            <a:ext cx="439380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С веток ягоды снимаю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и в лукошко собираю. </a:t>
            </a:r>
          </a:p>
          <a:p>
            <a:r>
              <a:rPr lang="ru-RU" dirty="0"/>
              <a:t>("срывают" ягодки и "кладут" в </a:t>
            </a:r>
            <a:r>
              <a:rPr lang="ru-RU" dirty="0" smtClean="0"/>
              <a:t>ладошку). </a:t>
            </a:r>
            <a:endParaRPr lang="ru-RU" dirty="0"/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Ягод - полное лукошко!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Я попробую немножко. </a:t>
            </a:r>
          </a:p>
          <a:p>
            <a:r>
              <a:rPr lang="ru-RU" dirty="0" smtClean="0"/>
              <a:t>(щепотку </a:t>
            </a:r>
            <a:r>
              <a:rPr lang="ru-RU" dirty="0"/>
              <a:t>поднести ко рту)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Я поем ещё чуть - чуть -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легче будет к дому путь!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Я поем ещё малинки.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Сколько ягодок в корзинке?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Раз, два, три, четыре, пять… </a:t>
            </a:r>
          </a:p>
          <a:p>
            <a:r>
              <a:rPr lang="ru-RU" dirty="0"/>
              <a:t>(загибаем пальчики)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Снова буду собирать! 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710289" y="1541699"/>
            <a:ext cx="51211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1, 2, 3, 4, 5 будем пальчики считать. </a:t>
            </a:r>
          </a:p>
          <a:p>
            <a:r>
              <a:rPr lang="ru-RU" dirty="0"/>
              <a:t>(загибаем пальчики)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Вот кулак, а вот ладошка. </a:t>
            </a:r>
          </a:p>
          <a:p>
            <a:r>
              <a:rPr lang="ru-RU" dirty="0"/>
              <a:t>(Показать кулак и ладошку)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На ладошку села кошка и крадется потихоньку, </a:t>
            </a:r>
          </a:p>
          <a:p>
            <a:r>
              <a:rPr lang="ru-RU" dirty="0"/>
              <a:t>(По ладошке перебирая пальчиками </a:t>
            </a:r>
          </a:p>
          <a:p>
            <a:r>
              <a:rPr lang="ru-RU" dirty="0"/>
              <a:t>продвигается другая ладошка)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Может, мышка там живет?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Кошка мышку стережет. Мяу</a:t>
            </a:r>
            <a:r>
              <a:rPr lang="ru-RU" dirty="0"/>
              <a:t>! </a:t>
            </a:r>
          </a:p>
          <a:p>
            <a:r>
              <a:rPr lang="ru-RU" dirty="0"/>
              <a:t>(Как кошка царапать пальчиками ладошку, </a:t>
            </a:r>
          </a:p>
          <a:p>
            <a:r>
              <a:rPr lang="ru-RU" dirty="0"/>
              <a:t>а на последнее слово быстро спрятать ручки от кошки) </a:t>
            </a:r>
          </a:p>
        </p:txBody>
      </p:sp>
    </p:spTree>
    <p:extLst>
      <p:ext uri="{BB962C8B-B14F-4D97-AF65-F5344CB8AC3E}">
        <p14:creationId xmlns:p14="http://schemas.microsoft.com/office/powerpoint/2010/main" val="277550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8" t="41343" r="2120" b="4687"/>
          <a:stretch/>
        </p:blipFill>
        <p:spPr>
          <a:xfrm>
            <a:off x="6114197" y="1106522"/>
            <a:ext cx="4380931" cy="40577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98042" y="183192"/>
            <a:ext cx="59323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Пальчиковые игры</a:t>
            </a:r>
            <a:endParaRPr lang="ru-RU" sz="54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4724" t="23689" r="53011" b="21659"/>
          <a:stretch/>
        </p:blipFill>
        <p:spPr>
          <a:xfrm>
            <a:off x="1128533" y="1245707"/>
            <a:ext cx="3894905" cy="37793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346" y="4419939"/>
            <a:ext cx="3868247" cy="211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6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17062" y="95149"/>
            <a:ext cx="90354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8056" lvl="0" indent="-384048">
              <a:spcBef>
                <a:spcPct val="20000"/>
              </a:spcBef>
              <a:buClr>
                <a:srgbClr val="A5B592"/>
              </a:buClr>
              <a:buSzPct val="80000"/>
              <a:defRPr/>
            </a:pPr>
            <a:r>
              <a:rPr lang="ru-RU" sz="4000" b="1" dirty="0">
                <a:solidFill>
                  <a:srgbClr val="C00000"/>
                </a:solidFill>
                <a:latin typeface="Century Gothic"/>
              </a:rPr>
              <a:t>Пальчиковые </a:t>
            </a:r>
            <a:r>
              <a:rPr lang="ru-RU" sz="4000" b="1" dirty="0" smtClean="0">
                <a:solidFill>
                  <a:srgbClr val="C00000"/>
                </a:solidFill>
                <a:latin typeface="Century Gothic"/>
              </a:rPr>
              <a:t>игры - манипуляции</a:t>
            </a:r>
            <a:endParaRPr lang="ru-RU" sz="4000" b="1" dirty="0">
              <a:solidFill>
                <a:srgbClr val="C00000"/>
              </a:solidFill>
              <a:latin typeface="Century Gothic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4789" r="974"/>
          <a:stretch/>
        </p:blipFill>
        <p:spPr>
          <a:xfrm>
            <a:off x="5732034" y="881509"/>
            <a:ext cx="5794568" cy="58980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7062" y="1351129"/>
            <a:ext cx="43536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.«Ладушки-ладушки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»,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«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Сорока-белобока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</a:p>
          <a:p>
            <a:r>
              <a:rPr lang="ru-RU" dirty="0" smtClean="0"/>
              <a:t>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«Пальчик-мальчик, где ты был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?»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«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Мы делили апельсин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«Этот пальчик хочет спать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«Этот пальчик – дедушка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«Раз, два, три, четыре, кто живет в моей квартире»,</a:t>
            </a:r>
          </a:p>
        </p:txBody>
      </p:sp>
    </p:spTree>
    <p:extLst>
      <p:ext uri="{BB962C8B-B14F-4D97-AF65-F5344CB8AC3E}">
        <p14:creationId xmlns:p14="http://schemas.microsoft.com/office/powerpoint/2010/main" val="258280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84"/>
            <a:ext cx="1219200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17062" y="95149"/>
            <a:ext cx="98145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8056" lvl="0" indent="-384048">
              <a:spcBef>
                <a:spcPct val="20000"/>
              </a:spcBef>
              <a:buClr>
                <a:srgbClr val="A5B592"/>
              </a:buClr>
              <a:buSzPct val="80000"/>
              <a:defRPr/>
            </a:pPr>
            <a:r>
              <a:rPr lang="ru-RU" sz="4000" b="1" dirty="0">
                <a:solidFill>
                  <a:srgbClr val="C00000"/>
                </a:solidFill>
                <a:latin typeface="Century Gothic"/>
              </a:rPr>
              <a:t>Пальчиковые </a:t>
            </a:r>
            <a:r>
              <a:rPr lang="ru-RU" sz="4000" b="1" dirty="0" smtClean="0">
                <a:solidFill>
                  <a:srgbClr val="C00000"/>
                </a:solidFill>
                <a:latin typeface="Century Gothic"/>
              </a:rPr>
              <a:t>игры на основе сказок</a:t>
            </a:r>
            <a:endParaRPr lang="ru-RU" sz="4000" b="1" dirty="0">
              <a:solidFill>
                <a:srgbClr val="C00000"/>
              </a:solidFill>
              <a:latin typeface="Century Gothic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r="42" b="7601"/>
          <a:stretch/>
        </p:blipFill>
        <p:spPr>
          <a:xfrm>
            <a:off x="7107538" y="679820"/>
            <a:ext cx="4760510" cy="48405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r="3892" b="8176"/>
          <a:stretch/>
        </p:blipFill>
        <p:spPr>
          <a:xfrm>
            <a:off x="917062" y="966423"/>
            <a:ext cx="5866524" cy="405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6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89766" y="1485995"/>
            <a:ext cx="115914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Century Gothic" panose="020B0502020202020204" pitchFamily="34" charset="0"/>
              </a:rPr>
              <a:t>Такие игры позволяют активизировать межполушарное взаимодействие, улучшают мыслительную деятельность, стрессоустойчивость, способствуют улучшению памяти и внимания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89766" y="303923"/>
            <a:ext cx="104124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8056" lvl="0" indent="-384048">
              <a:spcBef>
                <a:spcPct val="20000"/>
              </a:spcBef>
              <a:buClr>
                <a:srgbClr val="A5B592"/>
              </a:buClr>
              <a:buSzPct val="80000"/>
              <a:defRPr/>
            </a:pPr>
            <a:r>
              <a:rPr lang="ru-RU" sz="4000" b="1" dirty="0">
                <a:solidFill>
                  <a:srgbClr val="C00000"/>
                </a:solidFill>
                <a:latin typeface="Century Gothic"/>
              </a:rPr>
              <a:t>Пальчиковые </a:t>
            </a:r>
            <a:r>
              <a:rPr lang="ru-RU" sz="4000" b="1" dirty="0" err="1" smtClean="0">
                <a:solidFill>
                  <a:srgbClr val="C00000"/>
                </a:solidFill>
                <a:latin typeface="Century Gothic"/>
              </a:rPr>
              <a:t>кинезиологические</a:t>
            </a:r>
            <a:r>
              <a:rPr lang="ru-RU" sz="4000" b="1" dirty="0" smtClean="0">
                <a:solidFill>
                  <a:srgbClr val="C00000"/>
                </a:solidFill>
                <a:latin typeface="Century Gothic"/>
              </a:rPr>
              <a:t> игры </a:t>
            </a:r>
            <a:endParaRPr lang="ru-RU" sz="4000" b="1" dirty="0">
              <a:solidFill>
                <a:srgbClr val="C00000"/>
              </a:solidFill>
              <a:latin typeface="Century Gothic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41574" y="961789"/>
            <a:ext cx="51610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8056" lvl="0" indent="-384048">
              <a:spcBef>
                <a:spcPct val="20000"/>
              </a:spcBef>
              <a:buClr>
                <a:srgbClr val="A5B592"/>
              </a:buClr>
              <a:buSzPct val="80000"/>
              <a:defRPr/>
            </a:pP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Century Gothic"/>
              </a:rPr>
              <a:t>Гимнастика мозга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Century Gothic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31259" t="22528" r="31294" b="26912"/>
          <a:stretch/>
        </p:blipFill>
        <p:spPr>
          <a:xfrm>
            <a:off x="6429980" y="2938600"/>
            <a:ext cx="4872252" cy="369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323527" y="404664"/>
            <a:ext cx="11868473" cy="6050144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8056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B592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Пальчиковые игры с элементами самомассажа</a:t>
            </a:r>
          </a:p>
          <a:p>
            <a:pPr marL="448056" marR="0" lvl="0" indent="-384048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B592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3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  </a:t>
            </a:r>
          </a:p>
          <a:p>
            <a:pPr marL="448056" marR="0" lvl="0" indent="-384048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B592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3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используются традиционные для массажа движения – разминание, растирание, надавливание, пощипывание – такие движения выполняются от периферии к центру</a:t>
            </a: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r="-1264" b="48148"/>
          <a:stretch/>
        </p:blipFill>
        <p:spPr>
          <a:xfrm>
            <a:off x="5124856" y="3207222"/>
            <a:ext cx="3412079" cy="24809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48686" r="333"/>
          <a:stretch/>
        </p:blipFill>
        <p:spPr>
          <a:xfrm>
            <a:off x="8684383" y="3207222"/>
            <a:ext cx="3360169" cy="24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45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36"/>
            <a:ext cx="12192001" cy="6858000"/>
          </a:xfrm>
          <a:prstGeom prst="rect">
            <a:avLst/>
          </a:prstGeom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323527" y="404664"/>
            <a:ext cx="11868473" cy="6050144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8056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B592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Пальчиковые игры с музыкальным сопровождением</a:t>
            </a:r>
          </a:p>
          <a:p>
            <a:pPr marL="448056" marR="0" lvl="0" indent="-384048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B592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3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+mn-cs"/>
              </a:rPr>
              <a:t>  </a:t>
            </a:r>
          </a:p>
          <a:p>
            <a:pPr marL="448056" marR="0" lvl="0" indent="-384048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B592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5344" y="2015441"/>
            <a:ext cx="93077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В таких играх синтез движения, речи и музыки радует детей и позволяет проводить эти игры наиболее эффективно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893" y="3052838"/>
            <a:ext cx="4182591" cy="368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7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078" y="2690070"/>
            <a:ext cx="1904290" cy="367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2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727363"/>
            <a:ext cx="12065620" cy="8226560"/>
          </a:xfrm>
          <a:prstGeom prst="rect">
            <a:avLst/>
          </a:prstGeom>
        </p:spPr>
      </p:pic>
      <p:pic>
        <p:nvPicPr>
          <p:cNvPr id="4" name="#1_12_R.Claydeman_Mariage d'Amou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08317" y="5367068"/>
            <a:ext cx="609600" cy="609600"/>
          </a:xfrm>
          <a:prstGeom prst="rect">
            <a:avLst/>
          </a:prstGeom>
        </p:spPr>
      </p:pic>
      <p:pic>
        <p:nvPicPr>
          <p:cNvPr id="6" name="#1_12_R.Claydeman_Mariage d'Amour.mp3">
            <a:hlinkClick r:id="" action="ppaction://media"/>
          </p:cNvPr>
          <p:cNvPicPr>
            <a:picLocks noRot="1" noChangeAspect="1"/>
          </p:cNvPicPr>
          <p:nvPr>
            <a:audioFile r:link="rId5"/>
          </p:nvPr>
        </p:nvPicPr>
        <p:blipFill>
          <a:blip r:embed="rId9"/>
          <a:stretch>
            <a:fillRect/>
          </a:stretch>
        </p:blipFill>
        <p:spPr>
          <a:xfrm>
            <a:off x="583324" y="617745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8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13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67" y="1061740"/>
            <a:ext cx="4572000" cy="428625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84512" y="138410"/>
            <a:ext cx="82738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Приветствуем друг друга…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35866" y="1200150"/>
            <a:ext cx="2802498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Желаю</a:t>
            </a:r>
          </a:p>
          <a:p>
            <a:pPr algn="ctr"/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</a:t>
            </a:r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спеха</a:t>
            </a:r>
          </a:p>
          <a:p>
            <a:pPr algn="ctr"/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</a:t>
            </a:r>
            <a:r>
              <a:rPr lang="ru-RU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ольшого</a:t>
            </a:r>
          </a:p>
          <a:p>
            <a:pPr algn="ctr"/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</a:t>
            </a:r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 всём</a:t>
            </a:r>
          </a:p>
          <a:p>
            <a:pPr algn="ctr"/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</a:t>
            </a:r>
            <a:r>
              <a:rPr lang="ru-RU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везде</a:t>
            </a:r>
            <a:endParaRPr lang="ru-RU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819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44" y="116114"/>
            <a:ext cx="10319656" cy="674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4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88417" y="155897"/>
            <a:ext cx="34151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Рефлексия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4615" r="54352"/>
          <a:stretch/>
        </p:blipFill>
        <p:spPr>
          <a:xfrm>
            <a:off x="233869" y="963164"/>
            <a:ext cx="1233275" cy="117969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85631" y="1186591"/>
            <a:ext cx="38411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Понравилось…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4564" t="5311"/>
          <a:stretch/>
        </p:blipFill>
        <p:spPr>
          <a:xfrm rot="16200000" flipV="1">
            <a:off x="299114" y="2207685"/>
            <a:ext cx="1221272" cy="135176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585631" y="2540120"/>
            <a:ext cx="50818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Остались вопросы…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8867948" y="1007135"/>
            <a:ext cx="1828800" cy="150103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3534">
            <a:off x="9380806" y="1350091"/>
            <a:ext cx="1390216" cy="10573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3459">
            <a:off x="8657910" y="1306997"/>
            <a:ext cx="1343522" cy="102183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557398" y="2445510"/>
            <a:ext cx="463460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Увы,</a:t>
            </a:r>
          </a:p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не понравилось…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583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45725" y="2555913"/>
            <a:ext cx="5431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42175" y="2967335"/>
            <a:ext cx="887045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Спасибо за внимание!</a:t>
            </a:r>
            <a:endParaRPr lang="ru-RU" sz="54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5297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91486" y="444017"/>
            <a:ext cx="828874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spcAft>
                <a:spcPts val="0"/>
              </a:spcAft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ЦЕЛЬ-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применение методов и приёмов. Способствующих развитию мелкой моторики у младших школьников через пальчиковые игры.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1924050" algn="l"/>
              </a:tabLs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1924050" algn="l"/>
              </a:tabLst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Задачи: 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AutoNum type="arabicPeriod"/>
              <a:tabLst>
                <a:tab pos="1924050" algn="l"/>
              </a:tabLs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Изучить особенности развития мелкой моторики у детей младшего школьного возраста в 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психолого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–педагогической литературе.</a:t>
            </a:r>
          </a:p>
          <a:p>
            <a:pPr marL="342900" indent="-342900" algn="just">
              <a:spcAft>
                <a:spcPts val="0"/>
              </a:spcAft>
              <a:buAutoNum type="arabicPeriod"/>
              <a:tabLst>
                <a:tab pos="1924050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Охарактеризовать пальчиковые игры  как средство развития мелкой моторики.</a:t>
            </a:r>
          </a:p>
          <a:p>
            <a:pPr marL="342900" indent="-342900" algn="just">
              <a:spcAft>
                <a:spcPts val="0"/>
              </a:spcAft>
              <a:buAutoNum type="arabicPeriod"/>
              <a:tabLst>
                <a:tab pos="1924050" algn="l"/>
              </a:tabLst>
            </a:pPr>
            <a:r>
              <a:rPr lang="ru-RU" sz="2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Использовать методы  и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приёмы работы по развитию мелкой моторики у учащихся 1 -2 классов при помощи пальчиковых игр.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0200" t="23283" r="28158" b="9254"/>
          <a:stretch/>
        </p:blipFill>
        <p:spPr>
          <a:xfrm>
            <a:off x="8980228" y="340951"/>
            <a:ext cx="3038901" cy="369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6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idx="1"/>
          </p:nvPr>
        </p:nvSpPr>
        <p:spPr>
          <a:xfrm>
            <a:off x="654833" y="400193"/>
            <a:ext cx="9239794" cy="6000607"/>
          </a:xfrm>
        </p:spPr>
        <p:txBody>
          <a:bodyPr/>
          <a:lstStyle/>
          <a:p>
            <a:endParaRPr lang="ru-RU" dirty="0"/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                                 « </a:t>
            </a:r>
            <a:r>
              <a:rPr lang="ru-RU" b="1" dirty="0">
                <a:solidFill>
                  <a:srgbClr val="002060"/>
                </a:solidFill>
              </a:rPr>
              <a:t>Ум ребёнка находится 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                                 на </a:t>
            </a:r>
            <a:r>
              <a:rPr lang="ru-RU" b="1" dirty="0">
                <a:solidFill>
                  <a:srgbClr val="002060"/>
                </a:solidFill>
              </a:rPr>
              <a:t>кончиках его пальцев»</a:t>
            </a:r>
          </a:p>
          <a:p>
            <a:pPr>
              <a:buNone/>
            </a:pP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                                                             В.А</a:t>
            </a:r>
            <a:r>
              <a:rPr lang="ru-RU" sz="2400" dirty="0">
                <a:solidFill>
                  <a:srgbClr val="002060"/>
                </a:solidFill>
              </a:rPr>
              <a:t>. Сухомлинский</a:t>
            </a:r>
            <a:r>
              <a:rPr lang="ru-RU" sz="3600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 </a:t>
            </a:r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                 </a:t>
            </a:r>
            <a:r>
              <a:rPr lang="ru-RU" b="1" dirty="0" smtClean="0">
                <a:solidFill>
                  <a:srgbClr val="002060"/>
                </a:solidFill>
              </a:rPr>
              <a:t>«</a:t>
            </a:r>
            <a:r>
              <a:rPr lang="ru-RU" b="1" dirty="0">
                <a:solidFill>
                  <a:srgbClr val="002060"/>
                </a:solidFill>
              </a:rPr>
              <a:t>Таланты детей находятся 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                                                           на </a:t>
            </a:r>
            <a:r>
              <a:rPr lang="ru-RU" b="1" dirty="0">
                <a:solidFill>
                  <a:srgbClr val="002060"/>
                </a:solidFill>
              </a:rPr>
              <a:t>кончиках их пальцев» </a:t>
            </a:r>
          </a:p>
          <a:p>
            <a:pPr>
              <a:buNone/>
            </a:pP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                                                                         М.М</a:t>
            </a:r>
            <a:r>
              <a:rPr lang="ru-RU" dirty="0">
                <a:solidFill>
                  <a:srgbClr val="002060"/>
                </a:solidFill>
              </a:rPr>
              <a:t>. </a:t>
            </a:r>
            <a:r>
              <a:rPr lang="ru-RU" dirty="0" err="1">
                <a:solidFill>
                  <a:srgbClr val="002060"/>
                </a:solidFill>
              </a:rPr>
              <a:t>Монтессори</a:t>
            </a:r>
            <a:r>
              <a:rPr lang="ru-RU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6" name="Рисунок 5" descr="suhomlinskiy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26977" y="400193"/>
            <a:ext cx="1512168" cy="2184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metod-vospitani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95830" y="3400496"/>
            <a:ext cx="1656184" cy="221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85" y="2584800"/>
            <a:ext cx="5213445" cy="324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24329"/>
      </p:ext>
    </p:extLst>
  </p:cSld>
  <p:clrMapOvr>
    <a:masterClrMapping/>
  </p:clrMapOvr>
  <p:transition spd="slow">
    <p:strips dir="ru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7260" t="13699" r="10336" b="11083"/>
          <a:stretch/>
        </p:blipFill>
        <p:spPr>
          <a:xfrm>
            <a:off x="8554871" y="283465"/>
            <a:ext cx="3377377" cy="44932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5218" y="791570"/>
            <a:ext cx="358936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Недостаточное развитие моторики руки приводит к большим умственным и физическим нагрузкам детей в школе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6001" t="49701" r="49761" b="7075"/>
          <a:stretch/>
        </p:blipFill>
        <p:spPr>
          <a:xfrm>
            <a:off x="4985983" y="2535158"/>
            <a:ext cx="3370997" cy="24702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7951" y="283465"/>
            <a:ext cx="2834185" cy="206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15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r="1745" b="12441"/>
          <a:stretch/>
        </p:blipFill>
        <p:spPr>
          <a:xfrm>
            <a:off x="361467" y="516302"/>
            <a:ext cx="6844551" cy="45746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54153" t="21642" r="5938" b="16061"/>
          <a:stretch/>
        </p:blipFill>
        <p:spPr>
          <a:xfrm>
            <a:off x="7820167" y="516302"/>
            <a:ext cx="3580817" cy="419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4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685" y="345246"/>
            <a:ext cx="7437177" cy="557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1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317" y="1133817"/>
            <a:ext cx="8541236" cy="5279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617317" y="210487"/>
            <a:ext cx="71683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Виды пальчиковых игр</a:t>
            </a:r>
            <a:endParaRPr lang="ru-RU" sz="54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Picture 1" descr="C:\Documents and Settings\Tanja\Рабочий стол\сад\13.03.2012 11-06-33_0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41410" y="4825340"/>
            <a:ext cx="1944216" cy="1458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 descr="C:\Documents and Settings\Tanja\Рабочий стол\сад\images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7154" y="4321284"/>
            <a:ext cx="1368152" cy="1777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4" descr="C:\Documents and Settings\Tanja\Рабочий стол\сад\image1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52778" y="4609316"/>
            <a:ext cx="2282078" cy="1539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1500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89766" y="303923"/>
            <a:ext cx="91845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8056" lvl="0" indent="-384048">
              <a:spcBef>
                <a:spcPct val="20000"/>
              </a:spcBef>
              <a:buClr>
                <a:srgbClr val="A5B592"/>
              </a:buClr>
              <a:buSzPct val="80000"/>
              <a:defRPr/>
            </a:pPr>
            <a:r>
              <a:rPr lang="ru-RU" sz="4000" b="1" dirty="0">
                <a:solidFill>
                  <a:srgbClr val="C00000"/>
                </a:solidFill>
                <a:latin typeface="Century Gothic"/>
              </a:rPr>
              <a:t>Пальчиковые </a:t>
            </a:r>
            <a:r>
              <a:rPr lang="ru-RU" sz="4000" b="1" dirty="0" smtClean="0">
                <a:solidFill>
                  <a:srgbClr val="C00000"/>
                </a:solidFill>
                <a:latin typeface="Century Gothic"/>
              </a:rPr>
              <a:t>игры с предметами </a:t>
            </a:r>
            <a:endParaRPr lang="ru-RU" sz="4000" b="1" dirty="0">
              <a:solidFill>
                <a:srgbClr val="C00000"/>
              </a:solidFill>
              <a:latin typeface="Century Gothic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35821" r="69652" b="8259"/>
          <a:stretch/>
        </p:blipFill>
        <p:spPr>
          <a:xfrm>
            <a:off x="9267329" y="1011809"/>
            <a:ext cx="2033017" cy="28095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74316" t="65672" r="2550" b="7661"/>
          <a:stretch/>
        </p:blipFill>
        <p:spPr>
          <a:xfrm>
            <a:off x="9608024" y="4107975"/>
            <a:ext cx="2115404" cy="18288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883" y="1011809"/>
            <a:ext cx="8178258" cy="425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11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448</Words>
  <Application>Microsoft Office PowerPoint</Application>
  <PresentationFormat>Произвольный</PresentationFormat>
  <Paragraphs>88</Paragraphs>
  <Slides>22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Cавватеева</dc:creator>
  <cp:lastModifiedBy>Надежда Пронская</cp:lastModifiedBy>
  <cp:revision>48</cp:revision>
  <cp:lastPrinted>2016-12-10T03:04:24Z</cp:lastPrinted>
  <dcterms:created xsi:type="dcterms:W3CDTF">2016-12-09T12:27:46Z</dcterms:created>
  <dcterms:modified xsi:type="dcterms:W3CDTF">2020-02-27T14:41:01Z</dcterms:modified>
</cp:coreProperties>
</file>