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6" r:id="rId9"/>
    <p:sldId id="263" r:id="rId10"/>
    <p:sldId id="261" r:id="rId11"/>
    <p:sldId id="27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DC738DD-18C6-4F20-B094-3FB5B11504FF}">
          <p14:sldIdLst>
            <p14:sldId id="256"/>
            <p14:sldId id="257"/>
            <p14:sldId id="258"/>
            <p14:sldId id="259"/>
            <p14:sldId id="262"/>
            <p14:sldId id="260"/>
            <p14:sldId id="264"/>
            <p14:sldId id="266"/>
            <p14:sldId id="263"/>
            <p14:sldId id="261"/>
            <p14:sldId id="272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979F8F-990C-4E1C-8DF7-938589B93052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666812-DEB1-4793-BBE9-28263925A0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 не только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175351" cy="1793167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</a:rPr>
              <a:t>Автомобили фирмы </a:t>
            </a:r>
            <a:r>
              <a:rPr lang="en-US" i="1" dirty="0"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</a:rPr>
              <a:t>Renault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5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755576" y="116632"/>
            <a:ext cx="7560840" cy="40896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/>
              <a:t>Стоимость </a:t>
            </a:r>
            <a:r>
              <a:rPr lang="ru-RU" sz="2000" dirty="0"/>
              <a:t>автомобиля “Рено-</a:t>
            </a:r>
            <a:r>
              <a:rPr lang="ru-RU" sz="2000" dirty="0" err="1"/>
              <a:t>Логан</a:t>
            </a:r>
            <a:r>
              <a:rPr lang="ru-RU" sz="2000" dirty="0"/>
              <a:t>” составляет </a:t>
            </a:r>
            <a:r>
              <a:rPr lang="ru-RU" sz="2000" dirty="0" smtClean="0"/>
              <a:t>600 </a:t>
            </a:r>
            <a:r>
              <a:rPr lang="ru-RU" sz="2000" dirty="0"/>
              <a:t>000 рублей. В соответствии с условиями кредитования, при его покупке покупатель выплачивает половину стоимости, а второю половину можно выплатить в течении двух лет равными  частями. При этом банку необходимо  заплатить только одноразовую комиссию в сумме 2,5% от суммы кредита. Также необходимо обязательно застраховать автомобиль, стоимость страховки составляет 5% от стоимости автомобиля. Какую общую сумму за автомобиль необходимо уплатить? Сколько денег ежемесячно необходимо выплачивать </a:t>
            </a:r>
            <a:r>
              <a:rPr lang="ru-RU" sz="2000" dirty="0" smtClean="0"/>
              <a:t>банку?</a:t>
            </a:r>
            <a:endParaRPr lang="ru-RU" sz="2000" dirty="0"/>
          </a:p>
          <a:p>
            <a:endParaRPr lang="ru-RU" dirty="0"/>
          </a:p>
        </p:txBody>
      </p:sp>
      <p:pic>
        <p:nvPicPr>
          <p:cNvPr id="6146" name="Picture 2" descr="E:\novaya\11-2\Mega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01008"/>
            <a:ext cx="4818531" cy="335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7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dirty="0"/>
              <a:t>1. 600000 : 2 = 300000 (руб.) - половина суммы;</a:t>
            </a:r>
          </a:p>
          <a:p>
            <a:pPr marL="45720" indent="0">
              <a:buNone/>
            </a:pPr>
            <a:r>
              <a:rPr lang="ru-RU" dirty="0"/>
              <a:t>2. 2,5% = 0,025</a:t>
            </a:r>
          </a:p>
          <a:p>
            <a:pPr marL="45720" indent="0">
              <a:buNone/>
            </a:pPr>
            <a:r>
              <a:rPr lang="ru-RU" dirty="0"/>
              <a:t>    300000 ∙ 0,025=7500 (руб.) - одноразовая комиссия;</a:t>
            </a:r>
          </a:p>
          <a:p>
            <a:pPr marL="45720" indent="0">
              <a:buNone/>
            </a:pPr>
            <a:r>
              <a:rPr lang="ru-RU" dirty="0"/>
              <a:t>3. 5% = 0,05</a:t>
            </a:r>
          </a:p>
          <a:p>
            <a:pPr marL="45720" indent="0">
              <a:buNone/>
            </a:pPr>
            <a:r>
              <a:rPr lang="ru-RU" dirty="0"/>
              <a:t>   600000 ∙ 0,05 =30000 (руб.) страховка</a:t>
            </a:r>
          </a:p>
          <a:p>
            <a:pPr marL="45720" indent="0">
              <a:buNone/>
            </a:pPr>
            <a:r>
              <a:rPr lang="ru-RU" dirty="0"/>
              <a:t>4. 600000 + 7500 + 30000 = 637500 (руб.) - общая сумма;</a:t>
            </a:r>
          </a:p>
          <a:p>
            <a:pPr marL="45720" indent="0">
              <a:buNone/>
            </a:pPr>
            <a:r>
              <a:rPr lang="ru-RU" dirty="0"/>
              <a:t>5. 300000 + 7500 + 30000 = 337500 (руб.) сумма, которую необходимо уплатить на протяжении двух лет;</a:t>
            </a:r>
          </a:p>
          <a:p>
            <a:pPr marL="45720" indent="0">
              <a:buNone/>
            </a:pPr>
            <a:r>
              <a:rPr lang="ru-RU" dirty="0"/>
              <a:t>6. 337500 : 24 = 14062,5 (руб.) – ежемесячная выплата.</a:t>
            </a:r>
          </a:p>
          <a:p>
            <a:pPr marL="45720" indent="0">
              <a:buNone/>
            </a:pPr>
            <a:r>
              <a:rPr lang="ru-RU" dirty="0"/>
              <a:t>Ответ: 637500 руб.; 14062,5 руб.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718" y="3573016"/>
            <a:ext cx="551709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5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692696"/>
            <a:ext cx="7478216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Благотворительность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043608" y="1988840"/>
            <a:ext cx="6400800" cy="34747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800" b="1" i="1" dirty="0"/>
              <a:t>Нет ничего лучше, чем делать людей счастливыми.</a:t>
            </a:r>
          </a:p>
          <a:p>
            <a:pPr marL="45720" indent="0">
              <a:buNone/>
            </a:pPr>
            <a:r>
              <a:rPr lang="ru-RU" sz="2800" b="1" i="1" dirty="0"/>
              <a:t>18 июля 2014 года в </a:t>
            </a:r>
            <a:r>
              <a:rPr lang="en-US" sz="2800" b="1" i="1" dirty="0"/>
              <a:t>Renault</a:t>
            </a:r>
            <a:r>
              <a:rPr lang="ru-RU" sz="2800" b="1" i="1" dirty="0"/>
              <a:t> Россия впервые прошел День донора. Эта благотворительная выездная акция была нацелена на поддержку донорского движения фонда «Подари жизнь». В Дне донора приняли участие 89 сотрудников </a:t>
            </a:r>
            <a:r>
              <a:rPr lang="en-US" sz="2800" b="1" i="1" dirty="0"/>
              <a:t>Renault</a:t>
            </a:r>
            <a:r>
              <a:rPr lang="ru-RU" sz="2800" b="1" i="1" dirty="0"/>
              <a:t> Россия</a:t>
            </a:r>
            <a:r>
              <a:rPr lang="ru-RU" i="1" dirty="0"/>
              <a:t>. 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novaya\11-2\blagotvor reno\responsibility_culture_1536x864.jpg.ximg.l_4_m.sm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716" y="182589"/>
            <a:ext cx="5259340" cy="295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E:\novaya\11-2\blagotvor reno\Responsibility_safety-on-the-road_ideas.jpg.ximg.l_6_m.sm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15809"/>
            <a:ext cx="6984776" cy="392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632848" cy="5361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i="1" dirty="0"/>
              <a:t>Пример совместной работы </a:t>
            </a:r>
            <a:r>
              <a:rPr lang="en-US" i="1" dirty="0"/>
              <a:t>Renault</a:t>
            </a:r>
            <a:r>
              <a:rPr lang="ru-RU" i="1" dirty="0"/>
              <a:t> Россия и ГИБДД – организация и проведение ежегодного конкурса «Юный инспектор движения». </a:t>
            </a:r>
            <a:r>
              <a:rPr lang="en-US" i="1" dirty="0"/>
              <a:t>Renault</a:t>
            </a:r>
            <a:r>
              <a:rPr lang="ru-RU" i="1" dirty="0"/>
              <a:t> присоединилась к его организаторам в 2010 году. </a:t>
            </a:r>
            <a:endParaRPr lang="ru-RU" dirty="0"/>
          </a:p>
          <a:p>
            <a:pPr marL="45720" indent="0">
              <a:buNone/>
            </a:pPr>
            <a:r>
              <a:rPr lang="ru-RU" i="1" dirty="0"/>
              <a:t>В рамках направления «Безопасность на дороге» центральный офис </a:t>
            </a:r>
            <a:r>
              <a:rPr lang="en-US" i="1" dirty="0"/>
              <a:t>Renault</a:t>
            </a:r>
            <a:r>
              <a:rPr lang="ru-RU" i="1" dirty="0"/>
              <a:t> с 2012 года проводит конкурс «Твои идеи – твои инициативы». В сентябре 2013 года начал работу сайт этого проекта во всех странах присутствия компании, в том числе и в России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8194" name="Picture 2" descr="E:\novaya\11-2\blagotvor reno\Responsibility_safety-on-the-road-2.jpg.ximg.l_4_m.sm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77072"/>
            <a:ext cx="4540843" cy="25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15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068960"/>
            <a:ext cx="7478217" cy="3240360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i="1" dirty="0" smtClean="0">
                <a:effectLst/>
              </a:rPr>
              <a:t>Renault</a:t>
            </a:r>
            <a:r>
              <a:rPr lang="ru-RU" sz="2800" i="1" dirty="0" smtClean="0">
                <a:effectLst/>
              </a:rPr>
              <a:t> Россия – социально ориентированная компания, которая стремится помогать детям из благотворительных организаций, детских домов и интернатов, создавать для них условия гармоничного духовного и физического развития.</a:t>
            </a:r>
            <a:endParaRPr lang="ru-RU" sz="2800" dirty="0"/>
          </a:p>
        </p:txBody>
      </p:sp>
      <p:pic>
        <p:nvPicPr>
          <p:cNvPr id="9218" name="Picture 2" descr="E:\novaya\11-2\blagotvor reno\responsibility-children-1_1536x864.jpg.ximg.l_4_m.sm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4312"/>
            <a:ext cx="5074930" cy="285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23728" y="2996952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800" b="1" i="1" dirty="0"/>
              <a:t>Основные направления деятельности </a:t>
            </a:r>
            <a:r>
              <a:rPr lang="ru-RU" sz="2800" b="1" i="1" dirty="0" smtClean="0"/>
              <a:t>компании </a:t>
            </a:r>
            <a:r>
              <a:rPr lang="ru-RU" sz="2800" b="1" i="1" dirty="0"/>
              <a:t>в отношении охраны окружающей среды – соблюдение законодательства, сокращение загрязнений окружающей среды и продвижение экологической политики во взаимодействии со всеми подразделениями компании. </a:t>
            </a:r>
            <a:r>
              <a:rPr lang="en-US" i="1" dirty="0"/>
              <a:t> </a:t>
            </a:r>
            <a:endParaRPr lang="ru-RU" dirty="0"/>
          </a:p>
        </p:txBody>
      </p:sp>
      <p:pic>
        <p:nvPicPr>
          <p:cNvPr id="10242" name="Picture 2" descr="E:\novaya\11-2\blagotvor reno\responsibility-protection-7_1536x864.jpg.ximg.l_4_m.sm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" y="1635"/>
            <a:ext cx="5068979" cy="285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8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novaya\11-2\19_19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55576"/>
            <a:ext cx="434181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novaya\11-2\log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293" y="3068960"/>
            <a:ext cx="4845872" cy="364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888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Задачи экономического содержания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95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novaya\inde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" y="0"/>
            <a:ext cx="5859746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novaya\11-2\29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92896"/>
            <a:ext cx="4464496" cy="405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9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E:\novaya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248472" cy="579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novaya\imag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532" y="199058"/>
            <a:ext cx="4184997" cy="578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E:\novaya\11-2\29_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5252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:\novaya\11-2\29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635" y="2924944"/>
            <a:ext cx="742136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5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ru-RU" sz="2800" b="1" i="1" dirty="0"/>
              <a:t>Для того, чтобы получить автомобильную краску цвета “Красный мак”, необходимо взять основу, прибавить 22% красной краски, 10% коричневой, 1,5% чёрной, 3% желтой. 3% золотой краски и 5% </a:t>
            </a:r>
            <a:r>
              <a:rPr lang="ru-RU" sz="2800" b="1" i="1" dirty="0" err="1"/>
              <a:t>затвердителя</a:t>
            </a:r>
            <a:r>
              <a:rPr lang="ru-RU" sz="2800" b="1" i="1" dirty="0"/>
              <a:t>. Какой объем основы нужен для изготовления 4 л краски?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E:\novaya\11-2\images мак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457067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9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539552" y="731518"/>
            <a:ext cx="3950151" cy="485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/>
              <a:t>Решение</a:t>
            </a:r>
            <a:endParaRPr lang="ru-RU" sz="2400" dirty="0"/>
          </a:p>
          <a:p>
            <a:pPr marL="45720" indent="0">
              <a:buNone/>
            </a:pPr>
            <a:r>
              <a:rPr lang="en-US" sz="2400" b="1" dirty="0"/>
              <a:t>I</a:t>
            </a:r>
            <a:r>
              <a:rPr lang="ru-RU" sz="2400" b="1" dirty="0"/>
              <a:t> способ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/>
              <a:t>1. 22% + 10% + 1,5% + 3% +3% + 5 % = 41,5% - добавки;</a:t>
            </a:r>
          </a:p>
          <a:p>
            <a:pPr marL="45720" indent="0">
              <a:buNone/>
            </a:pPr>
            <a:r>
              <a:rPr lang="ru-RU" sz="2400" dirty="0"/>
              <a:t>2. 100% - 41,5% = 58,5% - основа;</a:t>
            </a:r>
          </a:p>
          <a:p>
            <a:pPr marL="45720" indent="0">
              <a:buNone/>
            </a:pPr>
            <a:r>
              <a:rPr lang="ru-RU" sz="2400" dirty="0"/>
              <a:t>3. 58,5% = 0,585</a:t>
            </a:r>
          </a:p>
          <a:p>
            <a:pPr marL="45720" indent="0">
              <a:buNone/>
            </a:pPr>
            <a:r>
              <a:rPr lang="ru-RU" sz="2400" dirty="0"/>
              <a:t>    4 ∙0,585 = 2,34 (л) основа</a:t>
            </a:r>
          </a:p>
          <a:p>
            <a:pPr marL="45720" indent="0">
              <a:buNone/>
            </a:pPr>
            <a:r>
              <a:rPr lang="ru-RU" sz="2400" b="1" dirty="0"/>
              <a:t>Ответ:</a:t>
            </a:r>
            <a:r>
              <a:rPr lang="ru-RU" sz="2400" dirty="0"/>
              <a:t> 2,34 л</a:t>
            </a:r>
            <a:r>
              <a:rPr lang="ru-RU" dirty="0"/>
              <a:t>.</a:t>
            </a: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4645152" y="731520"/>
                <a:ext cx="4031304" cy="5073744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" indent="0">
                  <a:buNone/>
                </a:pPr>
                <a:r>
                  <a:rPr lang="en-US" b="1" dirty="0"/>
                  <a:t>II</a:t>
                </a:r>
                <a:r>
                  <a:rPr lang="ru-RU" b="1" dirty="0"/>
                  <a:t> способ</a:t>
                </a:r>
                <a:endParaRPr lang="ru-RU" dirty="0"/>
              </a:p>
              <a:p>
                <a:pPr marL="45720" indent="0">
                  <a:buNone/>
                </a:pPr>
                <a:r>
                  <a:rPr lang="ru-RU" dirty="0"/>
                  <a:t>1. 22% + 10% + 1,5% + 3% +3% + 5 % = 41,5% - добавки;</a:t>
                </a:r>
              </a:p>
              <a:p>
                <a:pPr marL="45720" indent="0">
                  <a:buNone/>
                </a:pPr>
                <a:r>
                  <a:rPr lang="ru-RU" dirty="0"/>
                  <a:t>2. 100% - 41,5% = 58,5% - основа;</a:t>
                </a:r>
              </a:p>
              <a:p>
                <a:pPr marL="45720" indent="0">
                  <a:buNone/>
                </a:pPr>
                <a:r>
                  <a:rPr lang="ru-RU" dirty="0"/>
                  <a:t>2. Пусть </a:t>
                </a:r>
                <a:r>
                  <a:rPr lang="ru-RU" i="1" dirty="0"/>
                  <a:t>х</a:t>
                </a:r>
                <a:r>
                  <a:rPr lang="ru-RU" dirty="0"/>
                  <a:t> л – это основа, которую необходимо взять</a:t>
                </a:r>
              </a:p>
              <a:p>
                <a:pPr marL="45720" indent="0">
                  <a:buNone/>
                </a:pPr>
                <a:r>
                  <a:rPr lang="ru-RU" dirty="0"/>
                  <a:t>    100%   -  4 л</a:t>
                </a:r>
              </a:p>
              <a:p>
                <a:pPr marL="45720" indent="0">
                  <a:buNone/>
                </a:pPr>
                <a:r>
                  <a:rPr lang="ru-RU" dirty="0"/>
                  <a:t>    58,5%  -  </a:t>
                </a:r>
                <a:r>
                  <a:rPr lang="ru-RU" i="1" dirty="0"/>
                  <a:t>х</a:t>
                </a:r>
                <a:r>
                  <a:rPr lang="ru-RU" dirty="0"/>
                  <a:t> л</a:t>
                </a:r>
              </a:p>
              <a:p>
                <a:pPr marL="45720" indent="0">
                  <a:buNone/>
                </a:pPr>
                <a:r>
                  <a:rPr lang="ru-RU" dirty="0"/>
                  <a:t>По свойству </a:t>
                </a:r>
                <a:r>
                  <a:rPr lang="ru-RU" dirty="0" err="1"/>
                  <a:t>прямопропорциональных</a:t>
                </a:r>
                <a:r>
                  <a:rPr lang="ru-RU" dirty="0"/>
                  <a:t> величин имеем:</a:t>
                </a: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58,5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х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;х=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4∙100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58,5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=2,34</m:t>
                    </m:r>
                  </m:oMath>
                </a14:m>
                <a:r>
                  <a:rPr lang="ru-RU" dirty="0"/>
                  <a:t>(л)</a:t>
                </a:r>
              </a:p>
              <a:p>
                <a:pPr marL="45720" indent="0">
                  <a:buNone/>
                </a:pPr>
                <a:r>
                  <a:rPr lang="ru-RU" b="1" dirty="0"/>
                  <a:t>Ответ:</a:t>
                </a:r>
                <a:r>
                  <a:rPr lang="ru-RU" dirty="0"/>
                  <a:t> 2,34 л.</a:t>
                </a:r>
              </a:p>
              <a:p>
                <a:pPr marL="4572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4645152" y="731520"/>
                <a:ext cx="4031304" cy="5073744"/>
              </a:xfrm>
              <a:blipFill rotWithShape="1">
                <a:blip r:embed="rId2"/>
                <a:stretch>
                  <a:fillRect l="-303" t="-1322" r="-12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2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E:\novaya\11-2\Приора-цвета-калифорнийский-мак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" y="32079"/>
            <a:ext cx="6354293" cy="356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E:\novaya\11-2\19-Cabriolet_9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86989"/>
            <a:ext cx="6217436" cy="415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21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586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Автомобили фирмы Renault </vt:lpstr>
      <vt:lpstr>Презентация PowerPoint</vt:lpstr>
      <vt:lpstr>Задачи экономического содержания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Благотворительность </vt:lpstr>
      <vt:lpstr>Презентация PowerPoint</vt:lpstr>
      <vt:lpstr>Презентация PowerPoint</vt:lpstr>
      <vt:lpstr>Renault Россия – социально ориентированная компания, которая стремится помогать детям из благотворительных организаций, детских домов и интернатов, создавать для них условия гармоничного духовного и физического развития.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Автомобили фирмы Renault</dc:title>
  <dc:creator>Пользователь</dc:creator>
  <cp:lastModifiedBy>Пользователь</cp:lastModifiedBy>
  <cp:revision>6</cp:revision>
  <dcterms:created xsi:type="dcterms:W3CDTF">2020-02-01T21:44:56Z</dcterms:created>
  <dcterms:modified xsi:type="dcterms:W3CDTF">2020-02-09T09:16:46Z</dcterms:modified>
</cp:coreProperties>
</file>