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84" r:id="rId3"/>
    <p:sldId id="260" r:id="rId4"/>
    <p:sldId id="261" r:id="rId5"/>
    <p:sldId id="258" r:id="rId6"/>
    <p:sldId id="259" r:id="rId7"/>
    <p:sldId id="267" r:id="rId8"/>
    <p:sldId id="268" r:id="rId9"/>
    <p:sldId id="285" r:id="rId10"/>
    <p:sldId id="276" r:id="rId11"/>
    <p:sldId id="277" r:id="rId12"/>
    <p:sldId id="263" r:id="rId13"/>
    <p:sldId id="278" r:id="rId14"/>
    <p:sldId id="280" r:id="rId15"/>
    <p:sldId id="282" r:id="rId16"/>
    <p:sldId id="283" r:id="rId17"/>
    <p:sldId id="265" r:id="rId18"/>
    <p:sldId id="272" r:id="rId19"/>
    <p:sldId id="274" r:id="rId20"/>
    <p:sldId id="28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CDE8E-5721-440B-B361-ADA511B9102C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91CD2-9E24-40B2-84D9-FF0E5B1F33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02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91CD2-9E24-40B2-84D9-FF0E5B1F335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88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91CD2-9E24-40B2-84D9-FF0E5B1F335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524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91CD2-9E24-40B2-84D9-FF0E5B1F335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071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91CD2-9E24-40B2-84D9-FF0E5B1F335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929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2F4F6-F968-47F3-9A46-968A421B344D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24839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F87F-1704-4019-A4FC-D791AB2C865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282198-2156-4A40-8998-F14DBCB9B5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F87F-1704-4019-A4FC-D791AB2C865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2198-2156-4A40-8998-F14DBCB9B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F87F-1704-4019-A4FC-D791AB2C865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2198-2156-4A40-8998-F14DBCB9B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900F87F-1704-4019-A4FC-D791AB2C865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8282198-2156-4A40-8998-F14DBCB9B5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F87F-1704-4019-A4FC-D791AB2C865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2198-2156-4A40-8998-F14DBCB9B5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F87F-1704-4019-A4FC-D791AB2C865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2198-2156-4A40-8998-F14DBCB9B5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2198-2156-4A40-8998-F14DBCB9B5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F87F-1704-4019-A4FC-D791AB2C865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F87F-1704-4019-A4FC-D791AB2C865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2198-2156-4A40-8998-F14DBCB9B5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F87F-1704-4019-A4FC-D791AB2C865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2198-2156-4A40-8998-F14DBCB9B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900F87F-1704-4019-A4FC-D791AB2C865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8282198-2156-4A40-8998-F14DBCB9B5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F87F-1704-4019-A4FC-D791AB2C865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282198-2156-4A40-8998-F14DBCB9B5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00F87F-1704-4019-A4FC-D791AB2C865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8282198-2156-4A40-8998-F14DBCB9B5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212976"/>
            <a:ext cx="8305800" cy="122413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 проекта –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Шмакова  Елена  Александровна  </a:t>
            </a:r>
            <a:b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учитель  русского  языка  и  литературы)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48680"/>
            <a:ext cx="8305800" cy="20162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39552" y="260648"/>
            <a:ext cx="8136904" cy="28083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Проектная деятельность на уроках русского языка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7" name="Круглая лента лицом вниз 6"/>
          <p:cNvSpPr/>
          <p:nvPr/>
        </p:nvSpPr>
        <p:spPr>
          <a:xfrm>
            <a:off x="2555776" y="4437112"/>
            <a:ext cx="3888432" cy="1224136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«Гимназия №1»</a:t>
            </a: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Белово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    </a:t>
            </a:r>
            <a:r>
              <a:rPr lang="ru-RU" sz="2000" i="1" dirty="0" smtClean="0"/>
              <a:t>Опорный конспект по теме </a:t>
            </a:r>
            <a:r>
              <a:rPr lang="ru-RU" sz="2000" i="1" u="sng" dirty="0" smtClean="0"/>
              <a:t>«</a:t>
            </a:r>
            <a:r>
              <a:rPr lang="ru-RU" sz="2000" b="1" i="1" u="sng" dirty="0" smtClean="0"/>
              <a:t>Пути   появления   фразеологизмов</a:t>
            </a:r>
            <a:r>
              <a:rPr lang="ru-RU" sz="2000" i="1" u="sng" dirty="0" smtClean="0"/>
              <a:t>»  1 </a:t>
            </a:r>
            <a:r>
              <a:rPr lang="ru-RU" sz="2000" i="1" u="sng" dirty="0" err="1" smtClean="0"/>
              <a:t>гр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837591"/>
            <a:ext cx="2664296" cy="138499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Разговорная речь:</a:t>
            </a:r>
            <a:endParaRPr kumimoji="0" lang="ru-RU" sz="9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чем мать родила, гол как сокол, тертый калач, повесить нос, на одну колодку, брать за живое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292080" y="1950145"/>
            <a:ext cx="3528392" cy="196977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Профессиональная среда</a:t>
            </a:r>
            <a:endParaRPr kumimoji="0" lang="ru-RU" sz="900" b="0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Ткачество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тянуть канитель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Столярное дело: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снять стружку, разделать под орех, без сучка, без задоринки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Музыкальное искусство: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играть первую скрипку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Транспорт: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дать задний ход, зеленая улица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Металлургия: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довести до белого каления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1835696" y="3501008"/>
            <a:ext cx="2952328" cy="115212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Заимствования из других языков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67544" y="4780820"/>
            <a:ext cx="2880320" cy="147732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Старославянский:</a:t>
            </a:r>
            <a:endParaRPr kumimoji="0" lang="ru-RU" sz="9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второе пришествие, запретный плод, аредовы веки, темна вода во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облацах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время оно, глас вопиющего в пустыне, не от мира сего, на сон грядущий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716016" y="4583383"/>
            <a:ext cx="3240360" cy="147732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Античная мифология:</a:t>
            </a:r>
            <a:endParaRPr kumimoji="0" lang="ru-RU" sz="9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дамоклов меч, танталовы муки, яблоко раздора, кануть в Лету, колосс на глиняных ногах, сизифов труд, ахиллесова пята, прокрустово ложе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347864" y="1268760"/>
            <a:ext cx="720080" cy="50405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419872" y="1268760"/>
            <a:ext cx="648072" cy="216024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067944" y="1268760"/>
            <a:ext cx="1224136" cy="194421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067944" y="1268760"/>
            <a:ext cx="1080120" cy="331236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683568" y="1268760"/>
            <a:ext cx="3384376" cy="345638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           Можно просто сесть в калошу,</a:t>
            </a:r>
          </a:p>
          <a:p>
            <a:pPr>
              <a:buNone/>
            </a:pPr>
            <a:r>
              <a:rPr lang="ru-RU" sz="2000" dirty="0" smtClean="0"/>
              <a:t>                     сор из избы выносить,</a:t>
            </a:r>
          </a:p>
          <a:p>
            <a:pPr>
              <a:buNone/>
            </a:pPr>
            <a:r>
              <a:rPr lang="ru-RU" sz="2000" dirty="0" smtClean="0"/>
              <a:t>                     бить баклуши, клевать носом,</a:t>
            </a:r>
          </a:p>
          <a:p>
            <a:pPr>
              <a:buNone/>
            </a:pPr>
            <a:r>
              <a:rPr lang="ru-RU" sz="2000" dirty="0" smtClean="0"/>
              <a:t>                     красной нитью проходить,</a:t>
            </a:r>
          </a:p>
          <a:p>
            <a:pPr>
              <a:buNone/>
            </a:pPr>
            <a:r>
              <a:rPr lang="ru-RU" sz="2000" dirty="0" smtClean="0"/>
              <a:t>                     иногда язык с друзьями просто напросто   чесать,</a:t>
            </a:r>
          </a:p>
          <a:p>
            <a:pPr>
              <a:buNone/>
            </a:pPr>
            <a:r>
              <a:rPr lang="ru-RU" sz="2000" dirty="0" smtClean="0"/>
              <a:t>                     и на горло своей песне что есть мочи  наступать,</a:t>
            </a:r>
          </a:p>
          <a:p>
            <a:pPr>
              <a:buNone/>
            </a:pPr>
            <a:r>
              <a:rPr lang="ru-RU" sz="2000" dirty="0" smtClean="0"/>
              <a:t>                     брать на пушку, от натуги  мозги  свесить набекрень,</a:t>
            </a:r>
          </a:p>
          <a:p>
            <a:pPr>
              <a:buNone/>
            </a:pPr>
            <a:r>
              <a:rPr lang="ru-RU" sz="2000" dirty="0" smtClean="0"/>
              <a:t>                     покривить душой немножко – </a:t>
            </a:r>
          </a:p>
          <a:p>
            <a:pPr>
              <a:buNone/>
            </a:pPr>
            <a:r>
              <a:rPr lang="ru-RU" sz="2000" dirty="0" smtClean="0"/>
              <a:t>                     в общем, жить так каждый день.</a:t>
            </a:r>
          </a:p>
          <a:p>
            <a:pPr>
              <a:buNone/>
            </a:pPr>
            <a:r>
              <a:rPr lang="ru-RU" sz="2000" dirty="0" smtClean="0"/>
              <a:t>                     Очень точная наука в нашем русском языке</a:t>
            </a:r>
          </a:p>
          <a:p>
            <a:pPr>
              <a:buNone/>
            </a:pPr>
            <a:r>
              <a:rPr lang="ru-RU" sz="2000" dirty="0" smtClean="0"/>
              <a:t>                     </a:t>
            </a:r>
            <a:r>
              <a:rPr lang="ru-RU" sz="2000" dirty="0" err="1" smtClean="0"/>
              <a:t>фразис-логос-обороты</a:t>
            </a:r>
            <a:r>
              <a:rPr lang="ru-RU" sz="2000" dirty="0" smtClean="0"/>
              <a:t> в речь вставляйте налегке.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Мини-сочинение  с максимальным использованием фразеологизмов</a:t>
            </a:r>
            <a:endParaRPr lang="ru-RU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 descr="vocabulary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196752"/>
            <a:ext cx="13335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22" name="Rectangle 34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942336" cy="5040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                          </a:t>
            </a:r>
            <a:r>
              <a:rPr lang="ru-RU" sz="4000" dirty="0" smtClean="0">
                <a:hlinkClick r:id="rId3" action="ppaction://hlinksldjump"/>
              </a:rPr>
              <a:t>Фразеологизм  и  его признак</a:t>
            </a:r>
            <a:r>
              <a:rPr lang="ru-RU" sz="4000" dirty="0" smtClean="0"/>
              <a:t>   </a:t>
            </a:r>
            <a:r>
              <a:rPr lang="ru-RU" sz="3100" dirty="0" smtClean="0"/>
              <a:t>2 гр.</a:t>
            </a:r>
            <a:endParaRPr lang="ru-RU" sz="3100" dirty="0"/>
          </a:p>
        </p:txBody>
      </p:sp>
      <p:graphicFrame>
        <p:nvGraphicFramePr>
          <p:cNvPr id="63523" name="Group 35"/>
          <p:cNvGraphicFramePr>
            <a:graphicFrameLocks noGrp="1"/>
          </p:cNvGraphicFramePr>
          <p:nvPr>
            <p:ph idx="4294967295"/>
          </p:nvPr>
        </p:nvGraphicFramePr>
        <p:xfrm>
          <a:off x="250825" y="836711"/>
          <a:ext cx="8713788" cy="5796442"/>
        </p:xfrm>
        <a:graphic>
          <a:graphicData uri="http://schemas.openxmlformats.org/drawingml/2006/table">
            <a:tbl>
              <a:tblPr/>
              <a:tblGrid>
                <a:gridCol w="4357688"/>
                <a:gridCol w="4356100"/>
              </a:tblGrid>
              <a:tr h="91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Признаки свободных словосочетаний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Признаки фразеологизмов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0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1. 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Любое из слов можно заменить другими словами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1. В их составе нельзя заменять слова по своему желанию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8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2. Слова сохраняют свою смысловую самостоятельность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2. Слова теряют свою смысловую самостоятельность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6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3. Создаются в процессе речи, не требуют запоминания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3. Не создаются в речи, а, как и слова, используются готовыми, требуют запоминания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467544" y="188640"/>
            <a:ext cx="4536505" cy="3882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122966"/>
            <a:ext cx="4719960" cy="3539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932040" y="404664"/>
            <a:ext cx="3754760" cy="216024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  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 во фразеологизмах имеют один общий смысл и обозначают   то  же,  что и  отдельное   слово.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Попробуем  отгадать  несколько фразеологизмов:</a:t>
            </a:r>
          </a:p>
        </p:txBody>
      </p:sp>
      <p:pic>
        <p:nvPicPr>
          <p:cNvPr id="10243" name="Рисунок 2" descr="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75" y="1571625"/>
            <a:ext cx="5214938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7150" y="393700"/>
            <a:ext cx="6489700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777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55468">
            <a:off x="701150" y="1120402"/>
            <a:ext cx="3606666" cy="32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4" descr="img7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5538" y="3068959"/>
            <a:ext cx="3810000" cy="2617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716016" y="476672"/>
            <a:ext cx="3744416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Фразеологизмы – это устойчивые  сочетания слов, близкие по лексическому значению одному слову</a:t>
            </a:r>
            <a:endParaRPr lang="ru-RU" sz="2400" dirty="0">
              <a:solidFill>
                <a:srgbClr val="C00000"/>
              </a:solidFill>
            </a:endParaRPr>
          </a:p>
        </p:txBody>
      </p:sp>
      <p:cxnSp>
        <p:nvCxnSpPr>
          <p:cNvPr id="6" name="Прямая со стрелкой 5"/>
          <p:cNvCxnSpPr>
            <a:stCxn id="4" idx="1"/>
          </p:cNvCxnSpPr>
          <p:nvPr/>
        </p:nvCxnSpPr>
        <p:spPr>
          <a:xfrm flipH="1">
            <a:off x="4139952" y="1446168"/>
            <a:ext cx="576064" cy="47066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804248" y="2492896"/>
            <a:ext cx="0" cy="100811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20688"/>
            <a:ext cx="7273925" cy="1150962"/>
          </a:xfr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заметку    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гр.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320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Как и слово, фразеологизм может иметь синонимы и антонимы.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Фразеологизмы – синонимы: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два сапога пара – одного поля ягода (один другого не лучше); перековать мечи на орала  - вложить меч в ножны (закончить войну, распрю).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Фразеологизмы - антонимы: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засучив рукава – спустя рукава; заварить кашу – расхлёбывать кашу; тяжёл на подъём – лёгок  на подъём.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Фразеологизм</a:t>
            </a:r>
            <a:r>
              <a:rPr lang="ru-RU" sz="2400" b="1" dirty="0" smtClean="0"/>
              <a:t> </a:t>
            </a:r>
            <a:r>
              <a:rPr lang="ru-RU" sz="2400" i="1" dirty="0" smtClean="0">
                <a:solidFill>
                  <a:srgbClr val="002060"/>
                </a:solidFill>
              </a:rPr>
              <a:t>кот наплакал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имеет синоним </a:t>
            </a:r>
            <a:r>
              <a:rPr lang="ru-RU" sz="2400" i="1" dirty="0" smtClean="0">
                <a:solidFill>
                  <a:srgbClr val="FF0000"/>
                </a:solidFill>
              </a:rPr>
              <a:t>мало</a:t>
            </a:r>
            <a:r>
              <a:rPr lang="ru-RU" sz="2400" i="1" dirty="0" smtClean="0"/>
              <a:t>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и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антоним</a:t>
            </a:r>
            <a:r>
              <a:rPr lang="ru-RU" sz="2400" b="1" dirty="0" smtClean="0"/>
              <a:t>  </a:t>
            </a:r>
            <a:r>
              <a:rPr lang="ru-RU" sz="2400" i="1" dirty="0" smtClean="0">
                <a:solidFill>
                  <a:srgbClr val="FF0000"/>
                </a:solidFill>
              </a:rPr>
              <a:t>много</a:t>
            </a:r>
            <a:r>
              <a:rPr lang="ru-RU" sz="2400" b="1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ru-RU" sz="24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2400" b="1" dirty="0" smtClean="0"/>
          </a:p>
        </p:txBody>
      </p:sp>
      <p:pic>
        <p:nvPicPr>
          <p:cNvPr id="7172" name="Picture 6" descr="Рисунок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333375"/>
            <a:ext cx="2890838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924800" cy="216024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 </a:t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    </a:t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     </a:t>
            </a:r>
            <a:r>
              <a:rPr lang="ru-RU" sz="4900" dirty="0" smtClean="0">
                <a:solidFill>
                  <a:srgbClr val="C00000"/>
                </a:solidFill>
              </a:rPr>
              <a:t>Учебный проект </a:t>
            </a: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                    для школьников – это                                                             </a:t>
            </a:r>
            <a:br>
              <a:rPr lang="ru-RU" sz="4000" dirty="0" smtClean="0">
                <a:solidFill>
                  <a:srgbClr val="C00000"/>
                </a:solidFill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20888"/>
            <a:ext cx="7924800" cy="35227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возможность делать что-то интересное самостоятельно или в группе;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деятельность, позволяющая проявить себя, принести пользу и показать публично достигнутый результат;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деятельность, направленная на решение интересной проблемы, сформулированной самими обучающимися в виде цели.</a:t>
            </a:r>
            <a:endParaRPr lang="ru-RU" dirty="0"/>
          </a:p>
        </p:txBody>
      </p:sp>
      <p:pic>
        <p:nvPicPr>
          <p:cNvPr id="6" name="Picture 6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380312" y="4581128"/>
            <a:ext cx="1100138" cy="1804988"/>
          </a:xfrm>
          <a:prstGeom prst="rect">
            <a:avLst/>
          </a:prstGeom>
          <a:ln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57200" y="3212976"/>
            <a:ext cx="8305800" cy="273630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позволяет вырабатывать и развивать навыки проектирования;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учит ставить проблему, цель и планировать свою деятельность;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помогает в изготовлении продукта проектирования, презентации хода своей работы.</a:t>
            </a:r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457200" y="620688"/>
            <a:ext cx="8305800" cy="237626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C00000"/>
                </a:solidFill>
              </a:rPr>
              <a:t>Учебный проект </a:t>
            </a: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   </a:t>
            </a:r>
            <a:r>
              <a:rPr lang="ru-RU" sz="3100" dirty="0" smtClean="0">
                <a:solidFill>
                  <a:srgbClr val="C00000"/>
                </a:solidFill>
              </a:rPr>
              <a:t>для  </a:t>
            </a:r>
            <a:r>
              <a:rPr lang="ru-RU" sz="2700" b="1" dirty="0" smtClean="0">
                <a:solidFill>
                  <a:srgbClr val="C00000"/>
                </a:solidFill>
              </a:rPr>
              <a:t>учителя </a:t>
            </a:r>
            <a:r>
              <a:rPr lang="ru-RU" sz="3100" dirty="0" smtClean="0">
                <a:solidFill>
                  <a:srgbClr val="C00000"/>
                </a:solidFill>
              </a:rPr>
              <a:t>   – это интегративное  дидактическое средство развития, обучения и воспитания, которое                                                           </a:t>
            </a:r>
            <a:br>
              <a:rPr lang="ru-RU" sz="3100" dirty="0" smtClean="0">
                <a:solidFill>
                  <a:srgbClr val="C00000"/>
                </a:solidFill>
              </a:rPr>
            </a:br>
            <a:endParaRPr lang="ru-RU" sz="31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-387424"/>
            <a:ext cx="7924800" cy="4896544"/>
          </a:xfrm>
        </p:spPr>
        <p:txBody>
          <a:bodyPr/>
          <a:lstStyle/>
          <a:p>
            <a:r>
              <a:rPr lang="ru-RU" sz="5400" dirty="0" smtClean="0">
                <a:solidFill>
                  <a:srgbClr val="C00000"/>
                </a:solidFill>
              </a:rPr>
              <a:t>Учебный проект по теме </a:t>
            </a:r>
            <a:br>
              <a:rPr lang="ru-RU" sz="5400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«Неспроста и </a:t>
            </a:r>
            <a:r>
              <a:rPr lang="ru-RU" sz="36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неспуста</a:t>
            </a: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слово молвится и до веку не сломится».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О происхождении  и  употреблении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фразеологизмов  в  речи.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3861048"/>
            <a:ext cx="7924800" cy="165618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4" descr="d35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8858" y="3861048"/>
            <a:ext cx="275948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212976"/>
            <a:ext cx="8305800" cy="122413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 проекта –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Шмакова  Елена  Александровна  </a:t>
            </a:r>
            <a:b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учитель  русского  языка  и  литературы)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48680"/>
            <a:ext cx="8305800" cy="20162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39552" y="260648"/>
            <a:ext cx="8136904" cy="28083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Проектная деятельность на уроках русского языка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7" name="Круглая лента лицом вниз 6"/>
          <p:cNvSpPr/>
          <p:nvPr/>
        </p:nvSpPr>
        <p:spPr>
          <a:xfrm>
            <a:off x="2555776" y="4437112"/>
            <a:ext cx="3888432" cy="1224136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«Гимназия №1»</a:t>
            </a: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Белово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0659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836712"/>
            <a:ext cx="6131024" cy="51125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100" dirty="0" smtClean="0"/>
              <a:t>«</a:t>
            </a:r>
            <a:r>
              <a:rPr lang="ru-RU" sz="3100" dirty="0" smtClean="0">
                <a:solidFill>
                  <a:srgbClr val="FF0000"/>
                </a:solidFill>
              </a:rPr>
              <a:t>Образовательный проект </a:t>
            </a:r>
            <a:r>
              <a:rPr lang="ru-RU" sz="3100" dirty="0" smtClean="0"/>
              <a:t>в школе   –  это  совместная   учебно-познавательная, творческая  или       игровая  деятельность обучающихся,  имеющая   общую цель,  согласованные   методы, способы  деятельности, направленная  на   достижение </a:t>
            </a:r>
            <a:r>
              <a:rPr lang="ru-RU" sz="3100" dirty="0" smtClean="0">
                <a:solidFill>
                  <a:srgbClr val="FF0000"/>
                </a:solidFill>
              </a:rPr>
              <a:t>общего  результата  деятельности</a:t>
            </a:r>
            <a:r>
              <a:rPr lang="ru-RU" sz="3100" dirty="0" smtClean="0"/>
              <a:t>».</a:t>
            </a:r>
            <a:br>
              <a:rPr lang="ru-RU" sz="3100" dirty="0" smtClean="0"/>
            </a:br>
            <a:r>
              <a:rPr lang="ru-RU" sz="3100" dirty="0" smtClean="0"/>
              <a:t>                                         </a:t>
            </a:r>
            <a:r>
              <a:rPr lang="ru-RU" sz="2400" dirty="0" smtClean="0"/>
              <a:t>Е.Н. </a:t>
            </a:r>
            <a:r>
              <a:rPr lang="ru-RU" sz="2400" dirty="0" err="1" smtClean="0"/>
              <a:t>Ястребцева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3" name="Picture 4" descr="d28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187220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Выгнутая вниз стрелка 3"/>
          <p:cNvSpPr/>
          <p:nvPr/>
        </p:nvSpPr>
        <p:spPr>
          <a:xfrm>
            <a:off x="1043608" y="3140968"/>
            <a:ext cx="1584176" cy="1296144"/>
          </a:xfrm>
          <a:prstGeom prst="curvedUpArrow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57200" y="2636912"/>
            <a:ext cx="8305800" cy="396044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800" i="1" spc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«Почему?» ( это важно для меня лично) </a:t>
            </a:r>
          </a:p>
          <a:p>
            <a:pPr>
              <a:buFont typeface="Arial" pitchFamily="34" charset="0"/>
              <a:buChar char="•"/>
            </a:pPr>
            <a:endParaRPr lang="ru-RU" sz="2800" i="1" spc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800" i="1" spc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«Зачем?»  ( мы делаем этот проект)</a:t>
            </a:r>
          </a:p>
          <a:p>
            <a:pPr>
              <a:buFont typeface="Arial" pitchFamily="34" charset="0"/>
              <a:buChar char="•"/>
            </a:pPr>
            <a:endParaRPr lang="ru-RU" sz="2800" i="1" spc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800" i="1" spc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«Как?»  ( мы это можем сделать)</a:t>
            </a:r>
          </a:p>
          <a:p>
            <a:pPr>
              <a:buFont typeface="Arial" pitchFamily="34" charset="0"/>
              <a:buChar char="•"/>
            </a:pPr>
            <a:endParaRPr lang="ru-RU" sz="2800" i="1" spc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800" i="1" spc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«Что получится?» (ожидаемый результат) </a:t>
            </a:r>
            <a:endParaRPr lang="ru-RU" sz="2800" i="1" spc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Выноска со стрелкой вниз 19"/>
          <p:cNvSpPr/>
          <p:nvPr/>
        </p:nvSpPr>
        <p:spPr>
          <a:xfrm>
            <a:off x="1619672" y="620688"/>
            <a:ext cx="5904656" cy="1800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2"/>
                </a:solidFill>
              </a:rPr>
              <a:t>Учебный проект:</a:t>
            </a:r>
            <a:endParaRPr lang="ru-RU" sz="4800" dirty="0">
              <a:solidFill>
                <a:schemeClr val="bg2"/>
              </a:solidFill>
            </a:endParaRPr>
          </a:p>
        </p:txBody>
      </p:sp>
      <p:pic>
        <p:nvPicPr>
          <p:cNvPr id="22" name="Picture 6" descr="Рисунок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052736"/>
            <a:ext cx="130866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Стрелка вниз 22"/>
          <p:cNvSpPr/>
          <p:nvPr/>
        </p:nvSpPr>
        <p:spPr>
          <a:xfrm>
            <a:off x="4572000" y="3140968"/>
            <a:ext cx="4571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4572000" y="4221088"/>
            <a:ext cx="4571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4572000" y="5157192"/>
            <a:ext cx="45719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924800" cy="2016224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Тип проекта –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    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информационно-исследовательский </a:t>
            </a:r>
            <a:b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85800" y="2564904"/>
            <a:ext cx="7924800" cy="337869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             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ПРОЕКТА 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Расширение знаний о разнообразии фразеологизмов, их происхождении, употреблении и влиянии на речевую культуру говорящего.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Совершенствование навыков сбора и обработки информации, исследовательской деятельности.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Формирование у обучающихся высокой речевой культуры общения.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427984" y="2132856"/>
            <a:ext cx="4335016" cy="144016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1.  Как  влияют  фразеологизмы  на речевую  культуру   говорящего?  </a:t>
            </a:r>
            <a:br>
              <a:rPr lang="ru-RU" sz="2000" dirty="0" smtClean="0"/>
            </a:br>
            <a:r>
              <a:rPr lang="ru-RU" sz="2000" dirty="0" smtClean="0"/>
              <a:t>2.  Каково  значение  и  этимология   фразеологизмов?</a:t>
            </a:r>
            <a:endParaRPr lang="ru-RU" sz="2000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3970784" cy="57150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/>
          <a:lstStyle/>
          <a:p>
            <a:pPr>
              <a:buNone/>
            </a:pPr>
            <a:endParaRPr lang="ru-RU" dirty="0" smtClean="0"/>
          </a:p>
        </p:txBody>
      </p:sp>
      <p:sp>
        <p:nvSpPr>
          <p:cNvPr id="15" name="Вертикальный свиток 14"/>
          <p:cNvSpPr/>
          <p:nvPr/>
        </p:nvSpPr>
        <p:spPr>
          <a:xfrm>
            <a:off x="899592" y="404664"/>
            <a:ext cx="2304256" cy="583264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ОСНОВОПОЛАГАЮЩИЕ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ВОПРОСЫ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20252535">
            <a:off x="2969552" y="2704973"/>
            <a:ext cx="1136132" cy="1298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20004984">
            <a:off x="3011490" y="3804143"/>
            <a:ext cx="1181795" cy="1609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 descr="Рисунок3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5" y="3573016"/>
            <a:ext cx="2016225" cy="243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2060848"/>
            <a:ext cx="8305800" cy="2781956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sz="2400" dirty="0" smtClean="0"/>
              <a:t>  раскрыть понятия «свободные и несвободные»     словосочетания;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/>
              <a:t>  узнать, как появились в русском языке фразеологизмы;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/>
              <a:t> выяснить, влияет ли степень самостоятельности слов во фразеологизмах на их значение;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/>
              <a:t>  проверить, как можно с помощью фразеологизма выразить одну и ту же мысль по-разному.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511480" cy="1368152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Самостоятельные исследования учебного проекта:</a:t>
            </a:r>
            <a:endParaRPr lang="ru-RU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Оформление результатов проекта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Тройная стрелка влево/вправо/вверх 4"/>
          <p:cNvSpPr/>
          <p:nvPr/>
        </p:nvSpPr>
        <p:spPr>
          <a:xfrm rot="10800000">
            <a:off x="1619672" y="1844824"/>
            <a:ext cx="5544616" cy="1440160"/>
          </a:xfrm>
          <a:prstGeom prst="leftRightUpArrow">
            <a:avLst/>
          </a:prstGeom>
        </p:spPr>
        <p:style>
          <a:lnRef idx="0">
            <a:schemeClr val="accent2"/>
          </a:lnRef>
          <a:fillRef idx="1003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но 2 5"/>
          <p:cNvSpPr/>
          <p:nvPr/>
        </p:nvSpPr>
        <p:spPr>
          <a:xfrm>
            <a:off x="251520" y="2564904"/>
            <a:ext cx="2736304" cy="2808312"/>
          </a:xfrm>
          <a:prstGeom prst="irregularSeal2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Опорная схема и мини-сочинение</a:t>
            </a:r>
            <a:endParaRPr lang="ru-RU" sz="1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ятно 2 6"/>
          <p:cNvSpPr/>
          <p:nvPr/>
        </p:nvSpPr>
        <p:spPr>
          <a:xfrm>
            <a:off x="3203848" y="3573016"/>
            <a:ext cx="2736304" cy="2808312"/>
          </a:xfrm>
          <a:prstGeom prst="irregularSeal2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брошюра</a:t>
            </a:r>
            <a:endParaRPr lang="ru-RU" sz="1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ятно 2 7"/>
          <p:cNvSpPr/>
          <p:nvPr/>
        </p:nvSpPr>
        <p:spPr>
          <a:xfrm>
            <a:off x="6012160" y="1988840"/>
            <a:ext cx="2952328" cy="2808312"/>
          </a:xfrm>
          <a:prstGeom prst="irregularSeal2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</a:t>
            </a:r>
            <a:endParaRPr lang="ru-RU" sz="1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392571"/>
            <a:ext cx="8352928" cy="586314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Лист планирования самостоятельной деятельности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учащихся (индивидуально или в группе) по проекту (1 гр.)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Имя (имена) обучающихся: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 проекта: </a:t>
            </a:r>
            <a:endParaRPr kumimoji="0" lang="ru-RU" b="0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«Неспроста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b="1" i="1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неспуста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слово молвится и до веку не сломится».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Основополагающий вопрос: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Как влияют фразеологизмы на речевую культуру говорящего?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Вопросы учебной темы (проблемные):</a:t>
            </a:r>
            <a:endParaRPr kumimoji="0" lang="ru-RU" b="0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Откуда и как появились фразеологизмы, их источники?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Этапы работы и виды исследовательской деятельности учащихся:</a:t>
            </a:r>
            <a:endParaRPr kumimoji="0" lang="ru-RU" b="0" i="1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Выявите, какими путями появились в русском языке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фразеологизмы.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Оформите результаты и сделайте отчет в виде опорного конспекта и мини-сочинения с максимальным использованием фразеологизмов.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524</TotalTime>
  <Words>839</Words>
  <Application>Microsoft Office PowerPoint</Application>
  <PresentationFormat>Экран (4:3)</PresentationFormat>
  <Paragraphs>107</Paragraphs>
  <Slides>20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Constantia</vt:lpstr>
      <vt:lpstr>Times New Roman</vt:lpstr>
      <vt:lpstr>Verdana</vt:lpstr>
      <vt:lpstr>Wingdings</vt:lpstr>
      <vt:lpstr>Wingdings 2</vt:lpstr>
      <vt:lpstr>Бумажная</vt:lpstr>
      <vt:lpstr>Презентация PowerPoint</vt:lpstr>
      <vt:lpstr>Учебный проект по теме  «Неспроста и неспуста слово молвится и до веку не сломится». О происхождении  и  употреблении фразеологизмов  в  речи. </vt:lpstr>
      <vt:lpstr>«Образовательный проект в школе   –  это  совместная   учебно-познавательная, творческая  или       игровая  деятельность обучающихся,  имеющая   общую цель,  согласованные   методы, способы  деятельности, направленная  на   достижение общего  результата  деятельности».                                          Е.Н. Ястребцева </vt:lpstr>
      <vt:lpstr>Презентация PowerPoint</vt:lpstr>
      <vt:lpstr>                 Тип проекта –       информационно-исследовательский  </vt:lpstr>
      <vt:lpstr>1.  Как  влияют  фразеологизмы  на речевую  культуру   говорящего?   2.  Каково  значение  и  этимология   фразеологизмов?</vt:lpstr>
      <vt:lpstr>Самостоятельные исследования учебного проекта:</vt:lpstr>
      <vt:lpstr>Оформление результатов проекта</vt:lpstr>
      <vt:lpstr>Презентация PowerPoint</vt:lpstr>
      <vt:lpstr>      Опорный конспект по теме «Пути   появления   фразеологизмов»  1 гр </vt:lpstr>
      <vt:lpstr>Мини-сочинение  с максимальным использованием фразеологизмов</vt:lpstr>
      <vt:lpstr>                           Фразеологизм  и  его признак   2 гр.</vt:lpstr>
      <vt:lpstr>   Слова во фразеологизмах имеют один общий смысл и обозначают   то  же,  что и  отдельное   слово.</vt:lpstr>
      <vt:lpstr>Попробуем  отгадать  несколько фразеологизмов:</vt:lpstr>
      <vt:lpstr>Презентация PowerPoint</vt:lpstr>
      <vt:lpstr>Презентация PowerPoint</vt:lpstr>
      <vt:lpstr>           На заметку     3 гр.</vt:lpstr>
      <vt:lpstr>            Учебный проект                      для школьников – это                                                              </vt:lpstr>
      <vt:lpstr>Учебный проект     для  учителя    – это интегративное  дидактическое средство развития, обучения и воспитания, которое                                                          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58</cp:revision>
  <dcterms:created xsi:type="dcterms:W3CDTF">2012-03-14T09:42:12Z</dcterms:created>
  <dcterms:modified xsi:type="dcterms:W3CDTF">2020-02-07T07:38:51Z</dcterms:modified>
</cp:coreProperties>
</file>