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93"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AE86EBA-E328-41EF-B25C-B3A9466B4D73}" type="datetimeFigureOut">
              <a:rPr lang="ru-RU" smtClean="0"/>
              <a:t>07.02.2020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E86EBA-E328-41EF-B25C-B3A9466B4D73}"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E86EBA-E328-41EF-B25C-B3A9466B4D73}"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AE86EBA-E328-41EF-B25C-B3A9466B4D73}" type="datetimeFigureOut">
              <a:rPr lang="ru-RU" smtClean="0"/>
              <a:t>07.02.2020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AE86EBA-E328-41EF-B25C-B3A9466B4D73}" type="datetimeFigureOut">
              <a:rPr lang="ru-RU" smtClean="0"/>
              <a:t>07.02.2020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2FDF320-D096-4DA4-AF03-AEAF8FEBD054}"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AE86EBA-E328-41EF-B25C-B3A9466B4D73}" type="datetimeFigureOut">
              <a:rPr lang="ru-RU" smtClean="0"/>
              <a:t>07.02.2020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AE86EBA-E328-41EF-B25C-B3A9466B4D73}" type="datetimeFigureOut">
              <a:rPr lang="ru-RU" smtClean="0"/>
              <a:t>07.02.2020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2FDF320-D096-4DA4-AF03-AEAF8FEBD054}"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AE86EBA-E328-41EF-B25C-B3A9466B4D73}" type="datetimeFigureOut">
              <a:rPr lang="ru-RU" smtClean="0"/>
              <a:t>07.02.2020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AE86EBA-E328-41EF-B25C-B3A9466B4D73}" type="datetimeFigureOut">
              <a:rPr lang="ru-RU" smtClean="0"/>
              <a:t>07.02.2020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AE86EBA-E328-41EF-B25C-B3A9466B4D73}" type="datetimeFigureOut">
              <a:rPr lang="ru-RU" smtClean="0"/>
              <a:t>07.02.2020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FDF320-D096-4DA4-AF03-AEAF8FEBD054}"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AE86EBA-E328-41EF-B25C-B3A9466B4D73}" type="datetimeFigureOut">
              <a:rPr lang="ru-RU" smtClean="0"/>
              <a:t>07.02.2020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2FDF320-D096-4DA4-AF03-AEAF8FEBD054}"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E86EBA-E328-41EF-B25C-B3A9466B4D73}" type="datetimeFigureOut">
              <a:rPr lang="ru-RU" smtClean="0"/>
              <a:t>07.02.2020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2FDF320-D096-4DA4-AF03-AEAF8FEBD054}"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     </a:t>
            </a:r>
            <a:endParaRPr lang="ru-RU" dirty="0"/>
          </a:p>
        </p:txBody>
      </p:sp>
      <p:sp>
        <p:nvSpPr>
          <p:cNvPr id="3" name="Подзаголовок 2"/>
          <p:cNvSpPr>
            <a:spLocks noGrp="1"/>
          </p:cNvSpPr>
          <p:nvPr>
            <p:ph idx="1"/>
          </p:nvPr>
        </p:nvSpPr>
        <p:spPr>
          <a:xfrm>
            <a:off x="755576" y="1554163"/>
            <a:ext cx="8236024" cy="1010742"/>
          </a:xfrm>
        </p:spPr>
        <p:txBody>
          <a:bodyPr>
            <a:noAutofit/>
          </a:bodyPr>
          <a:lstStyle/>
          <a:p>
            <a:pPr marL="82296" indent="0">
              <a:buNone/>
            </a:pPr>
            <a:r>
              <a:rPr lang="ru-RU" sz="4400" b="1" dirty="0" smtClean="0">
                <a:solidFill>
                  <a:schemeClr val="bg1">
                    <a:lumMod val="50000"/>
                  </a:schemeClr>
                </a:solidFill>
                <a:latin typeface="Arial" panose="020B0604020202020204" pitchFamily="34" charset="0"/>
                <a:cs typeface="Arial" panose="020B0604020202020204" pitchFamily="34" charset="0"/>
              </a:rPr>
              <a:t>МЕТОДЫ И СПОСОБЫ ПСИХОЛОГИЧЕСКОЙ ПОДГОТОВКИ    ФУТБОЛИСТОВ  </a:t>
            </a:r>
            <a:endParaRPr lang="ru-RU" sz="4400" b="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4386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p>
        </p:txBody>
      </p:sp>
      <p:sp>
        <p:nvSpPr>
          <p:cNvPr id="3" name="Объект 2"/>
          <p:cNvSpPr>
            <a:spLocks noGrp="1"/>
          </p:cNvSpPr>
          <p:nvPr>
            <p:ph idx="1"/>
          </p:nvPr>
        </p:nvSpPr>
        <p:spPr>
          <a:xfrm>
            <a:off x="304800" y="1124744"/>
            <a:ext cx="8686800" cy="5400600"/>
          </a:xfrm>
        </p:spPr>
        <p:txBody>
          <a:bodyPr>
            <a:normAutofit/>
          </a:bodyPr>
          <a:lstStyle/>
          <a:p>
            <a:pPr fontAlgn="base"/>
            <a:r>
              <a:rPr lang="ru-RU" sz="2000" b="1" dirty="0">
                <a:latin typeface="+mj-lt"/>
              </a:rPr>
              <a:t>Ловкость </a:t>
            </a:r>
            <a:r>
              <a:rPr lang="ru-RU" sz="2000" dirty="0" smtClean="0">
                <a:latin typeface="+mj-lt"/>
              </a:rPr>
              <a:t> - </a:t>
            </a:r>
            <a:r>
              <a:rPr lang="ru-RU" sz="2000" dirty="0">
                <a:latin typeface="+mj-lt"/>
              </a:rPr>
              <a:t>проявляется в способности быстро и красиво выполнять двигательные действия в изменяющихся игровых условиях</a:t>
            </a:r>
            <a:r>
              <a:rPr lang="ru-RU" sz="2000" dirty="0" smtClean="0">
                <a:latin typeface="+mj-lt"/>
              </a:rPr>
              <a:t>.</a:t>
            </a:r>
          </a:p>
          <a:p>
            <a:pPr marL="0" indent="0" fontAlgn="base">
              <a:buNone/>
            </a:pPr>
            <a:r>
              <a:rPr lang="ru-RU" sz="2000" dirty="0" smtClean="0">
                <a:latin typeface="+mj-lt"/>
              </a:rPr>
              <a:t> </a:t>
            </a:r>
          </a:p>
          <a:p>
            <a:pPr fontAlgn="base"/>
            <a:r>
              <a:rPr lang="ru-RU" sz="2000" dirty="0" smtClean="0">
                <a:latin typeface="+mj-lt"/>
              </a:rPr>
              <a:t>По-настоящему </a:t>
            </a:r>
            <a:r>
              <a:rPr lang="ru-RU" sz="2000" dirty="0">
                <a:latin typeface="+mj-lt"/>
              </a:rPr>
              <a:t>ловкий игрок может выполнять целый каскад финтов, забить гол из труднейшей ситуации. </a:t>
            </a:r>
            <a:endParaRPr lang="ru-RU" sz="2000" dirty="0" smtClean="0">
              <a:latin typeface="+mj-lt"/>
            </a:endParaRPr>
          </a:p>
          <a:p>
            <a:pPr fontAlgn="base"/>
            <a:r>
              <a:rPr lang="ru-RU" sz="2000" dirty="0" smtClean="0">
                <a:latin typeface="+mj-lt"/>
              </a:rPr>
              <a:t>Именно </a:t>
            </a:r>
            <a:r>
              <a:rPr lang="ru-RU" sz="2000" dirty="0">
                <a:latin typeface="+mj-lt"/>
              </a:rPr>
              <a:t>ловкость является отличительной чертой высокого спортивного мастерства. </a:t>
            </a:r>
            <a:endParaRPr lang="ru-RU" sz="2000" dirty="0" smtClean="0">
              <a:latin typeface="+mj-lt"/>
            </a:endParaRPr>
          </a:p>
          <a:p>
            <a:pPr fontAlgn="base"/>
            <a:r>
              <a:rPr lang="ru-RU" sz="2000" dirty="0" smtClean="0">
                <a:latin typeface="+mj-lt"/>
              </a:rPr>
              <a:t>Над </a:t>
            </a:r>
            <a:r>
              <a:rPr lang="ru-RU" sz="2000" dirty="0">
                <a:latin typeface="+mj-lt"/>
              </a:rPr>
              <a:t>развитием ловкости надо работать с детства. </a:t>
            </a:r>
            <a:endParaRPr lang="ru-RU" sz="2000" dirty="0" smtClean="0">
              <a:latin typeface="+mj-lt"/>
            </a:endParaRPr>
          </a:p>
          <a:p>
            <a:pPr fontAlgn="base"/>
            <a:r>
              <a:rPr lang="ru-RU" sz="2000" dirty="0">
                <a:latin typeface="+mj-lt"/>
              </a:rPr>
              <a:t>Э</a:t>
            </a:r>
            <a:r>
              <a:rPr lang="ru-RU" sz="2000" dirty="0" smtClean="0">
                <a:latin typeface="+mj-lt"/>
              </a:rPr>
              <a:t>то </a:t>
            </a:r>
            <a:r>
              <a:rPr lang="ru-RU" sz="2000" dirty="0">
                <a:latin typeface="+mj-lt"/>
              </a:rPr>
              <a:t>качество развивается довольно медленно.</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392563"/>
            <a:ext cx="3096344" cy="2160240"/>
          </a:xfrm>
          <a:prstGeom prst="rect">
            <a:avLst/>
          </a:prstGeom>
        </p:spPr>
      </p:pic>
    </p:spTree>
    <p:extLst>
      <p:ext uri="{BB962C8B-B14F-4D97-AF65-F5344CB8AC3E}">
        <p14:creationId xmlns:p14="http://schemas.microsoft.com/office/powerpoint/2010/main" val="6355833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1">
                    <a:lumMod val="50000"/>
                  </a:schemeClr>
                </a:solidFill>
                <a:effectLst/>
              </a:rPr>
              <a:t>специальные</a:t>
            </a:r>
            <a:r>
              <a:rPr lang="ru-RU" b="1" i="1" dirty="0">
                <a:solidFill>
                  <a:schemeClr val="bg1">
                    <a:lumMod val="50000"/>
                  </a:schemeClr>
                </a:solidFill>
                <a:effectLst/>
              </a:rPr>
              <a:t> </a:t>
            </a:r>
            <a:r>
              <a:rPr lang="ru-RU" b="1" dirty="0" smtClean="0">
                <a:solidFill>
                  <a:schemeClr val="bg1">
                    <a:lumMod val="50000"/>
                  </a:schemeClr>
                </a:solidFill>
                <a:effectLst/>
              </a:rPr>
              <a:t>способности.</a:t>
            </a:r>
            <a:endParaRPr lang="ru-RU" dirty="0"/>
          </a:p>
        </p:txBody>
      </p:sp>
      <p:sp>
        <p:nvSpPr>
          <p:cNvPr id="3" name="Объект 2"/>
          <p:cNvSpPr>
            <a:spLocks noGrp="1"/>
          </p:cNvSpPr>
          <p:nvPr>
            <p:ph idx="1"/>
          </p:nvPr>
        </p:nvSpPr>
        <p:spPr>
          <a:xfrm>
            <a:off x="304800" y="1340768"/>
            <a:ext cx="8686800" cy="4739357"/>
          </a:xfrm>
        </p:spPr>
        <p:txBody>
          <a:bodyPr>
            <a:normAutofit/>
          </a:bodyPr>
          <a:lstStyle/>
          <a:p>
            <a:r>
              <a:rPr lang="ru-RU" sz="2000" b="1" dirty="0" smtClean="0">
                <a:latin typeface="+mj-lt"/>
              </a:rPr>
              <a:t>Гибкость </a:t>
            </a:r>
            <a:r>
              <a:rPr lang="ru-RU" sz="2000" dirty="0" smtClean="0">
                <a:latin typeface="+mj-lt"/>
              </a:rPr>
              <a:t>- подвижность в суставах, способствующая расслаблению мышц и выполнению движений с большой амплитудой.</a:t>
            </a:r>
          </a:p>
          <a:p>
            <a:pPr marL="0" indent="0">
              <a:buNone/>
            </a:pPr>
            <a:endParaRPr lang="ru-RU" sz="2000" dirty="0" smtClean="0">
              <a:latin typeface="+mj-lt"/>
            </a:endParaRPr>
          </a:p>
          <a:p>
            <a:r>
              <a:rPr lang="ru-RU" sz="2000" dirty="0" smtClean="0">
                <a:latin typeface="+mj-lt"/>
              </a:rPr>
              <a:t>Активизация развития гибкости наблюдается с 9 до 11 лет и с 14 до 16 лет.</a:t>
            </a:r>
          </a:p>
          <a:p>
            <a:r>
              <a:rPr lang="ru-RU" sz="2000" dirty="0" smtClean="0">
                <a:latin typeface="+mj-lt"/>
              </a:rPr>
              <a:t>Гибкость оказывает значительное воздействие на силу, быстроту, выносливость и ловкость.</a:t>
            </a:r>
          </a:p>
          <a:p>
            <a:r>
              <a:rPr lang="ru-RU" sz="2000" dirty="0" smtClean="0">
                <a:latin typeface="+mj-lt"/>
              </a:rPr>
              <a:t>Степень гибкости зависит от формы суставных поверхностей, растяжимости связок и мышц, тонуса мышц.</a:t>
            </a:r>
          </a:p>
          <a:p>
            <a:endParaRPr lang="ru-RU" sz="2000" dirty="0">
              <a:latin typeface="+mj-lt"/>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509120"/>
            <a:ext cx="4104456" cy="2166954"/>
          </a:xfrm>
          <a:prstGeom prst="rect">
            <a:avLst/>
          </a:prstGeom>
        </p:spPr>
      </p:pic>
    </p:spTree>
    <p:extLst>
      <p:ext uri="{BB962C8B-B14F-4D97-AF65-F5344CB8AC3E}">
        <p14:creationId xmlns:p14="http://schemas.microsoft.com/office/powerpoint/2010/main" val="22225297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936104"/>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p>
        </p:txBody>
      </p:sp>
      <p:sp>
        <p:nvSpPr>
          <p:cNvPr id="3" name="Объект 2"/>
          <p:cNvSpPr>
            <a:spLocks noGrp="1"/>
          </p:cNvSpPr>
          <p:nvPr>
            <p:ph idx="1"/>
          </p:nvPr>
        </p:nvSpPr>
        <p:spPr>
          <a:xfrm>
            <a:off x="304800" y="1052736"/>
            <a:ext cx="8686800" cy="5616624"/>
          </a:xfrm>
        </p:spPr>
        <p:txBody>
          <a:bodyPr>
            <a:noAutofit/>
          </a:bodyPr>
          <a:lstStyle/>
          <a:p>
            <a:pPr fontAlgn="base"/>
            <a:r>
              <a:rPr lang="ru-RU" sz="2000" b="1" dirty="0">
                <a:latin typeface="+mj-lt"/>
              </a:rPr>
              <a:t>Быстрота</a:t>
            </a:r>
            <a:r>
              <a:rPr lang="ru-RU" sz="2000" dirty="0">
                <a:latin typeface="+mj-lt"/>
              </a:rPr>
              <a:t> - это способность выполнять двигательные действия с большой скоростью. </a:t>
            </a:r>
            <a:endParaRPr lang="ru-RU" sz="2000" dirty="0" smtClean="0">
              <a:latin typeface="+mj-lt"/>
            </a:endParaRPr>
          </a:p>
          <a:p>
            <a:pPr fontAlgn="base"/>
            <a:r>
              <a:rPr lang="ru-RU" sz="2000" b="1" dirty="0" smtClean="0">
                <a:latin typeface="+mj-lt"/>
              </a:rPr>
              <a:t>Данное </a:t>
            </a:r>
            <a:r>
              <a:rPr lang="ru-RU" sz="2000" b="1" dirty="0">
                <a:latin typeface="+mj-lt"/>
              </a:rPr>
              <a:t>качество </a:t>
            </a:r>
            <a:r>
              <a:rPr lang="ru-RU" sz="2000" b="1" dirty="0" smtClean="0">
                <a:latin typeface="+mj-lt"/>
              </a:rPr>
              <a:t>проявляется:</a:t>
            </a:r>
          </a:p>
          <a:p>
            <a:pPr fontAlgn="base"/>
            <a:r>
              <a:rPr lang="ru-RU" sz="2000" b="1" dirty="0">
                <a:latin typeface="+mj-lt"/>
              </a:rPr>
              <a:t>-</a:t>
            </a:r>
            <a:r>
              <a:rPr lang="ru-RU" sz="2000" b="1" dirty="0" smtClean="0">
                <a:latin typeface="+mj-lt"/>
              </a:rPr>
              <a:t>  </a:t>
            </a:r>
            <a:r>
              <a:rPr lang="ru-RU" sz="2000" dirty="0" smtClean="0">
                <a:latin typeface="+mj-lt"/>
              </a:rPr>
              <a:t>в </a:t>
            </a:r>
            <a:r>
              <a:rPr lang="ru-RU" sz="2000" dirty="0">
                <a:latin typeface="+mj-lt"/>
              </a:rPr>
              <a:t>скорости передвижения игроков, </a:t>
            </a:r>
            <a:endParaRPr lang="ru-RU" sz="2000" dirty="0" smtClean="0">
              <a:latin typeface="+mj-lt"/>
            </a:endParaRPr>
          </a:p>
          <a:p>
            <a:pPr fontAlgn="base"/>
            <a:r>
              <a:rPr lang="ru-RU" sz="2000" dirty="0" smtClean="0">
                <a:latin typeface="+mj-lt"/>
              </a:rPr>
              <a:t>- быстроте </a:t>
            </a:r>
            <a:r>
              <a:rPr lang="ru-RU" sz="2000" dirty="0">
                <a:latin typeface="+mj-lt"/>
              </a:rPr>
              <a:t>выполнения технических приемов и быстроте тактического мышления</a:t>
            </a:r>
            <a:r>
              <a:rPr lang="ru-RU" sz="2000" dirty="0" smtClean="0">
                <a:latin typeface="+mj-lt"/>
              </a:rPr>
              <a:t>.</a:t>
            </a:r>
          </a:p>
          <a:p>
            <a:pPr fontAlgn="base"/>
            <a:r>
              <a:rPr lang="ru-RU" sz="2000" dirty="0" smtClean="0">
                <a:latin typeface="+mj-lt"/>
              </a:rPr>
              <a:t> </a:t>
            </a:r>
            <a:r>
              <a:rPr lang="ru-RU" sz="2000" dirty="0">
                <a:latin typeface="+mj-lt"/>
              </a:rPr>
              <a:t>Быстротой действий каждого игрока и команды в </a:t>
            </a:r>
            <a:r>
              <a:rPr lang="ru-RU" sz="2000" dirty="0" smtClean="0">
                <a:latin typeface="+mj-lt"/>
              </a:rPr>
              <a:t>целом определяется </a:t>
            </a:r>
            <a:r>
              <a:rPr lang="ru-RU" sz="2000" dirty="0">
                <a:latin typeface="+mj-lt"/>
              </a:rPr>
              <a:t>успех спортивного коллектива в соревнованиях. </a:t>
            </a:r>
            <a:endParaRPr lang="ru-RU" sz="2000" dirty="0" smtClean="0">
              <a:latin typeface="+mj-lt"/>
            </a:endParaRPr>
          </a:p>
          <a:p>
            <a:pPr fontAlgn="base"/>
            <a:r>
              <a:rPr lang="ru-RU" sz="2000" dirty="0" smtClean="0">
                <a:latin typeface="+mj-lt"/>
              </a:rPr>
              <a:t>Развивать данное качество с </a:t>
            </a:r>
            <a:r>
              <a:rPr lang="ru-RU" sz="2000" dirty="0">
                <a:latin typeface="+mj-lt"/>
              </a:rPr>
              <a:t>успехом </a:t>
            </a:r>
            <a:r>
              <a:rPr lang="ru-RU" sz="2000" dirty="0" smtClean="0">
                <a:latin typeface="+mj-lt"/>
              </a:rPr>
              <a:t>можно только </a:t>
            </a:r>
            <a:r>
              <a:rPr lang="ru-RU" sz="2000" dirty="0">
                <a:latin typeface="+mj-lt"/>
              </a:rPr>
              <a:t>в юности, что  связано с возрастными особенностями.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581128"/>
            <a:ext cx="4176464" cy="2088232"/>
          </a:xfrm>
          <a:prstGeom prst="rect">
            <a:avLst/>
          </a:prstGeom>
        </p:spPr>
      </p:pic>
    </p:spTree>
    <p:extLst>
      <p:ext uri="{BB962C8B-B14F-4D97-AF65-F5344CB8AC3E}">
        <p14:creationId xmlns:p14="http://schemas.microsoft.com/office/powerpoint/2010/main" val="41002664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p>
        </p:txBody>
      </p:sp>
      <p:sp>
        <p:nvSpPr>
          <p:cNvPr id="3" name="Объект 2"/>
          <p:cNvSpPr>
            <a:spLocks noGrp="1"/>
          </p:cNvSpPr>
          <p:nvPr>
            <p:ph idx="1"/>
          </p:nvPr>
        </p:nvSpPr>
        <p:spPr/>
        <p:txBody>
          <a:bodyPr>
            <a:normAutofit/>
          </a:bodyPr>
          <a:lstStyle/>
          <a:p>
            <a:r>
              <a:rPr lang="ru-RU" sz="2200" b="1" dirty="0">
                <a:latin typeface="+mj-lt"/>
              </a:rPr>
              <a:t>Сила</a:t>
            </a:r>
            <a:r>
              <a:rPr lang="ru-RU" sz="2200" dirty="0">
                <a:latin typeface="+mj-lt"/>
              </a:rPr>
              <a:t> — это способность спортсмена преодолевать внешнее сопротивление за счет мышечных усилий. </a:t>
            </a:r>
            <a:endParaRPr lang="ru-RU" sz="2200" dirty="0" smtClean="0">
              <a:latin typeface="+mj-lt"/>
            </a:endParaRPr>
          </a:p>
          <a:p>
            <a:pPr marL="0" indent="0">
              <a:buNone/>
            </a:pPr>
            <a:r>
              <a:rPr lang="ru-RU" sz="2200" b="1" dirty="0">
                <a:latin typeface="+mj-lt"/>
              </a:rPr>
              <a:t> </a:t>
            </a:r>
            <a:r>
              <a:rPr lang="ru-RU" sz="2200" b="1" dirty="0" smtClean="0">
                <a:latin typeface="+mj-lt"/>
              </a:rPr>
              <a:t>    Обладая силой</a:t>
            </a:r>
            <a:r>
              <a:rPr lang="ru-RU" sz="2200" b="1" dirty="0">
                <a:latin typeface="+mj-lt"/>
              </a:rPr>
              <a:t>, </a:t>
            </a:r>
            <a:r>
              <a:rPr lang="ru-RU" sz="2200" b="1" dirty="0" smtClean="0">
                <a:latin typeface="+mj-lt"/>
              </a:rPr>
              <a:t>футболист способен:</a:t>
            </a:r>
          </a:p>
          <a:p>
            <a:r>
              <a:rPr lang="ru-RU" sz="2200" dirty="0" smtClean="0">
                <a:latin typeface="+mj-lt"/>
              </a:rPr>
              <a:t>- осуществлять </a:t>
            </a:r>
            <a:r>
              <a:rPr lang="ru-RU" sz="2200" dirty="0">
                <a:latin typeface="+mj-lt"/>
              </a:rPr>
              <a:t>рывки за мячом и на свободное </a:t>
            </a:r>
            <a:r>
              <a:rPr lang="ru-RU" sz="2200" dirty="0" smtClean="0">
                <a:latin typeface="+mj-lt"/>
              </a:rPr>
              <a:t>место;</a:t>
            </a:r>
          </a:p>
          <a:p>
            <a:r>
              <a:rPr lang="ru-RU" sz="2200" dirty="0">
                <a:latin typeface="+mj-lt"/>
              </a:rPr>
              <a:t>-</a:t>
            </a:r>
            <a:r>
              <a:rPr lang="ru-RU" sz="2200" dirty="0" smtClean="0">
                <a:latin typeface="+mj-lt"/>
              </a:rPr>
              <a:t> внезапно </a:t>
            </a:r>
            <a:r>
              <a:rPr lang="ru-RU" sz="2200" dirty="0">
                <a:latin typeface="+mj-lt"/>
              </a:rPr>
              <a:t>остановиться и резко поменять направление движения и </a:t>
            </a:r>
            <a:r>
              <a:rPr lang="ru-RU" sz="2200" dirty="0" smtClean="0">
                <a:latin typeface="+mj-lt"/>
              </a:rPr>
              <a:t>т.д.</a:t>
            </a:r>
            <a:endParaRPr lang="ru-RU" sz="2200" dirty="0">
              <a:latin typeface="+mj-lt"/>
            </a:endParaRPr>
          </a:p>
          <a:p>
            <a:r>
              <a:rPr lang="ru-RU" sz="2200" dirty="0" smtClean="0">
                <a:latin typeface="+mj-lt"/>
              </a:rPr>
              <a:t>Наибольшие </a:t>
            </a:r>
            <a:r>
              <a:rPr lang="ru-RU" sz="2200" dirty="0">
                <a:latin typeface="+mj-lt"/>
              </a:rPr>
              <a:t>темпы развития силы наблюдаются </a:t>
            </a:r>
            <a:r>
              <a:rPr lang="ru-RU" sz="2200" dirty="0" smtClean="0">
                <a:latin typeface="+mj-lt"/>
              </a:rPr>
              <a:t>в </a:t>
            </a:r>
            <a:r>
              <a:rPr lang="ru-RU" sz="2200" dirty="0">
                <a:latin typeface="+mj-lt"/>
              </a:rPr>
              <a:t>младшем и подростковом возрасте: с 8 </a:t>
            </a:r>
            <a:r>
              <a:rPr lang="ru-RU" sz="2200" dirty="0" smtClean="0">
                <a:latin typeface="+mj-lt"/>
              </a:rPr>
              <a:t>до </a:t>
            </a:r>
            <a:r>
              <a:rPr lang="ru-RU" sz="2200" dirty="0">
                <a:latin typeface="+mj-lt"/>
              </a:rPr>
              <a:t>11 лет и с 14 до 15 лет. </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152" y="4616578"/>
            <a:ext cx="3816424" cy="2070920"/>
          </a:xfrm>
          <a:prstGeom prst="rect">
            <a:avLst/>
          </a:prstGeom>
        </p:spPr>
      </p:pic>
    </p:spTree>
    <p:extLst>
      <p:ext uri="{BB962C8B-B14F-4D97-AF65-F5344CB8AC3E}">
        <p14:creationId xmlns:p14="http://schemas.microsoft.com/office/powerpoint/2010/main" val="3459222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792088"/>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p>
        </p:txBody>
      </p:sp>
      <p:sp>
        <p:nvSpPr>
          <p:cNvPr id="3" name="Объект 2"/>
          <p:cNvSpPr>
            <a:spLocks noGrp="1"/>
          </p:cNvSpPr>
          <p:nvPr>
            <p:ph idx="1"/>
          </p:nvPr>
        </p:nvSpPr>
        <p:spPr>
          <a:xfrm>
            <a:off x="179512" y="1124744"/>
            <a:ext cx="8812088" cy="3888432"/>
          </a:xfrm>
        </p:spPr>
        <p:txBody>
          <a:bodyPr>
            <a:normAutofit fontScale="70000" lnSpcReduction="20000"/>
          </a:bodyPr>
          <a:lstStyle/>
          <a:p>
            <a:pPr fontAlgn="base"/>
            <a:r>
              <a:rPr lang="ru-RU" b="1" dirty="0"/>
              <a:t>Выносливост</a:t>
            </a:r>
            <a:r>
              <a:rPr lang="ru-RU" dirty="0"/>
              <a:t>ь — это способность организма продолжительное время выполнять физическую работу в условиях игровой деятельности</a:t>
            </a:r>
            <a:r>
              <a:rPr lang="ru-RU" dirty="0" smtClean="0"/>
              <a:t>.</a:t>
            </a:r>
          </a:p>
          <a:p>
            <a:pPr marL="0" indent="0" fontAlgn="base">
              <a:buNone/>
            </a:pPr>
            <a:r>
              <a:rPr lang="ru-RU" dirty="0" smtClean="0"/>
              <a:t> </a:t>
            </a:r>
          </a:p>
          <a:p>
            <a:pPr fontAlgn="base"/>
            <a:r>
              <a:rPr lang="ru-RU" b="1" dirty="0" smtClean="0"/>
              <a:t>Выносливость определяется:</a:t>
            </a:r>
          </a:p>
          <a:p>
            <a:pPr fontAlgn="base"/>
            <a:r>
              <a:rPr lang="ru-RU" dirty="0" smtClean="0"/>
              <a:t>- функциональными </a:t>
            </a:r>
            <a:r>
              <a:rPr lang="ru-RU" dirty="0"/>
              <a:t>возможностями </a:t>
            </a:r>
            <a:r>
              <a:rPr lang="ru-RU" dirty="0" smtClean="0"/>
              <a:t>организма</a:t>
            </a:r>
            <a:r>
              <a:rPr lang="ru-RU" dirty="0"/>
              <a:t>;</a:t>
            </a:r>
            <a:endParaRPr lang="ru-RU" dirty="0" smtClean="0"/>
          </a:p>
          <a:p>
            <a:pPr fontAlgn="base"/>
            <a:r>
              <a:rPr lang="ru-RU" dirty="0" smtClean="0"/>
              <a:t>- рациональной </a:t>
            </a:r>
            <a:r>
              <a:rPr lang="ru-RU" dirty="0"/>
              <a:t>техникой </a:t>
            </a:r>
            <a:r>
              <a:rPr lang="ru-RU" dirty="0" smtClean="0"/>
              <a:t>игрока; </a:t>
            </a:r>
          </a:p>
          <a:p>
            <a:pPr fontAlgn="base"/>
            <a:r>
              <a:rPr lang="ru-RU" dirty="0" smtClean="0"/>
              <a:t>- волевыми качествами.</a:t>
            </a:r>
          </a:p>
          <a:p>
            <a:pPr fontAlgn="base"/>
            <a:r>
              <a:rPr lang="ru-RU" dirty="0" smtClean="0"/>
              <a:t>Развитие выносливости происходит </a:t>
            </a:r>
            <a:r>
              <a:rPr lang="ru-RU" dirty="0"/>
              <a:t>на протяжении всего школьного </a:t>
            </a:r>
            <a:r>
              <a:rPr lang="ru-RU" dirty="0" smtClean="0"/>
              <a:t>периода. Заметно </a:t>
            </a:r>
            <a:r>
              <a:rPr lang="ru-RU" dirty="0"/>
              <a:t>возрастает выносливость с 13 до 15 лет, а наиболее интенсивно — с 16 до 17 лет</a:t>
            </a:r>
            <a:r>
              <a:rPr lang="ru-RU" dirty="0" smtClean="0"/>
              <a:t>.</a:t>
            </a:r>
          </a:p>
          <a:p>
            <a:pPr fontAlgn="base"/>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4581128"/>
            <a:ext cx="4176464" cy="2198225"/>
          </a:xfrm>
          <a:prstGeom prst="rect">
            <a:avLst/>
          </a:prstGeom>
        </p:spPr>
      </p:pic>
    </p:spTree>
    <p:extLst>
      <p:ext uri="{BB962C8B-B14F-4D97-AF65-F5344CB8AC3E}">
        <p14:creationId xmlns:p14="http://schemas.microsoft.com/office/powerpoint/2010/main" val="32103828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1080120"/>
          </a:xfrm>
        </p:spPr>
        <p:txBody>
          <a:bodyPr>
            <a:normAutofit fontScale="90000"/>
          </a:bodyPr>
          <a:lstStyle/>
          <a:p>
            <a:r>
              <a:rPr lang="ru-RU" b="1" dirty="0">
                <a:solidFill>
                  <a:schemeClr val="bg1">
                    <a:lumMod val="50000"/>
                  </a:schemeClr>
                </a:solidFill>
                <a:effectLst/>
              </a:rPr>
              <a:t>Роль характерологических особенностей в спорте.</a:t>
            </a:r>
            <a:endParaRPr lang="ru-RU" dirty="0">
              <a:solidFill>
                <a:schemeClr val="bg1">
                  <a:lumMod val="50000"/>
                </a:schemeClr>
              </a:solidFill>
            </a:endParaRPr>
          </a:p>
        </p:txBody>
      </p:sp>
      <p:sp>
        <p:nvSpPr>
          <p:cNvPr id="3" name="Объект 2"/>
          <p:cNvSpPr>
            <a:spLocks noGrp="1"/>
          </p:cNvSpPr>
          <p:nvPr>
            <p:ph idx="1"/>
          </p:nvPr>
        </p:nvSpPr>
        <p:spPr>
          <a:xfrm>
            <a:off x="304800" y="1268760"/>
            <a:ext cx="8686800" cy="5112568"/>
          </a:xfrm>
        </p:spPr>
        <p:txBody>
          <a:bodyPr>
            <a:normAutofit/>
          </a:bodyPr>
          <a:lstStyle/>
          <a:p>
            <a:r>
              <a:rPr lang="ru-RU" sz="2000" b="1" dirty="0">
                <a:latin typeface="+mj-lt"/>
              </a:rPr>
              <a:t>Характер </a:t>
            </a:r>
            <a:r>
              <a:rPr lang="ru-RU" sz="2000" dirty="0">
                <a:latin typeface="+mj-lt"/>
              </a:rPr>
              <a:t>– система устойчивых мотивов и способов поведения, </a:t>
            </a:r>
            <a:r>
              <a:rPr lang="ru-RU" sz="2000" dirty="0" smtClean="0">
                <a:latin typeface="+mj-lt"/>
              </a:rPr>
              <a:t>образующих поведенческий тип личности.</a:t>
            </a:r>
          </a:p>
          <a:p>
            <a:r>
              <a:rPr lang="ru-RU" sz="2000" dirty="0"/>
              <a:t>Физиологическая основа поведения человека охватывается понятием </a:t>
            </a:r>
            <a:r>
              <a:rPr lang="ru-RU" sz="2000" b="1" dirty="0"/>
              <a:t>«темперамент</a:t>
            </a:r>
            <a:r>
              <a:rPr lang="ru-RU" sz="2000" dirty="0"/>
              <a:t>», социально </a:t>
            </a:r>
            <a:r>
              <a:rPr lang="ru-RU" sz="2000" dirty="0" smtClean="0"/>
              <a:t>обусловленная сфера </a:t>
            </a:r>
            <a:r>
              <a:rPr lang="ru-RU" sz="2000" dirty="0"/>
              <a:t>его поведения – понятием </a:t>
            </a:r>
            <a:r>
              <a:rPr lang="ru-RU" sz="2000" b="1" dirty="0"/>
              <a:t>«характер</a:t>
            </a:r>
            <a:r>
              <a:rPr lang="ru-RU" sz="2000" b="1" dirty="0" smtClean="0"/>
              <a:t>»</a:t>
            </a:r>
            <a:r>
              <a:rPr lang="ru-RU" sz="2000" dirty="0" smtClean="0"/>
              <a:t>.</a:t>
            </a:r>
          </a:p>
          <a:p>
            <a:r>
              <a:rPr lang="ru-RU" sz="2000" dirty="0"/>
              <a:t>Темперамент соотнесен с природно-бессознательной сферой, со сферой </a:t>
            </a:r>
            <a:r>
              <a:rPr lang="ru-RU" sz="2000" dirty="0" smtClean="0"/>
              <a:t>эмоций</a:t>
            </a:r>
            <a:r>
              <a:rPr lang="ru-RU" sz="2000" dirty="0"/>
              <a:t>, </a:t>
            </a:r>
            <a:r>
              <a:rPr lang="ru-RU" sz="2000" dirty="0" smtClean="0"/>
              <a:t>а характер </a:t>
            </a:r>
            <a:r>
              <a:rPr lang="ru-RU" sz="2000" dirty="0"/>
              <a:t>– с волевой сферой</a:t>
            </a:r>
            <a:r>
              <a:rPr lang="ru-RU" sz="2000" dirty="0" smtClean="0"/>
              <a:t>.</a:t>
            </a:r>
          </a:p>
          <a:p>
            <a:r>
              <a:rPr lang="ru-RU" sz="2000" dirty="0"/>
              <a:t>Существенным качеством характера является сбалансированность его черт – </a:t>
            </a:r>
            <a:r>
              <a:rPr lang="ru-RU" sz="2000" b="1" dirty="0"/>
              <a:t>цельность, устойчивость, уравновешенность</a:t>
            </a:r>
            <a:r>
              <a:rPr lang="ru-RU" sz="2000" dirty="0" smtClean="0"/>
              <a:t>..</a:t>
            </a:r>
          </a:p>
          <a:p>
            <a:endParaRPr lang="ru-RU" sz="2000" dirty="0" smtClean="0"/>
          </a:p>
          <a:p>
            <a:pPr marL="0" indent="0">
              <a:buNone/>
            </a:pPr>
            <a:r>
              <a:rPr lang="ru-RU" sz="2000" dirty="0" smtClean="0"/>
              <a:t> </a:t>
            </a:r>
            <a:r>
              <a:rPr lang="ru-RU" sz="2000" b="1" i="1" dirty="0" smtClean="0"/>
              <a:t>Гармоническому </a:t>
            </a:r>
            <a:r>
              <a:rPr lang="ru-RU" sz="2000" b="1" i="1" dirty="0"/>
              <a:t>характеру свойственны реалистический уровень притязаний, уверенность </a:t>
            </a:r>
            <a:r>
              <a:rPr lang="ru-RU" sz="2000" b="1" i="1" dirty="0" smtClean="0"/>
              <a:t>человека в </a:t>
            </a:r>
            <a:r>
              <a:rPr lang="ru-RU" sz="2000" b="1" i="1" dirty="0"/>
              <a:t>своих силах, последовательность и настойчивость в достижении основных жизненных целей.</a:t>
            </a:r>
            <a:endParaRPr lang="ru-RU" sz="2000" dirty="0"/>
          </a:p>
          <a:p>
            <a:endParaRPr lang="ru-RU" sz="2000" b="1" dirty="0"/>
          </a:p>
        </p:txBody>
      </p:sp>
    </p:spTree>
    <p:extLst>
      <p:ext uri="{BB962C8B-B14F-4D97-AF65-F5344CB8AC3E}">
        <p14:creationId xmlns:p14="http://schemas.microsoft.com/office/powerpoint/2010/main" val="35965779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1106760"/>
          </a:xfrm>
        </p:spPr>
        <p:txBody>
          <a:bodyPr>
            <a:normAutofit fontScale="90000"/>
          </a:bodyPr>
          <a:lstStyle/>
          <a:p>
            <a:r>
              <a:rPr lang="ru-RU" b="1" dirty="0">
                <a:solidFill>
                  <a:schemeClr val="bg1">
                    <a:lumMod val="50000"/>
                  </a:schemeClr>
                </a:solidFill>
                <a:effectLst/>
              </a:rPr>
              <a:t>Роль характерологических особенностей в спорте.</a:t>
            </a:r>
            <a:endParaRPr lang="ru-RU" dirty="0"/>
          </a:p>
        </p:txBody>
      </p:sp>
      <p:sp>
        <p:nvSpPr>
          <p:cNvPr id="3" name="Объект 2"/>
          <p:cNvSpPr>
            <a:spLocks noGrp="1"/>
          </p:cNvSpPr>
          <p:nvPr>
            <p:ph idx="1"/>
          </p:nvPr>
        </p:nvSpPr>
        <p:spPr>
          <a:xfrm>
            <a:off x="304800" y="1268760"/>
            <a:ext cx="8686800" cy="5328592"/>
          </a:xfrm>
        </p:spPr>
        <p:txBody>
          <a:bodyPr>
            <a:normAutofit fontScale="62500" lnSpcReduction="20000"/>
          </a:bodyPr>
          <a:lstStyle/>
          <a:p>
            <a:r>
              <a:rPr lang="ru-RU" b="1" dirty="0">
                <a:latin typeface="+mj-lt"/>
              </a:rPr>
              <a:t>Все многообразие проявлений характера подразделяется на четыре группы по следующим основаниям: </a:t>
            </a:r>
            <a:endParaRPr lang="ru-RU" b="1" dirty="0" smtClean="0">
              <a:latin typeface="+mj-lt"/>
            </a:endParaRPr>
          </a:p>
          <a:p>
            <a:endParaRPr lang="ru-RU" dirty="0">
              <a:latin typeface="+mj-lt"/>
            </a:endParaRPr>
          </a:p>
          <a:p>
            <a:r>
              <a:rPr lang="ru-RU" dirty="0">
                <a:latin typeface="+mj-lt"/>
              </a:rPr>
              <a:t>1) направленность человека, система его отношений в социуме (отношение к обществу, к людям, нравственность);</a:t>
            </a:r>
          </a:p>
          <a:p>
            <a:r>
              <a:rPr lang="ru-RU" dirty="0">
                <a:latin typeface="+mj-lt"/>
              </a:rPr>
              <a:t> 2) особенности волевой регуляции (проявления волевых качеств: терпеливость, упорство, настойчивость);</a:t>
            </a:r>
          </a:p>
          <a:p>
            <a:r>
              <a:rPr lang="ru-RU" dirty="0">
                <a:latin typeface="+mj-lt"/>
              </a:rPr>
              <a:t> 3) эмоциональные особенности (впечатлительность человека и его импульсивность);</a:t>
            </a:r>
          </a:p>
          <a:p>
            <a:r>
              <a:rPr lang="ru-RU" dirty="0">
                <a:latin typeface="+mj-lt"/>
              </a:rPr>
              <a:t> 4) интеллектуальные особенности (уровня развития интеллекта</a:t>
            </a:r>
            <a:r>
              <a:rPr lang="ru-RU" dirty="0" smtClean="0">
                <a:latin typeface="+mj-lt"/>
              </a:rPr>
              <a:t>).</a:t>
            </a:r>
          </a:p>
          <a:p>
            <a:endParaRPr lang="ru-RU" dirty="0">
              <a:latin typeface="+mj-lt"/>
            </a:endParaRPr>
          </a:p>
          <a:p>
            <a:r>
              <a:rPr lang="ru-RU" b="1" dirty="0">
                <a:latin typeface="+mj-lt"/>
              </a:rPr>
              <a:t>В современной психологической литературе выделяют следующие типы темпераментов</a:t>
            </a:r>
            <a:r>
              <a:rPr lang="ru-RU" dirty="0" smtClean="0">
                <a:latin typeface="+mj-lt"/>
              </a:rPr>
              <a:t>:</a:t>
            </a:r>
          </a:p>
          <a:p>
            <a:endParaRPr lang="ru-RU" dirty="0">
              <a:latin typeface="+mj-lt"/>
            </a:endParaRPr>
          </a:p>
          <a:p>
            <a:pPr lvl="0"/>
            <a:r>
              <a:rPr lang="ru-RU" dirty="0">
                <a:latin typeface="+mj-lt"/>
              </a:rPr>
              <a:t>сангвинический (сильная уравновешенная нервная система);</a:t>
            </a:r>
          </a:p>
          <a:p>
            <a:pPr lvl="0"/>
            <a:r>
              <a:rPr lang="ru-RU" dirty="0">
                <a:latin typeface="+mj-lt"/>
              </a:rPr>
              <a:t>холерический (сильная неуравновешенная нервная система);</a:t>
            </a:r>
          </a:p>
          <a:p>
            <a:pPr lvl="0"/>
            <a:r>
              <a:rPr lang="ru-RU" dirty="0">
                <a:latin typeface="+mj-lt"/>
              </a:rPr>
              <a:t>флегматический (слабая уравновешенная нервная система);</a:t>
            </a:r>
          </a:p>
          <a:p>
            <a:pPr lvl="0"/>
            <a:r>
              <a:rPr lang="ru-RU" dirty="0">
                <a:latin typeface="+mj-lt"/>
              </a:rPr>
              <a:t>меланхолический (слабая неуравновешенная нервная система).</a:t>
            </a:r>
          </a:p>
        </p:txBody>
      </p:sp>
    </p:spTree>
    <p:extLst>
      <p:ext uri="{BB962C8B-B14F-4D97-AF65-F5344CB8AC3E}">
        <p14:creationId xmlns:p14="http://schemas.microsoft.com/office/powerpoint/2010/main" val="16896258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1106760"/>
          </a:xfrm>
        </p:spPr>
        <p:txBody>
          <a:bodyPr>
            <a:normAutofit fontScale="90000"/>
          </a:bodyPr>
          <a:lstStyle/>
          <a:p>
            <a:r>
              <a:rPr lang="ru-RU" b="1" dirty="0">
                <a:solidFill>
                  <a:schemeClr val="bg1">
                    <a:lumMod val="50000"/>
                  </a:schemeClr>
                </a:solidFill>
                <a:effectLst/>
              </a:rPr>
              <a:t>Роль характерологических особенностей в спорте.</a:t>
            </a:r>
            <a:endParaRPr lang="ru-RU" dirty="0"/>
          </a:p>
        </p:txBody>
      </p:sp>
      <p:sp>
        <p:nvSpPr>
          <p:cNvPr id="3" name="Объект 2"/>
          <p:cNvSpPr>
            <a:spLocks noGrp="1"/>
          </p:cNvSpPr>
          <p:nvPr>
            <p:ph idx="1"/>
          </p:nvPr>
        </p:nvSpPr>
        <p:spPr>
          <a:xfrm>
            <a:off x="179512" y="1268760"/>
            <a:ext cx="5256584" cy="5400600"/>
          </a:xfrm>
        </p:spPr>
        <p:txBody>
          <a:bodyPr>
            <a:normAutofit fontScale="92500"/>
          </a:bodyPr>
          <a:lstStyle/>
          <a:p>
            <a:r>
              <a:rPr lang="ru-RU" sz="2200" b="1" i="1" dirty="0">
                <a:latin typeface="+mj-lt"/>
              </a:rPr>
              <a:t>Несоответствие психофизиологических способностей организма во многих случаях определяет не успешность, и даже невозможность овладения мастерством в данном виде </a:t>
            </a:r>
            <a:r>
              <a:rPr lang="ru-RU" sz="2200" b="1" i="1" dirty="0" smtClean="0">
                <a:latin typeface="+mj-lt"/>
              </a:rPr>
              <a:t>спорта </a:t>
            </a:r>
          </a:p>
          <a:p>
            <a:pPr marL="0" indent="0">
              <a:buNone/>
            </a:pPr>
            <a:endParaRPr lang="ru-RU" sz="2200" b="1" i="1" dirty="0" smtClean="0">
              <a:latin typeface="+mj-lt"/>
            </a:endParaRPr>
          </a:p>
          <a:p>
            <a:r>
              <a:rPr lang="ru-RU" sz="2200" dirty="0" smtClean="0">
                <a:latin typeface="+mj-lt"/>
              </a:rPr>
              <a:t>Среди </a:t>
            </a:r>
            <a:r>
              <a:rPr lang="ru-RU" sz="2200" dirty="0">
                <a:latin typeface="+mj-lt"/>
              </a:rPr>
              <a:t>футболистов преобладают </a:t>
            </a:r>
            <a:r>
              <a:rPr lang="ru-RU" sz="2200" dirty="0" smtClean="0">
                <a:latin typeface="+mj-lt"/>
              </a:rPr>
              <a:t>   представители </a:t>
            </a:r>
            <a:r>
              <a:rPr lang="ru-RU" sz="2200" dirty="0">
                <a:latin typeface="+mj-lt"/>
              </a:rPr>
              <a:t>с темпераментом холерика и флегматика, наименее представлены меланхолики</a:t>
            </a:r>
            <a:r>
              <a:rPr lang="ru-RU" sz="2200" dirty="0" smtClean="0">
                <a:latin typeface="+mj-lt"/>
              </a:rPr>
              <a:t>.</a:t>
            </a:r>
          </a:p>
          <a:p>
            <a:endParaRPr lang="ru-RU" sz="2200" dirty="0">
              <a:latin typeface="+mj-lt"/>
            </a:endParaRPr>
          </a:p>
          <a:p>
            <a:r>
              <a:rPr lang="ru-RU" sz="2200" dirty="0">
                <a:latin typeface="+mj-lt"/>
              </a:rPr>
              <a:t>Футболом должны заниматься лица с сильной нервной системой, группа спортсменов со слабой нервной системой представлена незначительно.</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1268760"/>
            <a:ext cx="3528392" cy="5328592"/>
          </a:xfrm>
          <a:prstGeom prst="rect">
            <a:avLst/>
          </a:prstGeom>
        </p:spPr>
      </p:pic>
    </p:spTree>
    <p:extLst>
      <p:ext uri="{BB962C8B-B14F-4D97-AF65-F5344CB8AC3E}">
        <p14:creationId xmlns:p14="http://schemas.microsoft.com/office/powerpoint/2010/main" val="26316820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962744"/>
          </a:xfrm>
        </p:spPr>
        <p:txBody>
          <a:bodyPr>
            <a:normAutofit/>
          </a:bodyPr>
          <a:lstStyle/>
          <a:p>
            <a:r>
              <a:rPr lang="ru-RU" sz="3200" b="1" dirty="0" smtClean="0">
                <a:solidFill>
                  <a:schemeClr val="bg1">
                    <a:lumMod val="50000"/>
                  </a:schemeClr>
                </a:solidFill>
                <a:effectLst/>
              </a:rPr>
              <a:t>темперамент в спорте.</a:t>
            </a:r>
            <a:endParaRPr lang="ru-RU" sz="3200" dirty="0">
              <a:solidFill>
                <a:schemeClr val="bg1">
                  <a:lumMod val="50000"/>
                </a:schemeClr>
              </a:solidFill>
            </a:endParaRPr>
          </a:p>
        </p:txBody>
      </p:sp>
      <p:sp>
        <p:nvSpPr>
          <p:cNvPr id="3" name="Объект 2"/>
          <p:cNvSpPr>
            <a:spLocks noGrp="1"/>
          </p:cNvSpPr>
          <p:nvPr>
            <p:ph idx="1"/>
          </p:nvPr>
        </p:nvSpPr>
        <p:spPr>
          <a:xfrm>
            <a:off x="251520" y="1124744"/>
            <a:ext cx="8640960" cy="5544616"/>
          </a:xfrm>
        </p:spPr>
        <p:txBody>
          <a:bodyPr>
            <a:normAutofit fontScale="55000" lnSpcReduction="20000"/>
          </a:bodyPr>
          <a:lstStyle/>
          <a:p>
            <a:r>
              <a:rPr lang="ru-RU" b="1" dirty="0" smtClean="0">
                <a:latin typeface="+mj-lt"/>
              </a:rPr>
              <a:t>Спортсмен - сангвиник</a:t>
            </a:r>
            <a:r>
              <a:rPr lang="ru-RU" dirty="0">
                <a:latin typeface="+mj-lt"/>
              </a:rPr>
              <a:t> </a:t>
            </a:r>
            <a:r>
              <a:rPr lang="ru-RU" dirty="0" smtClean="0">
                <a:latin typeface="+mj-lt"/>
              </a:rPr>
              <a:t>:</a:t>
            </a:r>
          </a:p>
          <a:p>
            <a:endParaRPr lang="ru-RU" dirty="0" smtClean="0">
              <a:latin typeface="+mj-lt"/>
            </a:endParaRPr>
          </a:p>
          <a:p>
            <a:r>
              <a:rPr lang="ru-RU" dirty="0" smtClean="0">
                <a:latin typeface="+mj-lt"/>
              </a:rPr>
              <a:t>- целеустремлённый</a:t>
            </a:r>
            <a:r>
              <a:rPr lang="ru-RU" dirty="0">
                <a:latin typeface="+mj-lt"/>
              </a:rPr>
              <a:t>, упорный и </a:t>
            </a:r>
            <a:r>
              <a:rPr lang="ru-RU" dirty="0" smtClean="0">
                <a:latin typeface="+mj-lt"/>
              </a:rPr>
              <a:t>азартный;</a:t>
            </a:r>
          </a:p>
          <a:p>
            <a:r>
              <a:rPr lang="ru-RU" dirty="0">
                <a:latin typeface="+mj-lt"/>
              </a:rPr>
              <a:t>-</a:t>
            </a:r>
            <a:r>
              <a:rPr lang="ru-RU" dirty="0" smtClean="0">
                <a:latin typeface="+mj-lt"/>
              </a:rPr>
              <a:t> </a:t>
            </a:r>
            <a:r>
              <a:rPr lang="ru-RU" dirty="0">
                <a:latin typeface="+mj-lt"/>
              </a:rPr>
              <a:t>развиты волевые качества, такие как настойчивость и упорство, он видит определенную цель, идет до конца намеченной </a:t>
            </a:r>
            <a:r>
              <a:rPr lang="ru-RU" dirty="0" smtClean="0">
                <a:latin typeface="+mj-lt"/>
              </a:rPr>
              <a:t>задачи;</a:t>
            </a:r>
          </a:p>
          <a:p>
            <a:r>
              <a:rPr lang="ru-RU" dirty="0" smtClean="0">
                <a:latin typeface="+mj-lt"/>
              </a:rPr>
              <a:t>- способен </a:t>
            </a:r>
            <a:r>
              <a:rPr lang="ru-RU" dirty="0">
                <a:latin typeface="+mj-lt"/>
              </a:rPr>
              <a:t>целесообразно действовать, сохраняя при этом технику </a:t>
            </a:r>
            <a:r>
              <a:rPr lang="ru-RU" dirty="0" smtClean="0">
                <a:latin typeface="+mj-lt"/>
              </a:rPr>
              <a:t>движений;</a:t>
            </a:r>
          </a:p>
          <a:p>
            <a:r>
              <a:rPr lang="ru-RU" dirty="0">
                <a:latin typeface="+mj-lt"/>
              </a:rPr>
              <a:t>-</a:t>
            </a:r>
            <a:r>
              <a:rPr lang="ru-RU" dirty="0" smtClean="0">
                <a:latin typeface="+mj-lt"/>
              </a:rPr>
              <a:t> </a:t>
            </a:r>
            <a:r>
              <a:rPr lang="ru-RU" dirty="0">
                <a:latin typeface="+mj-lt"/>
              </a:rPr>
              <a:t>способность быстро и правильно оценивать игровые </a:t>
            </a:r>
            <a:r>
              <a:rPr lang="ru-RU" dirty="0" smtClean="0">
                <a:latin typeface="+mj-lt"/>
              </a:rPr>
              <a:t>моменты;</a:t>
            </a:r>
          </a:p>
          <a:p>
            <a:r>
              <a:rPr lang="ru-RU" dirty="0" smtClean="0">
                <a:latin typeface="+mj-lt"/>
              </a:rPr>
              <a:t>- в </a:t>
            </a:r>
            <a:r>
              <a:rPr lang="ru-RU" dirty="0">
                <a:latin typeface="+mj-lt"/>
              </a:rPr>
              <a:t>соревновательной обстановке результаты обычно повышает, хорошо переносит психическую напряженность, неудачи. </a:t>
            </a:r>
            <a:endParaRPr lang="ru-RU" dirty="0" smtClean="0">
              <a:latin typeface="+mj-lt"/>
            </a:endParaRPr>
          </a:p>
          <a:p>
            <a:endParaRPr lang="ru-RU" dirty="0">
              <a:latin typeface="+mj-lt"/>
            </a:endParaRPr>
          </a:p>
          <a:p>
            <a:r>
              <a:rPr lang="ru-RU" b="1" dirty="0" smtClean="0">
                <a:latin typeface="+mj-lt"/>
              </a:rPr>
              <a:t>Спортсмен - холерик</a:t>
            </a:r>
            <a:r>
              <a:rPr lang="ru-RU" dirty="0" smtClean="0">
                <a:latin typeface="+mj-lt"/>
              </a:rPr>
              <a:t> :</a:t>
            </a:r>
          </a:p>
          <a:p>
            <a:endParaRPr lang="ru-RU" dirty="0" smtClean="0">
              <a:latin typeface="+mj-lt"/>
            </a:endParaRPr>
          </a:p>
          <a:p>
            <a:r>
              <a:rPr lang="ru-RU" dirty="0" smtClean="0">
                <a:latin typeface="+mj-lt"/>
              </a:rPr>
              <a:t>- вспыльчивый</a:t>
            </a:r>
            <a:r>
              <a:rPr lang="ru-RU" dirty="0">
                <a:latin typeface="+mj-lt"/>
              </a:rPr>
              <a:t>, неуравновешенный, резкий и чрезмерно </a:t>
            </a:r>
            <a:r>
              <a:rPr lang="ru-RU" dirty="0" smtClean="0">
                <a:latin typeface="+mj-lt"/>
              </a:rPr>
              <a:t>энергичный;</a:t>
            </a:r>
          </a:p>
          <a:p>
            <a:r>
              <a:rPr lang="ru-RU" dirty="0" smtClean="0">
                <a:latin typeface="+mj-lt"/>
              </a:rPr>
              <a:t>-  </a:t>
            </a:r>
            <a:r>
              <a:rPr lang="ru-RU" dirty="0">
                <a:latin typeface="+mj-lt"/>
              </a:rPr>
              <a:t>главной и основополагающей чертой является </a:t>
            </a:r>
            <a:r>
              <a:rPr lang="ru-RU" dirty="0" smtClean="0">
                <a:latin typeface="+mj-lt"/>
              </a:rPr>
              <a:t>лидерство;</a:t>
            </a:r>
          </a:p>
          <a:p>
            <a:r>
              <a:rPr lang="ru-RU" dirty="0" smtClean="0">
                <a:latin typeface="+mj-lt"/>
              </a:rPr>
              <a:t>- </a:t>
            </a:r>
            <a:r>
              <a:rPr lang="ru-RU" dirty="0">
                <a:latin typeface="+mj-lt"/>
              </a:rPr>
              <a:t> не </a:t>
            </a:r>
            <a:r>
              <a:rPr lang="ru-RU" dirty="0" smtClean="0">
                <a:latin typeface="+mj-lt"/>
              </a:rPr>
              <a:t>приемлют </a:t>
            </a:r>
            <a:r>
              <a:rPr lang="ru-RU" dirty="0">
                <a:latin typeface="+mj-lt"/>
              </a:rPr>
              <a:t>монотонные, однообразные и длительные </a:t>
            </a:r>
            <a:r>
              <a:rPr lang="ru-RU" dirty="0" smtClean="0">
                <a:latin typeface="+mj-lt"/>
              </a:rPr>
              <a:t>занятия;</a:t>
            </a:r>
          </a:p>
          <a:p>
            <a:r>
              <a:rPr lang="ru-RU" dirty="0" smtClean="0">
                <a:latin typeface="+mj-lt"/>
              </a:rPr>
              <a:t>-  волевые </a:t>
            </a:r>
            <a:r>
              <a:rPr lang="ru-RU" dirty="0">
                <a:latin typeface="+mj-lt"/>
              </a:rPr>
              <a:t>качества не всегда проявляются, то есть не видит четких </a:t>
            </a:r>
            <a:r>
              <a:rPr lang="ru-RU" dirty="0" smtClean="0">
                <a:latin typeface="+mj-lt"/>
              </a:rPr>
              <a:t>целей;</a:t>
            </a:r>
          </a:p>
          <a:p>
            <a:r>
              <a:rPr lang="ru-RU" dirty="0" smtClean="0">
                <a:latin typeface="+mj-lt"/>
              </a:rPr>
              <a:t>-  в </a:t>
            </a:r>
            <a:r>
              <a:rPr lang="ru-RU" dirty="0">
                <a:latin typeface="+mj-lt"/>
              </a:rPr>
              <a:t>условиях соревнований </a:t>
            </a:r>
            <a:r>
              <a:rPr lang="ru-RU" dirty="0" smtClean="0">
                <a:latin typeface="+mj-lt"/>
              </a:rPr>
              <a:t>склонен </a:t>
            </a:r>
            <a:r>
              <a:rPr lang="ru-RU" dirty="0">
                <a:latin typeface="+mj-lt"/>
              </a:rPr>
              <a:t>к перевозбуждению, что иногда отрицательно влияет на спортивный результат, а так же к агрессивности, смене настроений</a:t>
            </a:r>
            <a:r>
              <a:rPr lang="ru-RU" dirty="0" smtClean="0">
                <a:latin typeface="+mj-lt"/>
              </a:rPr>
              <a:t>.</a:t>
            </a:r>
          </a:p>
          <a:p>
            <a:pPr marL="0" indent="0">
              <a:buNone/>
            </a:pPr>
            <a:endParaRPr lang="ru-RU" dirty="0">
              <a:latin typeface="+mj-lt"/>
            </a:endParaRPr>
          </a:p>
          <a:p>
            <a:endParaRPr lang="ru-RU" dirty="0"/>
          </a:p>
        </p:txBody>
      </p:sp>
    </p:spTree>
    <p:extLst>
      <p:ext uri="{BB962C8B-B14F-4D97-AF65-F5344CB8AC3E}">
        <p14:creationId xmlns:p14="http://schemas.microsoft.com/office/powerpoint/2010/main" val="6465443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bg1">
                    <a:lumMod val="50000"/>
                  </a:schemeClr>
                </a:solidFill>
                <a:effectLst/>
              </a:rPr>
              <a:t>темперамент в спорте.</a:t>
            </a:r>
            <a:endParaRPr lang="ru-RU" sz="3200" dirty="0"/>
          </a:p>
        </p:txBody>
      </p:sp>
      <p:sp>
        <p:nvSpPr>
          <p:cNvPr id="3" name="Объект 2"/>
          <p:cNvSpPr>
            <a:spLocks noGrp="1"/>
          </p:cNvSpPr>
          <p:nvPr>
            <p:ph idx="1"/>
          </p:nvPr>
        </p:nvSpPr>
        <p:spPr>
          <a:xfrm>
            <a:off x="251520" y="1340768"/>
            <a:ext cx="8640960" cy="5027389"/>
          </a:xfrm>
        </p:spPr>
        <p:txBody>
          <a:bodyPr>
            <a:normAutofit fontScale="55000" lnSpcReduction="20000"/>
          </a:bodyPr>
          <a:lstStyle/>
          <a:p>
            <a:r>
              <a:rPr lang="ru-RU" b="1" dirty="0" smtClean="0">
                <a:latin typeface="+mj-lt"/>
              </a:rPr>
              <a:t>Спортсмен - флегматик</a:t>
            </a:r>
            <a:r>
              <a:rPr lang="ru-RU" dirty="0" smtClean="0">
                <a:latin typeface="+mj-lt"/>
              </a:rPr>
              <a:t> :</a:t>
            </a:r>
          </a:p>
          <a:p>
            <a:pPr marL="0" indent="0">
              <a:buNone/>
            </a:pPr>
            <a:endParaRPr lang="ru-RU" dirty="0" smtClean="0">
              <a:latin typeface="+mj-lt"/>
            </a:endParaRPr>
          </a:p>
          <a:p>
            <a:r>
              <a:rPr lang="ru-RU" dirty="0" smtClean="0">
                <a:latin typeface="+mj-lt"/>
              </a:rPr>
              <a:t>- выдержан </a:t>
            </a:r>
            <a:r>
              <a:rPr lang="ru-RU" dirty="0">
                <a:latin typeface="+mj-lt"/>
              </a:rPr>
              <a:t>и медлителен, всегда спокоен и </a:t>
            </a:r>
            <a:r>
              <a:rPr lang="ru-RU" dirty="0" smtClean="0">
                <a:latin typeface="+mj-lt"/>
              </a:rPr>
              <a:t>вынослив;</a:t>
            </a:r>
          </a:p>
          <a:p>
            <a:r>
              <a:rPr lang="ru-RU" dirty="0" smtClean="0">
                <a:latin typeface="+mj-lt"/>
              </a:rPr>
              <a:t>-  </a:t>
            </a:r>
            <a:r>
              <a:rPr lang="ru-RU" dirty="0">
                <a:latin typeface="+mj-lt"/>
              </a:rPr>
              <a:t>мало подвержен </a:t>
            </a:r>
            <a:r>
              <a:rPr lang="ru-RU" dirty="0" smtClean="0">
                <a:latin typeface="+mj-lt"/>
              </a:rPr>
              <a:t>утомлению;</a:t>
            </a:r>
          </a:p>
          <a:p>
            <a:r>
              <a:rPr lang="ru-RU" dirty="0" smtClean="0">
                <a:latin typeface="+mj-lt"/>
              </a:rPr>
              <a:t>- склонен </a:t>
            </a:r>
            <a:r>
              <a:rPr lang="ru-RU" dirty="0">
                <a:latin typeface="+mj-lt"/>
              </a:rPr>
              <a:t>к коллективной </a:t>
            </a:r>
            <a:r>
              <a:rPr lang="ru-RU" dirty="0" smtClean="0">
                <a:latin typeface="+mj-lt"/>
              </a:rPr>
              <a:t>работе,;</a:t>
            </a:r>
          </a:p>
          <a:p>
            <a:r>
              <a:rPr lang="ru-RU" dirty="0" smtClean="0">
                <a:latin typeface="+mj-lt"/>
              </a:rPr>
              <a:t> -  упорен </a:t>
            </a:r>
            <a:r>
              <a:rPr lang="ru-RU" dirty="0">
                <a:latin typeface="+mj-lt"/>
              </a:rPr>
              <a:t>и настойчив в достижении спортивного </a:t>
            </a:r>
            <a:r>
              <a:rPr lang="ru-RU" dirty="0" smtClean="0">
                <a:latin typeface="+mj-lt"/>
              </a:rPr>
              <a:t>результата;</a:t>
            </a:r>
          </a:p>
          <a:p>
            <a:r>
              <a:rPr lang="ru-RU" dirty="0" smtClean="0">
                <a:latin typeface="+mj-lt"/>
              </a:rPr>
              <a:t>- соревновательные </a:t>
            </a:r>
            <a:r>
              <a:rPr lang="ru-RU" dirty="0">
                <a:latin typeface="+mj-lt"/>
              </a:rPr>
              <a:t>результаты </a:t>
            </a:r>
            <a:r>
              <a:rPr lang="ru-RU" dirty="0" smtClean="0">
                <a:latin typeface="+mj-lt"/>
              </a:rPr>
              <a:t>стабильны.</a:t>
            </a:r>
          </a:p>
          <a:p>
            <a:endParaRPr lang="ru-RU" dirty="0">
              <a:latin typeface="+mj-lt"/>
            </a:endParaRPr>
          </a:p>
          <a:p>
            <a:r>
              <a:rPr lang="ru-RU" b="1" dirty="0" smtClean="0">
                <a:latin typeface="+mj-lt"/>
              </a:rPr>
              <a:t>Спортсмен - меланхолики</a:t>
            </a:r>
            <a:r>
              <a:rPr lang="ru-RU" dirty="0" smtClean="0">
                <a:latin typeface="+mj-lt"/>
              </a:rPr>
              <a:t> :</a:t>
            </a:r>
          </a:p>
          <a:p>
            <a:pPr marL="0" indent="0">
              <a:buNone/>
            </a:pPr>
            <a:endParaRPr lang="ru-RU" dirty="0" smtClean="0">
              <a:latin typeface="+mj-lt"/>
            </a:endParaRPr>
          </a:p>
          <a:p>
            <a:r>
              <a:rPr lang="ru-RU" dirty="0" smtClean="0">
                <a:latin typeface="+mj-lt"/>
              </a:rPr>
              <a:t>- раним</a:t>
            </a:r>
            <a:r>
              <a:rPr lang="ru-RU" dirty="0">
                <a:latin typeface="+mj-lt"/>
              </a:rPr>
              <a:t>, пассивен и иногда даже заторможен, не уверен в себе, тревожен и </a:t>
            </a:r>
            <a:r>
              <a:rPr lang="ru-RU" dirty="0" smtClean="0">
                <a:latin typeface="+mj-lt"/>
              </a:rPr>
              <a:t>обидчив,;</a:t>
            </a:r>
          </a:p>
          <a:p>
            <a:r>
              <a:rPr lang="ru-RU" dirty="0" smtClean="0">
                <a:latin typeface="+mj-lt"/>
              </a:rPr>
              <a:t>- волевые </a:t>
            </a:r>
            <a:r>
              <a:rPr lang="ru-RU" dirty="0">
                <a:latin typeface="+mj-lt"/>
              </a:rPr>
              <a:t>качества слабо </a:t>
            </a:r>
            <a:r>
              <a:rPr lang="ru-RU" dirty="0" smtClean="0">
                <a:latin typeface="+mj-lt"/>
              </a:rPr>
              <a:t>проявляются,;</a:t>
            </a:r>
          </a:p>
          <a:p>
            <a:r>
              <a:rPr lang="ru-RU" dirty="0" smtClean="0">
                <a:latin typeface="+mj-lt"/>
              </a:rPr>
              <a:t>- плохо </a:t>
            </a:r>
            <a:r>
              <a:rPr lang="ru-RU" dirty="0">
                <a:latin typeface="+mj-lt"/>
              </a:rPr>
              <a:t>устойчив к психическим нагрузкам и к любым внешним </a:t>
            </a:r>
            <a:r>
              <a:rPr lang="ru-RU" dirty="0" smtClean="0">
                <a:latin typeface="+mj-lt"/>
              </a:rPr>
              <a:t>раздражителям;</a:t>
            </a:r>
          </a:p>
          <a:p>
            <a:r>
              <a:rPr lang="ru-RU" dirty="0" smtClean="0">
                <a:latin typeface="+mj-lt"/>
              </a:rPr>
              <a:t>- в </a:t>
            </a:r>
            <a:r>
              <a:rPr lang="ru-RU" dirty="0">
                <a:latin typeface="+mj-lt"/>
              </a:rPr>
              <a:t>соревновательной обстановке отличается повышенным чувством ответственности, тревожности, что может привести к возникновению состояния «стартовой апатии», отрицательно отражающейся на спортивном </a:t>
            </a:r>
            <a:r>
              <a:rPr lang="ru-RU" dirty="0" smtClean="0">
                <a:latin typeface="+mj-lt"/>
              </a:rPr>
              <a:t>результате.</a:t>
            </a:r>
            <a:endParaRPr lang="ru-RU" dirty="0">
              <a:latin typeface="+mj-lt"/>
            </a:endParaRPr>
          </a:p>
        </p:txBody>
      </p:sp>
    </p:spTree>
    <p:extLst>
      <p:ext uri="{BB962C8B-B14F-4D97-AF65-F5344CB8AC3E}">
        <p14:creationId xmlns:p14="http://schemas.microsoft.com/office/powerpoint/2010/main" val="34824979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1800200"/>
          </a:xfrm>
        </p:spPr>
        <p:txBody>
          <a:bodyPr>
            <a:normAutofit/>
          </a:bodyPr>
          <a:lstStyle/>
          <a:p>
            <a:pPr lvl="0"/>
            <a:r>
              <a:rPr lang="ru-RU" sz="3200" b="1" dirty="0">
                <a:solidFill>
                  <a:schemeClr val="bg1">
                    <a:lumMod val="50000"/>
                  </a:schemeClr>
                </a:solidFill>
                <a:effectLst/>
              </a:rPr>
              <a:t>ПСИХОЛОГИЧЕСКАЯ ХАРАКТЕРИСТИКА </a:t>
            </a:r>
            <a:r>
              <a:rPr lang="ru-RU" sz="3200" b="1" dirty="0" smtClean="0">
                <a:solidFill>
                  <a:schemeClr val="bg1">
                    <a:lumMod val="50000"/>
                  </a:schemeClr>
                </a:solidFill>
                <a:effectLst/>
              </a:rPr>
              <a:t>   ФУТБОЛА</a:t>
            </a:r>
            <a:endParaRPr lang="ru-RU" sz="3200" dirty="0">
              <a:solidFill>
                <a:schemeClr val="bg1">
                  <a:lumMod val="50000"/>
                </a:schemeClr>
              </a:solidFill>
              <a:effectLst/>
            </a:endParaRPr>
          </a:p>
        </p:txBody>
      </p:sp>
      <p:sp>
        <p:nvSpPr>
          <p:cNvPr id="3" name="Объект 2"/>
          <p:cNvSpPr>
            <a:spLocks noGrp="1"/>
          </p:cNvSpPr>
          <p:nvPr>
            <p:ph idx="1"/>
          </p:nvPr>
        </p:nvSpPr>
        <p:spPr>
          <a:xfrm>
            <a:off x="304800" y="1700808"/>
            <a:ext cx="8686800" cy="4968552"/>
          </a:xfrm>
        </p:spPr>
        <p:txBody>
          <a:bodyPr>
            <a:noAutofit/>
          </a:bodyPr>
          <a:lstStyle/>
          <a:p>
            <a:pPr lvl="0"/>
            <a:r>
              <a:rPr lang="ru-RU" sz="2000" dirty="0">
                <a:latin typeface="+mj-lt"/>
                <a:cs typeface="Arial" panose="020B0604020202020204" pitchFamily="34" charset="0"/>
              </a:rPr>
              <a:t>Многоплановая, сложная и скоростная деятельность футболи­ста на поле в течение 90 минут соревнования на значительной по размерам </a:t>
            </a:r>
            <a:r>
              <a:rPr lang="ru-RU" sz="2000" dirty="0" smtClean="0">
                <a:latin typeface="+mj-lt"/>
                <a:cs typeface="Arial" panose="020B0604020202020204" pitchFamily="34" charset="0"/>
              </a:rPr>
              <a:t>площадке.</a:t>
            </a:r>
          </a:p>
          <a:p>
            <a:pPr lvl="0"/>
            <a:r>
              <a:rPr lang="ru-RU" sz="2000" dirty="0">
                <a:latin typeface="+mj-lt"/>
                <a:cs typeface="Arial" panose="020B0604020202020204" pitchFamily="34" charset="0"/>
              </a:rPr>
              <a:t>Т</a:t>
            </a:r>
            <a:r>
              <a:rPr lang="ru-RU" sz="2000" dirty="0" smtClean="0">
                <a:latin typeface="+mj-lt"/>
                <a:cs typeface="Arial" panose="020B0604020202020204" pitchFamily="34" charset="0"/>
              </a:rPr>
              <a:t>ребует </a:t>
            </a:r>
            <a:r>
              <a:rPr lang="ru-RU" sz="2000" dirty="0">
                <a:latin typeface="+mj-lt"/>
                <a:cs typeface="Arial" panose="020B0604020202020204" pitchFamily="34" charset="0"/>
              </a:rPr>
              <a:t>высокого развития у спортсменов ряда физических и психологических качеств, связан­ных с содержанием и особенностями игры в футбол. </a:t>
            </a:r>
            <a:endParaRPr lang="ru-RU" sz="2000" dirty="0" smtClean="0">
              <a:latin typeface="+mj-lt"/>
              <a:cs typeface="Arial" panose="020B0604020202020204" pitchFamily="34" charset="0"/>
            </a:endParaRPr>
          </a:p>
          <a:p>
            <a:pPr lvl="0"/>
            <a:r>
              <a:rPr lang="ru-RU" sz="2000" dirty="0" smtClean="0">
                <a:latin typeface="+mj-lt"/>
                <a:cs typeface="Arial" panose="020B0604020202020204" pitchFamily="34" charset="0"/>
              </a:rPr>
              <a:t>Большой </a:t>
            </a:r>
            <a:r>
              <a:rPr lang="ru-RU" sz="2000" dirty="0">
                <a:latin typeface="+mj-lt"/>
                <a:cs typeface="Arial" panose="020B0604020202020204" pitchFamily="34" charset="0"/>
              </a:rPr>
              <a:t>объем и интенсивность мышечной </a:t>
            </a:r>
            <a:r>
              <a:rPr lang="ru-RU" sz="2000" dirty="0" smtClean="0">
                <a:latin typeface="+mj-lt"/>
                <a:cs typeface="Arial" panose="020B0604020202020204" pitchFamily="34" charset="0"/>
              </a:rPr>
              <a:t>работы, несущей</a:t>
            </a:r>
            <a:r>
              <a:rPr lang="ru-RU" sz="2000" dirty="0">
                <a:latin typeface="+mj-lt"/>
                <a:cs typeface="Arial" panose="020B0604020202020204" pitchFamily="34" charset="0"/>
              </a:rPr>
              <a:t>, главным обра­зом, динамический характер, связаны с высокой двигательной ак­тивностью игроков</a:t>
            </a:r>
            <a:r>
              <a:rPr lang="ru-RU" sz="2000" dirty="0" smtClean="0">
                <a:latin typeface="+mj-lt"/>
                <a:cs typeface="Arial" panose="020B0604020202020204" pitchFamily="34" charset="0"/>
              </a:rPr>
              <a:t>.</a:t>
            </a:r>
          </a:p>
          <a:p>
            <a:pPr lvl="0"/>
            <a:r>
              <a:rPr lang="ru-RU" sz="2000" dirty="0" smtClean="0">
                <a:latin typeface="+mj-lt"/>
                <a:cs typeface="Arial" panose="020B0604020202020204" pitchFamily="34" charset="0"/>
              </a:rPr>
              <a:t> </a:t>
            </a:r>
            <a:r>
              <a:rPr lang="ru-RU" sz="2000" dirty="0">
                <a:latin typeface="+mj-lt"/>
                <a:cs typeface="Arial" panose="020B0604020202020204" pitchFamily="34" charset="0"/>
              </a:rPr>
              <a:t>Деятельность футболиста в игре отличается неравномерностью нагрузок и аритмическим чередованием работы и отдыха</a:t>
            </a:r>
            <a:r>
              <a:rPr lang="ru-RU" sz="2000" dirty="0" smtClean="0">
                <a:latin typeface="+mj-lt"/>
                <a:cs typeface="Arial" panose="020B0604020202020204" pitchFamily="34" charset="0"/>
              </a:rPr>
              <a:t>.</a:t>
            </a:r>
          </a:p>
          <a:p>
            <a:pPr lvl="0"/>
            <a:r>
              <a:rPr lang="ru-RU" sz="2000" dirty="0" smtClean="0">
                <a:latin typeface="+mj-lt"/>
                <a:cs typeface="Arial" panose="020B0604020202020204" pitchFamily="34" charset="0"/>
              </a:rPr>
              <a:t> </a:t>
            </a:r>
            <a:r>
              <a:rPr lang="ru-RU" sz="2000" dirty="0">
                <a:latin typeface="+mj-lt"/>
                <a:cs typeface="Arial" panose="020B0604020202020204" pitchFamily="34" charset="0"/>
              </a:rPr>
              <a:t>Общее количество перемещений игрока в матче составляет 8—10 км.</a:t>
            </a:r>
          </a:p>
          <a:p>
            <a:pPr lvl="0"/>
            <a:r>
              <a:rPr lang="ru-RU" sz="2000" dirty="0">
                <a:latin typeface="+mj-lt"/>
                <a:cs typeface="Arial" panose="020B0604020202020204" pitchFamily="34" charset="0"/>
              </a:rPr>
              <a:t>По разнообразию двигательных навыков футбол является од­ним из наиболее сложных видов спорта. </a:t>
            </a:r>
          </a:p>
        </p:txBody>
      </p:sp>
    </p:spTree>
    <p:extLst>
      <p:ext uri="{BB962C8B-B14F-4D97-AF65-F5344CB8AC3E}">
        <p14:creationId xmlns:p14="http://schemas.microsoft.com/office/powerpoint/2010/main" val="907834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980728"/>
          </a:xfrm>
        </p:spPr>
        <p:txBody>
          <a:bodyPr>
            <a:normAutofit fontScale="90000"/>
          </a:bodyPr>
          <a:lstStyle/>
          <a:p>
            <a:r>
              <a:rPr lang="ru-RU" b="1" dirty="0" smtClean="0">
                <a:solidFill>
                  <a:schemeClr val="bg1">
                    <a:lumMod val="50000"/>
                  </a:schemeClr>
                </a:solidFill>
                <a:effectLst/>
              </a:rPr>
              <a:t>Механизмы психологической защиты.</a:t>
            </a:r>
            <a:endParaRPr lang="ru-RU" dirty="0"/>
          </a:p>
        </p:txBody>
      </p:sp>
      <p:sp>
        <p:nvSpPr>
          <p:cNvPr id="3" name="Объект 2"/>
          <p:cNvSpPr>
            <a:spLocks noGrp="1"/>
          </p:cNvSpPr>
          <p:nvPr>
            <p:ph idx="1"/>
          </p:nvPr>
        </p:nvSpPr>
        <p:spPr>
          <a:xfrm>
            <a:off x="179512" y="1124744"/>
            <a:ext cx="8812088" cy="5544616"/>
          </a:xfrm>
        </p:spPr>
        <p:txBody>
          <a:bodyPr>
            <a:normAutofit fontScale="47500" lnSpcReduction="20000"/>
          </a:bodyPr>
          <a:lstStyle/>
          <a:p>
            <a:r>
              <a:rPr lang="ru-RU" dirty="0">
                <a:latin typeface="+mj-lt"/>
              </a:rPr>
              <a:t>Назначение психологической защиты состоит в том, чтобы сознание спортсмена отгораживало его от негативных психотравмирующих переживаний страха неудачи, тревоги или неуверенности в своих действиях</a:t>
            </a:r>
            <a:r>
              <a:rPr lang="ru-RU" dirty="0" smtClean="0">
                <a:latin typeface="+mj-lt"/>
              </a:rPr>
              <a:t>.</a:t>
            </a:r>
          </a:p>
          <a:p>
            <a:r>
              <a:rPr lang="ru-RU" dirty="0" smtClean="0">
                <a:latin typeface="+mj-lt"/>
              </a:rPr>
              <a:t> </a:t>
            </a:r>
            <a:endParaRPr lang="ru-RU" dirty="0">
              <a:latin typeface="+mj-lt"/>
            </a:endParaRPr>
          </a:p>
          <a:p>
            <a:r>
              <a:rPr lang="ru-RU" b="1" u="sng" dirty="0">
                <a:latin typeface="+mj-lt"/>
              </a:rPr>
              <a:t>Психологическая защита</a:t>
            </a:r>
            <a:r>
              <a:rPr lang="ru-RU" u="sng" dirty="0">
                <a:latin typeface="+mj-lt"/>
              </a:rPr>
              <a:t> - </a:t>
            </a:r>
            <a:r>
              <a:rPr lang="ru-RU" b="1" dirty="0">
                <a:latin typeface="+mj-lt"/>
              </a:rPr>
              <a:t>это определенный механизм реализации состояния готовности спортсмена к достижению успеха в соревновательной деятельности</a:t>
            </a:r>
            <a:r>
              <a:rPr lang="ru-RU" b="1" dirty="0" smtClean="0">
                <a:latin typeface="+mj-lt"/>
              </a:rPr>
              <a:t>.</a:t>
            </a:r>
          </a:p>
          <a:p>
            <a:endParaRPr lang="ru-RU" dirty="0" smtClean="0">
              <a:latin typeface="+mj-lt"/>
            </a:endParaRPr>
          </a:p>
          <a:p>
            <a:pPr marL="0" indent="0">
              <a:buNone/>
            </a:pPr>
            <a:r>
              <a:rPr lang="ru-RU" dirty="0" smtClean="0">
                <a:latin typeface="+mj-lt"/>
              </a:rPr>
              <a:t>                                                  </a:t>
            </a:r>
          </a:p>
          <a:p>
            <a:r>
              <a:rPr lang="ru-RU" b="1" dirty="0">
                <a:latin typeface="+mj-lt"/>
              </a:rPr>
              <a:t>Рационализация</a:t>
            </a:r>
            <a:r>
              <a:rPr lang="ru-RU" dirty="0">
                <a:latin typeface="+mj-lt"/>
              </a:rPr>
              <a:t> — обманное объяснение человеком своих желаний, поступков, которые в действительности вызваны причинами, признание которых грозило бы потерей самоуважения. </a:t>
            </a:r>
          </a:p>
          <a:p>
            <a:r>
              <a:rPr lang="ru-RU" dirty="0">
                <a:latin typeface="+mj-lt"/>
              </a:rPr>
              <a:t> </a:t>
            </a:r>
          </a:p>
          <a:p>
            <a:r>
              <a:rPr lang="ru-RU" b="1" dirty="0">
                <a:latin typeface="+mj-lt"/>
              </a:rPr>
              <a:t>Проекция</a:t>
            </a:r>
            <a:r>
              <a:rPr lang="ru-RU" dirty="0">
                <a:latin typeface="+mj-lt"/>
              </a:rPr>
              <a:t> – в основе «проекции» лежит процесс, посредством которого неосознаваемые и неприемлемые для личности чувства и мысли локализуются вовне, приписываются другим людям и таким образом фактом сознания становятся как бы вторичными. Направление проекции не бывает случайным: чаще она бывает направлена на объекты, действительные свойства которых соответствуют проецируемым характеристикам</a:t>
            </a:r>
            <a:r>
              <a:rPr lang="ru-RU" dirty="0" smtClean="0">
                <a:latin typeface="+mj-lt"/>
              </a:rPr>
              <a:t>.</a:t>
            </a:r>
          </a:p>
          <a:p>
            <a:endParaRPr lang="ru-RU" dirty="0">
              <a:latin typeface="+mj-lt"/>
            </a:endParaRPr>
          </a:p>
          <a:p>
            <a:r>
              <a:rPr lang="ru-RU" b="1" dirty="0">
                <a:latin typeface="+mj-lt"/>
              </a:rPr>
              <a:t>Фантазия</a:t>
            </a:r>
            <a:r>
              <a:rPr lang="ru-RU" dirty="0">
                <a:latin typeface="+mj-lt"/>
              </a:rPr>
              <a:t> - является очень распространенной реакцией на разочарования и неудачи. Фантазии выполняют функции компенсации. Они содействуют поддержанию слабых надежд, смягчают чувство неполноценности, уменьшают травмирующее влияние обид и оскорблений</a:t>
            </a:r>
            <a:r>
              <a:rPr lang="ru-RU" dirty="0" smtClean="0">
                <a:latin typeface="+mj-lt"/>
              </a:rPr>
              <a:t>.</a:t>
            </a:r>
          </a:p>
          <a:p>
            <a:endParaRPr lang="ru-RU" dirty="0">
              <a:latin typeface="+mj-lt"/>
            </a:endParaRPr>
          </a:p>
          <a:p>
            <a:r>
              <a:rPr lang="ru-RU" b="1" dirty="0">
                <a:latin typeface="+mj-lt"/>
              </a:rPr>
              <a:t>Агрессия</a:t>
            </a:r>
            <a:r>
              <a:rPr lang="ru-RU" dirty="0">
                <a:latin typeface="+mj-lt"/>
              </a:rPr>
              <a:t> – поведение человека, направленное на преодоление препятствий и адаптацию, в качестве которых могут выступать как внешние предметы, события, люди, так и собственные психические особенности. Агрессия может проявляться как под контролем сознания, так и вне его и сопряжена с эмоциональными переживаниями — гневом, враждебностью. Под агрессией понимаются враждебные действия, не являющиеся целью сами по себе, а служащие достижению других целей и удовлетворению других интересов.</a:t>
            </a:r>
          </a:p>
          <a:p>
            <a:endParaRPr lang="ru-RU" dirty="0"/>
          </a:p>
          <a:p>
            <a:endParaRPr lang="ru-RU" dirty="0"/>
          </a:p>
        </p:txBody>
      </p:sp>
    </p:spTree>
    <p:extLst>
      <p:ext uri="{BB962C8B-B14F-4D97-AF65-F5344CB8AC3E}">
        <p14:creationId xmlns:p14="http://schemas.microsoft.com/office/powerpoint/2010/main" val="12420569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1106760"/>
          </a:xfrm>
        </p:spPr>
        <p:txBody>
          <a:bodyPr>
            <a:normAutofit/>
          </a:bodyPr>
          <a:lstStyle/>
          <a:p>
            <a:r>
              <a:rPr lang="ru-RU" sz="3200" b="1" dirty="0" smtClean="0">
                <a:solidFill>
                  <a:schemeClr val="bg1">
                    <a:lumMod val="50000"/>
                  </a:schemeClr>
                </a:solidFill>
                <a:effectLst/>
              </a:rPr>
              <a:t>   Личность спортсмена.</a:t>
            </a:r>
            <a:endParaRPr lang="ru-RU" sz="3200" dirty="0"/>
          </a:p>
        </p:txBody>
      </p:sp>
      <p:sp>
        <p:nvSpPr>
          <p:cNvPr id="3" name="Объект 2"/>
          <p:cNvSpPr>
            <a:spLocks noGrp="1"/>
          </p:cNvSpPr>
          <p:nvPr>
            <p:ph idx="1"/>
          </p:nvPr>
        </p:nvSpPr>
        <p:spPr>
          <a:xfrm>
            <a:off x="304800" y="1268760"/>
            <a:ext cx="8686800" cy="5328592"/>
          </a:xfrm>
        </p:spPr>
        <p:txBody>
          <a:bodyPr>
            <a:normAutofit fontScale="70000" lnSpcReduction="20000"/>
          </a:bodyPr>
          <a:lstStyle/>
          <a:p>
            <a:r>
              <a:rPr lang="ru-RU" dirty="0">
                <a:latin typeface="+mj-lt"/>
              </a:rPr>
              <a:t>Личность спортсмена, ее психологические особенности формируются под влиянием различных видов деятельности, в которых он принимает участие. </a:t>
            </a:r>
            <a:endParaRPr lang="ru-RU" dirty="0" smtClean="0">
              <a:latin typeface="+mj-lt"/>
            </a:endParaRPr>
          </a:p>
          <a:p>
            <a:r>
              <a:rPr lang="ru-RU" dirty="0" smtClean="0">
                <a:latin typeface="+mj-lt"/>
              </a:rPr>
              <a:t>В </a:t>
            </a:r>
            <a:r>
              <a:rPr lang="ru-RU" dirty="0">
                <a:latin typeface="+mj-lt"/>
              </a:rPr>
              <a:t>результате совокупного влияния всех этих факторов у спортсмена складываются определенные черты его мировоззрения, общественные потребности и интересы, </a:t>
            </a:r>
            <a:r>
              <a:rPr lang="ru-RU" dirty="0" smtClean="0">
                <a:latin typeface="+mj-lt"/>
              </a:rPr>
              <a:t>моральные </a:t>
            </a:r>
            <a:r>
              <a:rPr lang="ru-RU" dirty="0">
                <a:latin typeface="+mj-lt"/>
              </a:rPr>
              <a:t>черты личности</a:t>
            </a:r>
            <a:r>
              <a:rPr lang="ru-RU" dirty="0" smtClean="0">
                <a:latin typeface="+mj-lt"/>
              </a:rPr>
              <a:t>.</a:t>
            </a:r>
          </a:p>
          <a:p>
            <a:endParaRPr lang="ru-RU" dirty="0" smtClean="0">
              <a:latin typeface="+mj-lt"/>
            </a:endParaRPr>
          </a:p>
          <a:p>
            <a:r>
              <a:rPr lang="ru-RU" b="1" i="1" dirty="0">
                <a:latin typeface="+mj-lt"/>
              </a:rPr>
              <a:t>Поскольку влияние этих факторов на разных людей в той или другой степени различно и никогда не совпадает, личность спортсмена, как и всякого другого человека, всегда индивидуальна и неповторима</a:t>
            </a:r>
            <a:r>
              <a:rPr lang="ru-RU" b="1" i="1" dirty="0" smtClean="0">
                <a:latin typeface="+mj-lt"/>
              </a:rPr>
              <a:t>.</a:t>
            </a:r>
            <a:r>
              <a:rPr lang="ru-RU" dirty="0">
                <a:latin typeface="+mj-lt"/>
              </a:rPr>
              <a:t> </a:t>
            </a:r>
            <a:endParaRPr lang="ru-RU" dirty="0" smtClean="0">
              <a:latin typeface="+mj-lt"/>
            </a:endParaRPr>
          </a:p>
          <a:p>
            <a:endParaRPr lang="ru-RU" dirty="0">
              <a:latin typeface="+mj-lt"/>
            </a:endParaRPr>
          </a:p>
          <a:p>
            <a:r>
              <a:rPr lang="ru-RU" b="1" dirty="0">
                <a:latin typeface="+mj-lt"/>
              </a:rPr>
              <a:t>Личность -</a:t>
            </a:r>
            <a:r>
              <a:rPr lang="ru-RU" dirty="0">
                <a:latin typeface="+mj-lt"/>
              </a:rPr>
              <a:t> интегральное понятие, характеризующее человека в качестве объекта и субъекта биосоциальных отношений и объединяющее в нем общечеловеческое, социально-специфическое и </a:t>
            </a:r>
            <a:r>
              <a:rPr lang="ru-RU" dirty="0" smtClean="0">
                <a:latin typeface="+mj-lt"/>
              </a:rPr>
              <a:t>индивидуально-неповторимое.</a:t>
            </a:r>
            <a:endParaRPr lang="ru-RU" dirty="0">
              <a:latin typeface="+mj-lt"/>
            </a:endParaRPr>
          </a:p>
          <a:p>
            <a:endParaRPr lang="ru-RU" dirty="0"/>
          </a:p>
        </p:txBody>
      </p:sp>
    </p:spTree>
    <p:extLst>
      <p:ext uri="{BB962C8B-B14F-4D97-AF65-F5344CB8AC3E}">
        <p14:creationId xmlns:p14="http://schemas.microsoft.com/office/powerpoint/2010/main" val="39322700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bg1">
                    <a:lumMod val="50000"/>
                  </a:schemeClr>
                </a:solidFill>
                <a:effectLst/>
              </a:rPr>
              <a:t>Структура личности спортсмена.</a:t>
            </a:r>
            <a:endParaRPr lang="ru-RU" sz="3200" dirty="0"/>
          </a:p>
        </p:txBody>
      </p:sp>
      <p:sp>
        <p:nvSpPr>
          <p:cNvPr id="3" name="Объект 2"/>
          <p:cNvSpPr>
            <a:spLocks noGrp="1"/>
          </p:cNvSpPr>
          <p:nvPr>
            <p:ph idx="1"/>
          </p:nvPr>
        </p:nvSpPr>
        <p:spPr>
          <a:xfrm>
            <a:off x="179512" y="1268760"/>
            <a:ext cx="8686800" cy="5387429"/>
          </a:xfrm>
        </p:spPr>
        <p:txBody>
          <a:bodyPr>
            <a:normAutofit fontScale="55000" lnSpcReduction="20000"/>
          </a:bodyPr>
          <a:lstStyle/>
          <a:p>
            <a:r>
              <a:rPr lang="ru-RU" b="1" i="1" dirty="0" smtClean="0"/>
              <a:t>Состоит из </a:t>
            </a:r>
            <a:r>
              <a:rPr lang="ru-RU" b="1" i="1" dirty="0"/>
              <a:t>четырех основных подструктур</a:t>
            </a:r>
            <a:r>
              <a:rPr lang="ru-RU" b="1" i="1" dirty="0" smtClean="0"/>
              <a:t>:</a:t>
            </a:r>
          </a:p>
          <a:p>
            <a:pPr marL="0" indent="0">
              <a:buNone/>
            </a:pPr>
            <a:endParaRPr lang="ru-RU" dirty="0"/>
          </a:p>
          <a:p>
            <a:r>
              <a:rPr lang="ru-RU" b="1" dirty="0"/>
              <a:t>1 подструктура</a:t>
            </a:r>
            <a:r>
              <a:rPr lang="ru-RU" dirty="0"/>
              <a:t> — социально обусловленные черты личности определяют личность в целом (социальная направленность, высшие эстетические, интеллектуальные и моральные качества</a:t>
            </a:r>
            <a:r>
              <a:rPr lang="ru-RU" dirty="0" smtClean="0"/>
              <a:t>).В </a:t>
            </a:r>
            <a:r>
              <a:rPr lang="ru-RU" dirty="0"/>
              <a:t>качестве главного психологического механизма этой подструктуры выступают мотивация в виде стремлений, интересов, целей, объективным источником которых являются </a:t>
            </a:r>
            <a:r>
              <a:rPr lang="ru-RU" dirty="0" smtClean="0"/>
              <a:t>потребности.</a:t>
            </a:r>
          </a:p>
          <a:p>
            <a:pPr marL="0" indent="0">
              <a:buNone/>
            </a:pPr>
            <a:endParaRPr lang="ru-RU" b="1" dirty="0"/>
          </a:p>
          <a:p>
            <a:r>
              <a:rPr lang="ru-RU" b="1" dirty="0" smtClean="0"/>
              <a:t>2  </a:t>
            </a:r>
            <a:r>
              <a:rPr lang="ru-RU" b="1" dirty="0"/>
              <a:t>подструктура</a:t>
            </a:r>
            <a:r>
              <a:rPr lang="ru-RU" dirty="0"/>
              <a:t> определяется знаниями, навыками, умениями, т. е. уровнем спортивно-технической </a:t>
            </a:r>
            <a:r>
              <a:rPr lang="ru-RU" dirty="0" smtClean="0"/>
              <a:t>подготовки.</a:t>
            </a:r>
          </a:p>
          <a:p>
            <a:pPr marL="0" indent="0">
              <a:buNone/>
            </a:pPr>
            <a:endParaRPr lang="ru-RU" dirty="0" smtClean="0"/>
          </a:p>
          <a:p>
            <a:r>
              <a:rPr lang="ru-RU" b="1" dirty="0" smtClean="0"/>
              <a:t>3 </a:t>
            </a:r>
            <a:r>
              <a:rPr lang="ru-RU" b="1" dirty="0"/>
              <a:t>подструктура</a:t>
            </a:r>
            <a:r>
              <a:rPr lang="ru-RU" dirty="0"/>
              <a:t> включает в себя черты, определяемые особенностями протекания психических процессов как форм отражения реальной действительности: наблюдательности, внимания, тип памяти, настойчивость, решительность, дисциплинированность и др. </a:t>
            </a:r>
            <a:r>
              <a:rPr lang="ru-RU" dirty="0" smtClean="0"/>
              <a:t> Качества </a:t>
            </a:r>
            <a:r>
              <a:rPr lang="ru-RU" dirty="0"/>
              <a:t>этой подструктуры определяют не только социальные, но и в </a:t>
            </a:r>
            <a:r>
              <a:rPr lang="ru-RU" dirty="0" smtClean="0"/>
              <a:t>  значительной </a:t>
            </a:r>
            <a:r>
              <a:rPr lang="ru-RU" dirty="0"/>
              <a:t>степени психологические черты </a:t>
            </a:r>
            <a:r>
              <a:rPr lang="ru-RU" dirty="0" smtClean="0"/>
              <a:t>личности.</a:t>
            </a:r>
          </a:p>
          <a:p>
            <a:pPr marL="0" indent="0">
              <a:buNone/>
            </a:pPr>
            <a:endParaRPr lang="ru-RU" dirty="0" smtClean="0"/>
          </a:p>
          <a:p>
            <a:r>
              <a:rPr lang="ru-RU" b="1" dirty="0" smtClean="0"/>
              <a:t>4 </a:t>
            </a:r>
            <a:r>
              <a:rPr lang="ru-RU" b="1" dirty="0"/>
              <a:t>подструктура</a:t>
            </a:r>
            <a:r>
              <a:rPr lang="ru-RU" dirty="0"/>
              <a:t> — это свойства личности, обусловленные биологической структурой, темпераментом.</a:t>
            </a:r>
          </a:p>
        </p:txBody>
      </p:sp>
    </p:spTree>
    <p:extLst>
      <p:ext uri="{BB962C8B-B14F-4D97-AF65-F5344CB8AC3E}">
        <p14:creationId xmlns:p14="http://schemas.microsoft.com/office/powerpoint/2010/main" val="898572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1034752"/>
          </a:xfrm>
        </p:spPr>
        <p:txBody>
          <a:bodyPr>
            <a:normAutofit/>
          </a:bodyPr>
          <a:lstStyle/>
          <a:p>
            <a:r>
              <a:rPr lang="ru-RU" sz="3200" b="1" dirty="0">
                <a:solidFill>
                  <a:schemeClr val="bg1">
                    <a:lumMod val="50000"/>
                  </a:schemeClr>
                </a:solidFill>
                <a:effectLst/>
              </a:rPr>
              <a:t>Структура личности спортсмена.</a:t>
            </a:r>
            <a:endParaRPr lang="ru-RU" sz="3200" dirty="0"/>
          </a:p>
        </p:txBody>
      </p:sp>
      <p:sp>
        <p:nvSpPr>
          <p:cNvPr id="3" name="Объект 2"/>
          <p:cNvSpPr>
            <a:spLocks noGrp="1"/>
          </p:cNvSpPr>
          <p:nvPr>
            <p:ph idx="1"/>
          </p:nvPr>
        </p:nvSpPr>
        <p:spPr>
          <a:xfrm>
            <a:off x="304800" y="1628800"/>
            <a:ext cx="8686800" cy="4896544"/>
          </a:xfrm>
        </p:spPr>
        <p:txBody>
          <a:bodyPr>
            <a:normAutofit fontScale="62500" lnSpcReduction="20000"/>
          </a:bodyPr>
          <a:lstStyle/>
          <a:p>
            <a:r>
              <a:rPr lang="ru-RU" dirty="0">
                <a:latin typeface="+mj-lt"/>
              </a:rPr>
              <a:t>Социально-психологические качества личности характеризуют спортсмена как члена команды, спортивного коллектива, определяют взаимоотношения его с другими спортсменами, а также с тренером</a:t>
            </a:r>
            <a:r>
              <a:rPr lang="ru-RU" dirty="0" smtClean="0">
                <a:latin typeface="+mj-lt"/>
              </a:rPr>
              <a:t>.. </a:t>
            </a:r>
            <a:endParaRPr lang="ru-RU" dirty="0">
              <a:latin typeface="+mj-lt"/>
            </a:endParaRPr>
          </a:p>
          <a:p>
            <a:r>
              <a:rPr lang="ru-RU" b="1" i="1" dirty="0">
                <a:latin typeface="+mj-lt"/>
              </a:rPr>
              <a:t>В</a:t>
            </a:r>
            <a:r>
              <a:rPr lang="ru-RU" b="1" i="1" dirty="0" smtClean="0">
                <a:latin typeface="+mj-lt"/>
              </a:rPr>
              <a:t>ыделяют</a:t>
            </a:r>
            <a:r>
              <a:rPr lang="ru-RU" dirty="0" smtClean="0">
                <a:latin typeface="+mj-lt"/>
              </a:rPr>
              <a:t> </a:t>
            </a:r>
            <a:r>
              <a:rPr lang="ru-RU" b="1" dirty="0">
                <a:latin typeface="+mj-lt"/>
              </a:rPr>
              <a:t>три </a:t>
            </a:r>
            <a:r>
              <a:rPr lang="ru-RU" b="1" dirty="0" smtClean="0">
                <a:latin typeface="+mj-lt"/>
              </a:rPr>
              <a:t>типа спортсменов:</a:t>
            </a:r>
            <a:r>
              <a:rPr lang="ru-RU" dirty="0" smtClean="0">
                <a:latin typeface="+mj-lt"/>
              </a:rPr>
              <a:t> </a:t>
            </a:r>
            <a:endParaRPr lang="ru-RU" dirty="0">
              <a:latin typeface="+mj-lt"/>
            </a:endParaRPr>
          </a:p>
          <a:p>
            <a:r>
              <a:rPr lang="ru-RU" b="1" dirty="0">
                <a:latin typeface="+mj-lt"/>
              </a:rPr>
              <a:t>активные </a:t>
            </a:r>
            <a:r>
              <a:rPr lang="ru-RU" dirty="0">
                <a:latin typeface="+mj-lt"/>
              </a:rPr>
              <a:t>— принимающие активное участие в делах коллектива, команды, стремящиеся как можно лучше решать поставленные перед ними задачи;</a:t>
            </a:r>
          </a:p>
          <a:p>
            <a:r>
              <a:rPr lang="ru-RU" b="1" dirty="0">
                <a:latin typeface="+mj-lt"/>
              </a:rPr>
              <a:t>индифферентные</a:t>
            </a:r>
            <a:r>
              <a:rPr lang="ru-RU" dirty="0">
                <a:latin typeface="+mj-lt"/>
              </a:rPr>
              <a:t> — безразлично относящиеся к общественным задачам; </a:t>
            </a:r>
          </a:p>
          <a:p>
            <a:r>
              <a:rPr lang="ru-RU" b="1" dirty="0">
                <a:latin typeface="+mj-lt"/>
              </a:rPr>
              <a:t>резистентные </a:t>
            </a:r>
            <a:r>
              <a:rPr lang="ru-RU" dirty="0">
                <a:latin typeface="+mj-lt"/>
              </a:rPr>
              <a:t>— постоянно противопоставляющие себя тренеру, команде, </a:t>
            </a:r>
            <a:r>
              <a:rPr lang="ru-RU" dirty="0" smtClean="0">
                <a:latin typeface="+mj-lt"/>
              </a:rPr>
              <a:t>группе.</a:t>
            </a:r>
            <a:endParaRPr lang="ru-RU" dirty="0">
              <a:latin typeface="+mj-lt"/>
            </a:endParaRPr>
          </a:p>
          <a:p>
            <a:r>
              <a:rPr lang="ru-RU" b="1" i="1" dirty="0" smtClean="0">
                <a:latin typeface="+mj-lt"/>
              </a:rPr>
              <a:t>Различие методов </a:t>
            </a:r>
            <a:r>
              <a:rPr lang="ru-RU" b="1" i="1" dirty="0">
                <a:latin typeface="+mj-lt"/>
              </a:rPr>
              <a:t>руководства: </a:t>
            </a:r>
            <a:endParaRPr lang="ru-RU" dirty="0">
              <a:latin typeface="+mj-lt"/>
            </a:endParaRPr>
          </a:p>
          <a:p>
            <a:r>
              <a:rPr lang="ru-RU" b="1" i="1" dirty="0">
                <a:latin typeface="+mj-lt"/>
              </a:rPr>
              <a:t>- активному </a:t>
            </a:r>
            <a:r>
              <a:rPr lang="ru-RU" dirty="0">
                <a:latin typeface="+mj-lt"/>
              </a:rPr>
              <a:t>спортсмену достаточно объяснения задачи и ее важности;</a:t>
            </a:r>
          </a:p>
          <a:p>
            <a:r>
              <a:rPr lang="ru-RU" b="1" i="1" dirty="0">
                <a:latin typeface="+mj-lt"/>
              </a:rPr>
              <a:t> - индифферентного</a:t>
            </a:r>
            <a:r>
              <a:rPr lang="ru-RU" dirty="0">
                <a:latin typeface="+mj-lt"/>
              </a:rPr>
              <a:t> нужно убеждать в целесообразности действий;</a:t>
            </a:r>
          </a:p>
          <a:p>
            <a:r>
              <a:rPr lang="ru-RU" b="1" i="1" dirty="0">
                <a:latin typeface="+mj-lt"/>
              </a:rPr>
              <a:t> - к резистентному</a:t>
            </a:r>
            <a:r>
              <a:rPr lang="ru-RU" dirty="0">
                <a:latin typeface="+mj-lt"/>
              </a:rPr>
              <a:t> спортсмену периодически следует применять меры принуждения. </a:t>
            </a:r>
          </a:p>
          <a:p>
            <a:endParaRPr lang="ru-RU" dirty="0"/>
          </a:p>
        </p:txBody>
      </p:sp>
    </p:spTree>
    <p:extLst>
      <p:ext uri="{BB962C8B-B14F-4D97-AF65-F5344CB8AC3E}">
        <p14:creationId xmlns:p14="http://schemas.microsoft.com/office/powerpoint/2010/main" val="7998768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908720"/>
          </a:xfrm>
        </p:spPr>
        <p:txBody>
          <a:bodyPr>
            <a:normAutofit/>
          </a:bodyPr>
          <a:lstStyle/>
          <a:p>
            <a:r>
              <a:rPr lang="ru-RU" sz="3200" b="1" dirty="0">
                <a:solidFill>
                  <a:schemeClr val="bg1">
                    <a:lumMod val="50000"/>
                  </a:schemeClr>
                </a:solidFill>
                <a:effectLst/>
              </a:rPr>
              <a:t>Структура личности спортсмена.</a:t>
            </a:r>
            <a:endParaRPr lang="ru-RU" sz="3200" dirty="0"/>
          </a:p>
        </p:txBody>
      </p:sp>
      <p:sp>
        <p:nvSpPr>
          <p:cNvPr id="3" name="Объект 2"/>
          <p:cNvSpPr>
            <a:spLocks noGrp="1"/>
          </p:cNvSpPr>
          <p:nvPr>
            <p:ph idx="1"/>
          </p:nvPr>
        </p:nvSpPr>
        <p:spPr>
          <a:xfrm>
            <a:off x="179512" y="1124744"/>
            <a:ext cx="8812088" cy="5472608"/>
          </a:xfrm>
        </p:spPr>
        <p:txBody>
          <a:bodyPr>
            <a:normAutofit fontScale="25000" lnSpcReduction="20000"/>
          </a:bodyPr>
          <a:lstStyle/>
          <a:p>
            <a:pPr marL="0" indent="0">
              <a:buNone/>
            </a:pPr>
            <a:r>
              <a:rPr lang="ru-RU" b="1" i="1" dirty="0" smtClean="0"/>
              <a:t>         </a:t>
            </a:r>
            <a:r>
              <a:rPr lang="ru-RU" sz="5600" b="1" i="1" dirty="0" smtClean="0">
                <a:latin typeface="+mj-lt"/>
              </a:rPr>
              <a:t>Черты </a:t>
            </a:r>
            <a:r>
              <a:rPr lang="ru-RU" sz="5600" b="1" i="1" dirty="0">
                <a:latin typeface="+mj-lt"/>
              </a:rPr>
              <a:t>личности, </a:t>
            </a:r>
            <a:r>
              <a:rPr lang="ru-RU" sz="5600" b="1" i="1" dirty="0" smtClean="0">
                <a:latin typeface="+mj-lt"/>
              </a:rPr>
              <a:t>характеризующие </a:t>
            </a:r>
            <a:r>
              <a:rPr lang="ru-RU" sz="5600" b="1" i="1" dirty="0">
                <a:latin typeface="+mj-lt"/>
              </a:rPr>
              <a:t>человека как </a:t>
            </a:r>
            <a:r>
              <a:rPr lang="ru-RU" sz="5600" b="1" i="1" dirty="0" smtClean="0">
                <a:latin typeface="+mj-lt"/>
              </a:rPr>
              <a:t>спортсмена:</a:t>
            </a:r>
            <a:r>
              <a:rPr lang="ru-RU" sz="5600" dirty="0">
                <a:latin typeface="+mj-lt"/>
              </a:rPr>
              <a:t> </a:t>
            </a:r>
            <a:endParaRPr lang="ru-RU" sz="5600" dirty="0" smtClean="0">
              <a:latin typeface="+mj-lt"/>
            </a:endParaRPr>
          </a:p>
          <a:p>
            <a:pPr marL="0" indent="0">
              <a:buNone/>
            </a:pPr>
            <a:endParaRPr lang="ru-RU" sz="5600" dirty="0">
              <a:latin typeface="+mj-lt"/>
            </a:endParaRPr>
          </a:p>
          <a:p>
            <a:r>
              <a:rPr lang="ru-RU" sz="5600" dirty="0">
                <a:latin typeface="+mj-lt"/>
              </a:rPr>
              <a:t>1)соревновательный характер спортивной борьбы, направленной на завоевание рекорда или победы над противником;</a:t>
            </a:r>
          </a:p>
          <a:p>
            <a:r>
              <a:rPr lang="ru-RU" sz="5600" dirty="0">
                <a:latin typeface="+mj-lt"/>
              </a:rPr>
              <a:t/>
            </a:r>
            <a:br>
              <a:rPr lang="ru-RU" sz="5600" dirty="0">
                <a:latin typeface="+mj-lt"/>
              </a:rPr>
            </a:br>
            <a:r>
              <a:rPr lang="ru-RU" sz="5600" dirty="0">
                <a:latin typeface="+mj-lt"/>
              </a:rPr>
              <a:t>2)максимальное напряжение всех физических и психических сил спортсмена во время этой борьбы, без чего нельзя добиться рекордного результата;</a:t>
            </a:r>
          </a:p>
          <a:p>
            <a:r>
              <a:rPr lang="ru-RU" sz="5600" dirty="0">
                <a:latin typeface="+mj-lt"/>
              </a:rPr>
              <a:t/>
            </a:r>
            <a:br>
              <a:rPr lang="ru-RU" sz="5600" dirty="0">
                <a:latin typeface="+mj-lt"/>
              </a:rPr>
            </a:br>
            <a:r>
              <a:rPr lang="ru-RU" sz="5600" dirty="0">
                <a:latin typeface="+mj-lt"/>
              </a:rPr>
              <a:t>3)систематическая, длительная, упорная спортивная тренировка, вносящая серьезные коррективы в режим жизни и бытовые условия</a:t>
            </a:r>
            <a:r>
              <a:rPr lang="ru-RU" sz="5600" dirty="0" smtClean="0">
                <a:latin typeface="+mj-lt"/>
              </a:rPr>
              <a:t>.</a:t>
            </a:r>
          </a:p>
          <a:p>
            <a:endParaRPr lang="ru-RU" sz="5600" dirty="0" smtClean="0">
              <a:latin typeface="+mj-lt"/>
            </a:endParaRPr>
          </a:p>
          <a:p>
            <a:r>
              <a:rPr lang="ru-RU" sz="5600" b="1" i="1" u="sng" dirty="0">
                <a:latin typeface="+mj-lt"/>
              </a:rPr>
              <a:t>Основной задачей общей психологической подготовки футболиста является - развитие и совершенствование следующих качеств личности</a:t>
            </a:r>
            <a:r>
              <a:rPr lang="ru-RU" sz="5600" b="1" i="1" dirty="0">
                <a:latin typeface="+mj-lt"/>
              </a:rPr>
              <a:t>: </a:t>
            </a:r>
            <a:endParaRPr lang="ru-RU" sz="5600" b="1" i="1" dirty="0" smtClean="0">
              <a:latin typeface="+mj-lt"/>
            </a:endParaRPr>
          </a:p>
          <a:p>
            <a:r>
              <a:rPr lang="ru-RU" sz="5600" dirty="0">
                <a:latin typeface="+mj-lt"/>
              </a:rPr>
              <a:t>-</a:t>
            </a:r>
            <a:r>
              <a:rPr lang="ru-RU" sz="5600" b="1" i="1" dirty="0" smtClean="0">
                <a:latin typeface="+mj-lt"/>
              </a:rPr>
              <a:t>целеустремленность </a:t>
            </a:r>
            <a:r>
              <a:rPr lang="ru-RU" sz="5600" dirty="0" smtClean="0">
                <a:latin typeface="+mj-lt"/>
              </a:rPr>
              <a:t>- </a:t>
            </a:r>
            <a:r>
              <a:rPr lang="ru-RU" sz="5600" dirty="0">
                <a:latin typeface="+mj-lt"/>
              </a:rPr>
              <a:t>способность к сознательной постановке как </a:t>
            </a:r>
            <a:r>
              <a:rPr lang="ru-RU" sz="5600" dirty="0" smtClean="0">
                <a:latin typeface="+mj-lt"/>
              </a:rPr>
              <a:t>общих, так и частных </a:t>
            </a:r>
            <a:r>
              <a:rPr lang="ru-RU" sz="5600" dirty="0">
                <a:latin typeface="+mj-lt"/>
              </a:rPr>
              <a:t>целей </a:t>
            </a:r>
            <a:r>
              <a:rPr lang="ru-RU" sz="5600" dirty="0" smtClean="0">
                <a:latin typeface="+mj-lt"/>
              </a:rPr>
              <a:t>действия;</a:t>
            </a:r>
          </a:p>
          <a:p>
            <a:r>
              <a:rPr lang="ru-RU" sz="5600" dirty="0">
                <a:latin typeface="+mj-lt"/>
              </a:rPr>
              <a:t>- </a:t>
            </a:r>
            <a:r>
              <a:rPr lang="ru-RU" sz="5600" b="1" i="1" dirty="0" smtClean="0">
                <a:latin typeface="+mj-lt"/>
              </a:rPr>
              <a:t>дисциплинированность </a:t>
            </a:r>
            <a:r>
              <a:rPr lang="ru-RU" sz="5600" dirty="0" smtClean="0">
                <a:latin typeface="+mj-lt"/>
              </a:rPr>
              <a:t>- способность </a:t>
            </a:r>
            <a:r>
              <a:rPr lang="ru-RU" sz="5600" dirty="0">
                <a:latin typeface="+mj-lt"/>
              </a:rPr>
              <a:t>подчинять свои действия установленным правилам и нормам поведения;</a:t>
            </a:r>
          </a:p>
          <a:p>
            <a:r>
              <a:rPr lang="ru-RU" sz="5600" dirty="0">
                <a:latin typeface="+mj-lt"/>
              </a:rPr>
              <a:t>- </a:t>
            </a:r>
            <a:r>
              <a:rPr lang="ru-RU" sz="5600" b="1" i="1" dirty="0" smtClean="0">
                <a:latin typeface="+mj-lt"/>
              </a:rPr>
              <a:t>уверенность </a:t>
            </a:r>
            <a:r>
              <a:rPr lang="ru-RU" sz="5600" dirty="0" smtClean="0">
                <a:latin typeface="+mj-lt"/>
              </a:rPr>
              <a:t>- </a:t>
            </a:r>
            <a:r>
              <a:rPr lang="ru-RU" sz="5600" dirty="0">
                <a:latin typeface="+mj-lt"/>
              </a:rPr>
              <a:t>способность к трезвому и объективному анализу своих сил и возможностей; </a:t>
            </a:r>
            <a:endParaRPr lang="ru-RU" sz="5600" dirty="0" smtClean="0">
              <a:latin typeface="+mj-lt"/>
            </a:endParaRPr>
          </a:p>
          <a:p>
            <a:r>
              <a:rPr lang="ru-RU" sz="5600" b="1" i="1" dirty="0" smtClean="0">
                <a:latin typeface="+mj-lt"/>
              </a:rPr>
              <a:t>- инициативность </a:t>
            </a:r>
            <a:r>
              <a:rPr lang="ru-RU" sz="5600" dirty="0" smtClean="0">
                <a:latin typeface="+mj-lt"/>
              </a:rPr>
              <a:t>- </a:t>
            </a:r>
            <a:r>
              <a:rPr lang="ru-RU" sz="5600" dirty="0">
                <a:latin typeface="+mj-lt"/>
              </a:rPr>
              <a:t>способность объективно оценивать сложившуюся в процессе спортивной борьбы ситуацию и самостоятельно разрешать </a:t>
            </a:r>
            <a:r>
              <a:rPr lang="ru-RU" sz="5600" dirty="0" smtClean="0">
                <a:latin typeface="+mj-lt"/>
              </a:rPr>
              <a:t>ее;</a:t>
            </a:r>
          </a:p>
          <a:p>
            <a:r>
              <a:rPr lang="ru-RU" sz="5600" b="1" i="1" dirty="0" smtClean="0">
                <a:latin typeface="+mj-lt"/>
              </a:rPr>
              <a:t>- самостоятельность</a:t>
            </a:r>
            <a:r>
              <a:rPr lang="ru-RU" sz="5600" dirty="0" smtClean="0">
                <a:latin typeface="+mj-lt"/>
              </a:rPr>
              <a:t> </a:t>
            </a:r>
            <a:r>
              <a:rPr lang="ru-RU" sz="5600" dirty="0">
                <a:latin typeface="+mj-lt"/>
              </a:rPr>
              <a:t>- способность принимать решения, начинать и доводить до конца действия, не ожидая указаний и помощи тренера или других </a:t>
            </a:r>
            <a:r>
              <a:rPr lang="ru-RU" sz="5600" dirty="0" smtClean="0">
                <a:latin typeface="+mj-lt"/>
              </a:rPr>
              <a:t>спортсменов;</a:t>
            </a:r>
            <a:endParaRPr lang="ru-RU" sz="5600" dirty="0">
              <a:latin typeface="+mj-lt"/>
            </a:endParaRPr>
          </a:p>
          <a:p>
            <a:r>
              <a:rPr lang="ru-RU" sz="5600" b="1" i="1" dirty="0" smtClean="0">
                <a:latin typeface="+mj-lt"/>
              </a:rPr>
              <a:t>- настойчивость</a:t>
            </a:r>
            <a:r>
              <a:rPr lang="ru-RU" sz="5600" dirty="0" smtClean="0">
                <a:latin typeface="+mj-lt"/>
              </a:rPr>
              <a:t> </a:t>
            </a:r>
            <a:r>
              <a:rPr lang="ru-RU" sz="5600" dirty="0">
                <a:latin typeface="+mj-lt"/>
              </a:rPr>
              <a:t>- способность не останавливаться на пути к достижению цели, несмотря на временные </a:t>
            </a:r>
            <a:r>
              <a:rPr lang="ru-RU" sz="5600" dirty="0" smtClean="0">
                <a:latin typeface="+mj-lt"/>
              </a:rPr>
              <a:t>неудачи; </a:t>
            </a:r>
          </a:p>
          <a:p>
            <a:r>
              <a:rPr lang="ru-RU" sz="5600" b="1" i="1" dirty="0" smtClean="0">
                <a:latin typeface="+mj-lt"/>
              </a:rPr>
              <a:t> - решительность - </a:t>
            </a:r>
            <a:r>
              <a:rPr lang="ru-RU" sz="5600" dirty="0">
                <a:latin typeface="+mj-lt"/>
              </a:rPr>
              <a:t>способность быстро принимать наиболее правильные в данных условиях </a:t>
            </a:r>
            <a:r>
              <a:rPr lang="ru-RU" sz="5600" dirty="0" smtClean="0">
                <a:latin typeface="+mj-lt"/>
              </a:rPr>
              <a:t>ре</a:t>
            </a:r>
          </a:p>
          <a:p>
            <a:r>
              <a:rPr lang="ru-RU" sz="5600" b="1" i="1" dirty="0" smtClean="0">
                <a:latin typeface="+mj-lt"/>
              </a:rPr>
              <a:t>- самообладание - </a:t>
            </a:r>
            <a:r>
              <a:rPr lang="ru-RU" sz="5600" dirty="0">
                <a:latin typeface="+mj-lt"/>
              </a:rPr>
              <a:t>способность не теряться в трудных или неожиданных обстоятельствах, управлять своими </a:t>
            </a:r>
            <a:r>
              <a:rPr lang="ru-RU" sz="5600" dirty="0" smtClean="0">
                <a:latin typeface="+mj-lt"/>
              </a:rPr>
              <a:t>действиями;</a:t>
            </a:r>
          </a:p>
          <a:p>
            <a:r>
              <a:rPr lang="ru-RU" sz="5600" b="1" i="1" dirty="0" smtClean="0">
                <a:latin typeface="+mj-lt"/>
              </a:rPr>
              <a:t>- стойкость </a:t>
            </a:r>
            <a:r>
              <a:rPr lang="ru-RU" sz="5600" b="1" i="1" dirty="0">
                <a:latin typeface="+mj-lt"/>
              </a:rPr>
              <a:t>- </a:t>
            </a:r>
            <a:r>
              <a:rPr lang="ru-RU" sz="5600" dirty="0">
                <a:latin typeface="+mj-lt"/>
              </a:rPr>
              <a:t>способность выдерживать в процессе спортивной борьбы большие трудности, продолжать борьбу в состоянии сильного </a:t>
            </a:r>
            <a:r>
              <a:rPr lang="ru-RU" sz="5600" dirty="0" smtClean="0">
                <a:latin typeface="+mj-lt"/>
              </a:rPr>
              <a:t>утомления. </a:t>
            </a:r>
            <a:endParaRPr lang="ru-RU" sz="5600" dirty="0">
              <a:latin typeface="+mj-lt"/>
            </a:endParaRPr>
          </a:p>
          <a:p>
            <a:endParaRPr lang="ru-RU" dirty="0"/>
          </a:p>
          <a:p>
            <a:endParaRPr lang="ru-RU" dirty="0"/>
          </a:p>
        </p:txBody>
      </p:sp>
    </p:spTree>
    <p:extLst>
      <p:ext uri="{BB962C8B-B14F-4D97-AF65-F5344CB8AC3E}">
        <p14:creationId xmlns:p14="http://schemas.microsoft.com/office/powerpoint/2010/main" val="15159961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864096"/>
          </a:xfrm>
        </p:spPr>
        <p:txBody>
          <a:bodyPr>
            <a:normAutofit fontScale="90000"/>
          </a:bodyPr>
          <a:lstStyle/>
          <a:p>
            <a:r>
              <a:rPr lang="ru-RU" b="1" dirty="0" smtClean="0">
                <a:solidFill>
                  <a:schemeClr val="bg1">
                    <a:lumMod val="50000"/>
                  </a:schemeClr>
                </a:solidFill>
                <a:effectLst/>
              </a:rPr>
              <a:t>Формирование специфического восприятия.</a:t>
            </a:r>
            <a:endParaRPr lang="ru-RU" dirty="0"/>
          </a:p>
        </p:txBody>
      </p:sp>
      <p:sp>
        <p:nvSpPr>
          <p:cNvPr id="3" name="Объект 2"/>
          <p:cNvSpPr>
            <a:spLocks noGrp="1"/>
          </p:cNvSpPr>
          <p:nvPr>
            <p:ph idx="1"/>
          </p:nvPr>
        </p:nvSpPr>
        <p:spPr>
          <a:xfrm>
            <a:off x="304800" y="1484784"/>
            <a:ext cx="8686800" cy="5184576"/>
          </a:xfrm>
        </p:spPr>
        <p:txBody>
          <a:bodyPr>
            <a:normAutofit fontScale="70000" lnSpcReduction="20000"/>
          </a:bodyPr>
          <a:lstStyle/>
          <a:p>
            <a:r>
              <a:rPr lang="ru-RU" b="1" i="1" dirty="0">
                <a:latin typeface="+mj-lt"/>
              </a:rPr>
              <a:t>Н</a:t>
            </a:r>
            <a:r>
              <a:rPr lang="ru-RU" b="1" i="1" dirty="0" smtClean="0">
                <a:latin typeface="+mj-lt"/>
              </a:rPr>
              <a:t>аиболее </a:t>
            </a:r>
            <a:r>
              <a:rPr lang="ru-RU" b="1" i="1" dirty="0">
                <a:latin typeface="+mj-lt"/>
              </a:rPr>
              <a:t>значимые психофизиологические факторы, обуславливающие тактические способности юных футболистов</a:t>
            </a:r>
            <a:r>
              <a:rPr lang="ru-RU" b="1" i="1" dirty="0" smtClean="0">
                <a:latin typeface="+mj-lt"/>
              </a:rPr>
              <a:t>:</a:t>
            </a:r>
          </a:p>
          <a:p>
            <a:endParaRPr lang="ru-RU" b="1" i="1" dirty="0">
              <a:latin typeface="+mj-lt"/>
            </a:endParaRPr>
          </a:p>
          <a:p>
            <a:r>
              <a:rPr lang="ru-RU" b="1" dirty="0">
                <a:latin typeface="+mj-lt"/>
              </a:rPr>
              <a:t>- оперативное мышление</a:t>
            </a:r>
            <a:r>
              <a:rPr lang="ru-RU" b="1" dirty="0" smtClean="0">
                <a:latin typeface="+mj-lt"/>
              </a:rPr>
              <a:t>;</a:t>
            </a:r>
            <a:endParaRPr lang="ru-RU" dirty="0">
              <a:latin typeface="+mj-lt"/>
            </a:endParaRPr>
          </a:p>
          <a:p>
            <a:r>
              <a:rPr lang="ru-RU" b="1" dirty="0">
                <a:latin typeface="+mj-lt"/>
              </a:rPr>
              <a:t>- скорость принятия решений;</a:t>
            </a:r>
            <a:endParaRPr lang="ru-RU" dirty="0">
              <a:latin typeface="+mj-lt"/>
            </a:endParaRPr>
          </a:p>
          <a:p>
            <a:r>
              <a:rPr lang="ru-RU" b="1" dirty="0">
                <a:latin typeface="+mj-lt"/>
              </a:rPr>
              <a:t>- способность предвидеть действия противника и партнера;</a:t>
            </a:r>
            <a:endParaRPr lang="ru-RU" dirty="0">
              <a:latin typeface="+mj-lt"/>
            </a:endParaRPr>
          </a:p>
          <a:p>
            <a:r>
              <a:rPr lang="ru-RU" b="1" dirty="0">
                <a:latin typeface="+mj-lt"/>
              </a:rPr>
              <a:t>- способность к переключению внимания;</a:t>
            </a:r>
            <a:endParaRPr lang="ru-RU" dirty="0">
              <a:latin typeface="+mj-lt"/>
            </a:endParaRPr>
          </a:p>
          <a:p>
            <a:r>
              <a:rPr lang="ru-RU" b="1" dirty="0">
                <a:latin typeface="+mj-lt"/>
              </a:rPr>
              <a:t>- объем поля зрения;</a:t>
            </a:r>
            <a:endParaRPr lang="ru-RU" dirty="0">
              <a:latin typeface="+mj-lt"/>
            </a:endParaRPr>
          </a:p>
          <a:p>
            <a:r>
              <a:rPr lang="ru-RU" b="1" dirty="0">
                <a:latin typeface="+mj-lt"/>
              </a:rPr>
              <a:t>- скорость реакции на объект, который передвигается;</a:t>
            </a:r>
            <a:endParaRPr lang="ru-RU" dirty="0">
              <a:latin typeface="+mj-lt"/>
            </a:endParaRPr>
          </a:p>
          <a:p>
            <a:r>
              <a:rPr lang="ru-RU" b="1" dirty="0">
                <a:latin typeface="+mj-lt"/>
              </a:rPr>
              <a:t>- объем внимания;</a:t>
            </a:r>
            <a:endParaRPr lang="ru-RU" dirty="0">
              <a:latin typeface="+mj-lt"/>
            </a:endParaRPr>
          </a:p>
          <a:p>
            <a:r>
              <a:rPr lang="ru-RU" b="1" dirty="0">
                <a:latin typeface="+mj-lt"/>
              </a:rPr>
              <a:t>- уравновешенность психики;</a:t>
            </a:r>
            <a:endParaRPr lang="ru-RU" dirty="0">
              <a:latin typeface="+mj-lt"/>
            </a:endParaRPr>
          </a:p>
          <a:p>
            <a:r>
              <a:rPr lang="ru-RU" b="1" dirty="0">
                <a:latin typeface="+mj-lt"/>
              </a:rPr>
              <a:t>- подвижность нервных процессов;</a:t>
            </a:r>
            <a:endParaRPr lang="ru-RU" dirty="0">
              <a:latin typeface="+mj-lt"/>
            </a:endParaRPr>
          </a:p>
          <a:p>
            <a:r>
              <a:rPr lang="ru-RU" b="1" dirty="0">
                <a:latin typeface="+mj-lt"/>
              </a:rPr>
              <a:t>- способность изменить решение в последний момент.</a:t>
            </a:r>
            <a:endParaRPr lang="ru-RU" dirty="0">
              <a:latin typeface="+mj-lt"/>
            </a:endParaRPr>
          </a:p>
          <a:p>
            <a:endParaRPr lang="ru-RU" dirty="0"/>
          </a:p>
        </p:txBody>
      </p:sp>
    </p:spTree>
    <p:extLst>
      <p:ext uri="{BB962C8B-B14F-4D97-AF65-F5344CB8AC3E}">
        <p14:creationId xmlns:p14="http://schemas.microsoft.com/office/powerpoint/2010/main" val="34289991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268760"/>
            <a:ext cx="8686800" cy="5472608"/>
          </a:xfrm>
        </p:spPr>
        <p:txBody>
          <a:bodyPr>
            <a:normAutofit fontScale="55000" lnSpcReduction="20000"/>
          </a:bodyPr>
          <a:lstStyle/>
          <a:p>
            <a:r>
              <a:rPr lang="ru-RU" b="1" dirty="0" smtClean="0"/>
              <a:t>«Чувство мяча» - </a:t>
            </a:r>
            <a:r>
              <a:rPr lang="ru-RU" dirty="0" smtClean="0"/>
              <a:t>помогает </a:t>
            </a:r>
            <a:r>
              <a:rPr lang="ru-RU" dirty="0"/>
              <a:t>футболисту с помощью зрительных и мышечно-двигательных ощущений совмещать свои действия с особенностями движения </a:t>
            </a:r>
            <a:r>
              <a:rPr lang="ru-RU" dirty="0" smtClean="0"/>
              <a:t>мяча.</a:t>
            </a:r>
          </a:p>
          <a:p>
            <a:r>
              <a:rPr lang="ru-RU" dirty="0" smtClean="0"/>
              <a:t>Необходимо </a:t>
            </a:r>
            <a:r>
              <a:rPr lang="ru-RU" dirty="0"/>
              <a:t>развивать "чувства мяча", у футболистов уже на этапе начальной подготовки помощью специальных упражнений - применения мячей разного размера и массы, в выполнении технических приемов</a:t>
            </a:r>
            <a:r>
              <a:rPr lang="ru-RU" dirty="0" smtClean="0"/>
              <a:t>.</a:t>
            </a:r>
            <a:r>
              <a:rPr lang="ru-RU" dirty="0"/>
              <a:t> </a:t>
            </a:r>
            <a:r>
              <a:rPr lang="ru-RU" dirty="0" smtClean="0"/>
              <a:t>Вначале «чувство мяча» развивается </a:t>
            </a:r>
            <a:r>
              <a:rPr lang="ru-RU" dirty="0"/>
              <a:t>как воображаемая конструкция в мышлении футболиста, которая успешно реализуется только с освоением игровой техники. </a:t>
            </a:r>
          </a:p>
          <a:p>
            <a:endParaRPr lang="ru-RU" dirty="0"/>
          </a:p>
          <a:p>
            <a:r>
              <a:rPr lang="ru-RU" b="1" dirty="0" smtClean="0"/>
              <a:t>«</a:t>
            </a:r>
            <a:r>
              <a:rPr lang="ru-RU" b="1" dirty="0"/>
              <a:t>Чувство пространства»</a:t>
            </a:r>
            <a:r>
              <a:rPr lang="ru-RU" dirty="0"/>
              <a:t> - самое сложное психологическое качество нашей психики. Это не нагромождение объёмов, а постоянно изменяющиеся формы пространства решения поставленной задачи. </a:t>
            </a:r>
          </a:p>
          <a:p>
            <a:r>
              <a:rPr lang="ru-RU" dirty="0" smtClean="0"/>
              <a:t>Психологическая </a:t>
            </a:r>
            <a:r>
              <a:rPr lang="ru-RU" dirty="0"/>
              <a:t>проблема в подготовке футболистов - научить целенаправленно и коллективно создавать такие пространства в ходе игры, применяя специальные тактические упражнения с вариативными перемещениями по всему футбольному полю и определенным его зонам</a:t>
            </a:r>
            <a:r>
              <a:rPr lang="ru-RU" dirty="0" smtClean="0"/>
              <a:t>.</a:t>
            </a:r>
          </a:p>
          <a:p>
            <a:pPr marL="0" indent="0">
              <a:buNone/>
            </a:pPr>
            <a:endParaRPr lang="ru-RU" dirty="0"/>
          </a:p>
          <a:p>
            <a:r>
              <a:rPr lang="ru-RU" b="1" dirty="0"/>
              <a:t>«Чувство времени»</a:t>
            </a:r>
            <a:r>
              <a:rPr lang="ru-RU" dirty="0"/>
              <a:t> - меньше всего связано с «биологическими часами» человека. Это чувство входит в систему стимуляции действий футболиста в единстве с умением определить дистанцию, что определяет скорость передвижения игрока. Оказаться в нужный момент в нужном месте – реальное проявление чувства времени у футболиста. </a:t>
            </a:r>
          </a:p>
          <a:p>
            <a:endParaRPr lang="ru-RU" dirty="0"/>
          </a:p>
        </p:txBody>
      </p:sp>
      <p:sp>
        <p:nvSpPr>
          <p:cNvPr id="4" name="Заголовок 1"/>
          <p:cNvSpPr>
            <a:spLocks noGrp="1"/>
          </p:cNvSpPr>
          <p:nvPr>
            <p:ph type="title"/>
          </p:nvPr>
        </p:nvSpPr>
        <p:spPr/>
        <p:txBody>
          <a:bodyPr>
            <a:normAutofit/>
          </a:bodyPr>
          <a:lstStyle/>
          <a:p>
            <a:r>
              <a:rPr lang="ru-RU" sz="3200" b="1" dirty="0" smtClean="0">
                <a:solidFill>
                  <a:schemeClr val="bg1">
                    <a:lumMod val="50000"/>
                  </a:schemeClr>
                </a:solidFill>
                <a:effectLst/>
              </a:rPr>
              <a:t>Специализированные восприятия.</a:t>
            </a:r>
            <a:endParaRPr lang="ru-RU" sz="3200" dirty="0"/>
          </a:p>
        </p:txBody>
      </p:sp>
    </p:spTree>
    <p:extLst>
      <p:ext uri="{BB962C8B-B14F-4D97-AF65-F5344CB8AC3E}">
        <p14:creationId xmlns:p14="http://schemas.microsoft.com/office/powerpoint/2010/main" val="23713462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576064"/>
          </a:xfrm>
        </p:spPr>
        <p:txBody>
          <a:bodyPr>
            <a:noAutofit/>
          </a:bodyPr>
          <a:lstStyle/>
          <a:p>
            <a:r>
              <a:rPr lang="ru-RU" sz="3200" b="1" dirty="0" smtClean="0">
                <a:solidFill>
                  <a:schemeClr val="bg1">
                    <a:lumMod val="50000"/>
                  </a:schemeClr>
                </a:solidFill>
                <a:effectLst/>
              </a:rPr>
              <a:t>Диагностика предстартового состояния.</a:t>
            </a:r>
            <a:endParaRPr lang="ru-RU" sz="3200" dirty="0"/>
          </a:p>
        </p:txBody>
      </p:sp>
      <p:sp>
        <p:nvSpPr>
          <p:cNvPr id="3" name="Объект 2"/>
          <p:cNvSpPr>
            <a:spLocks noGrp="1"/>
          </p:cNvSpPr>
          <p:nvPr>
            <p:ph idx="1"/>
          </p:nvPr>
        </p:nvSpPr>
        <p:spPr>
          <a:xfrm>
            <a:off x="251520" y="1340769"/>
            <a:ext cx="8686800" cy="5328592"/>
          </a:xfrm>
        </p:spPr>
        <p:txBody>
          <a:bodyPr>
            <a:normAutofit fontScale="40000" lnSpcReduction="20000"/>
          </a:bodyPr>
          <a:lstStyle/>
          <a:p>
            <a:r>
              <a:rPr lang="ru-RU" dirty="0">
                <a:latin typeface="+mj-lt"/>
              </a:rPr>
              <a:t>Психические состояния – наиболее подвижный элемент психологии спортсмена. Умелая психодиагностика психического состояния футболиста может многое сказать о степени его соревновательной надежности, прогнозировать поведение в экстремальных условиях, внести коррективы в его предсоревновательную подготовку</a:t>
            </a:r>
            <a:r>
              <a:rPr lang="ru-RU" dirty="0" smtClean="0">
                <a:latin typeface="+mj-lt"/>
              </a:rPr>
              <a:t>.</a:t>
            </a:r>
          </a:p>
          <a:p>
            <a:endParaRPr lang="ru-RU" dirty="0" smtClean="0">
              <a:latin typeface="+mj-lt"/>
            </a:endParaRPr>
          </a:p>
          <a:p>
            <a:r>
              <a:rPr lang="ru-RU" b="1" u="sng" dirty="0" smtClean="0">
                <a:latin typeface="+mj-lt"/>
              </a:rPr>
              <a:t>Методики  должны быть стандартизированы </a:t>
            </a:r>
            <a:r>
              <a:rPr lang="ru-RU" b="1" u="sng" dirty="0">
                <a:latin typeface="+mj-lt"/>
              </a:rPr>
              <a:t>и унифицированы применительно к футболу как виду спорта и возрастным особенностям спортсменов, </a:t>
            </a:r>
            <a:r>
              <a:rPr lang="ru-RU" b="1" u="sng" dirty="0" smtClean="0">
                <a:latin typeface="+mj-lt"/>
              </a:rPr>
              <a:t>проводиться в </a:t>
            </a:r>
            <a:r>
              <a:rPr lang="ru-RU" b="1" u="sng" dirty="0">
                <a:latin typeface="+mj-lt"/>
              </a:rPr>
              <a:t>стандартных условиях и конечно же исключительно специалистом в области психологии. Только проанализированная динамика исследований может дать положительные знания о психологии футболиста и прогнозировать его поведение в экстремальных условиях соревнований</a:t>
            </a:r>
            <a:r>
              <a:rPr lang="ru-RU" b="1" u="sng" dirty="0" smtClean="0">
                <a:latin typeface="+mj-lt"/>
              </a:rPr>
              <a:t>.</a:t>
            </a:r>
          </a:p>
          <a:p>
            <a:endParaRPr lang="ru-RU" b="1" u="sng" dirty="0" smtClean="0">
              <a:latin typeface="+mj-lt"/>
            </a:endParaRPr>
          </a:p>
          <a:p>
            <a:r>
              <a:rPr lang="ru-RU" b="1" i="1" dirty="0"/>
              <a:t>При изучении предстартовых состояний футболистов в психологии используют</a:t>
            </a:r>
            <a:r>
              <a:rPr lang="ru-RU" b="1" i="1" dirty="0" smtClean="0"/>
              <a:t>:</a:t>
            </a:r>
          </a:p>
          <a:p>
            <a:pPr marL="0" indent="0">
              <a:buNone/>
            </a:pPr>
            <a:endParaRPr lang="ru-RU" dirty="0"/>
          </a:p>
          <a:p>
            <a:r>
              <a:rPr lang="ru-RU" dirty="0"/>
              <a:t>- тест опросник </a:t>
            </a:r>
            <a:r>
              <a:rPr lang="ru-RU" dirty="0" err="1"/>
              <a:t>Стреляу</a:t>
            </a:r>
            <a:r>
              <a:rPr lang="ru-RU" dirty="0"/>
              <a:t>, позволяющий сделать выводы о балансе нервных процессов, выраженности каждого из них и помочь составить прогноз относительно стрессоустойчивости и поведения футболиста в соревновательных условиях;</a:t>
            </a:r>
          </a:p>
          <a:p>
            <a:r>
              <a:rPr lang="ru-RU" dirty="0"/>
              <a:t>- опросники </a:t>
            </a:r>
            <a:r>
              <a:rPr lang="ru-RU" dirty="0" err="1"/>
              <a:t>Спилбергера</a:t>
            </a:r>
            <a:r>
              <a:rPr lang="ru-RU" dirty="0"/>
              <a:t> – Ханина, тест «Самочувствие Активность Настроение» - для оценки психических состояний (уровня тревожности, негативно отражающемся на психическом состоянии перед соревнованием</a:t>
            </a:r>
            <a:r>
              <a:rPr lang="ru-RU" dirty="0" smtClean="0"/>
              <a:t>);</a:t>
            </a:r>
          </a:p>
          <a:p>
            <a:pPr marL="0" indent="0">
              <a:buNone/>
            </a:pPr>
            <a:endParaRPr lang="ru-RU" dirty="0"/>
          </a:p>
          <a:p>
            <a:r>
              <a:rPr lang="ru-RU" dirty="0"/>
              <a:t>- опросник </a:t>
            </a:r>
            <a:r>
              <a:rPr lang="ru-RU" dirty="0" smtClean="0"/>
              <a:t>Немчина, </a:t>
            </a:r>
            <a:r>
              <a:rPr lang="ru-RU" dirty="0"/>
              <a:t>для определения уровня нервно-психического напряжения перед стартами</a:t>
            </a:r>
            <a:r>
              <a:rPr lang="ru-RU" dirty="0" smtClean="0"/>
              <a:t>;</a:t>
            </a:r>
          </a:p>
          <a:p>
            <a:pPr marL="0" indent="0">
              <a:buNone/>
            </a:pPr>
            <a:endParaRPr lang="ru-RU" dirty="0"/>
          </a:p>
          <a:p>
            <a:r>
              <a:rPr lang="ru-RU" dirty="0"/>
              <a:t>- тест «Мотивации достижений» </a:t>
            </a:r>
            <a:r>
              <a:rPr lang="ru-RU" dirty="0" err="1"/>
              <a:t>Мехрабиана</a:t>
            </a:r>
            <a:r>
              <a:rPr lang="ru-RU" dirty="0"/>
              <a:t>, позволяющий оценить уровень мотивации достижений футболиста, которая является обязательным условием успешности выступления в соревнованиях</a:t>
            </a:r>
          </a:p>
          <a:p>
            <a:endParaRPr lang="ru-RU" dirty="0" smtClean="0"/>
          </a:p>
          <a:p>
            <a:pPr marL="0" indent="0">
              <a:buNone/>
            </a:pPr>
            <a:endParaRPr lang="ru-RU" dirty="0"/>
          </a:p>
          <a:p>
            <a:r>
              <a:rPr lang="ru-RU" dirty="0"/>
              <a:t>Результаты психологической диагностики помогут тренеру четко дифференцировать футболистов по степени их напряженности, возбуждаемости или заторможенности, определить боевую готовность, стартовую апатию или «предстартовую лихорадку» и подобные им состояния спортсменов. </a:t>
            </a:r>
          </a:p>
          <a:p>
            <a:endParaRPr lang="ru-RU" dirty="0">
              <a:latin typeface="+mj-lt"/>
            </a:endParaRPr>
          </a:p>
          <a:p>
            <a:endParaRPr lang="ru-RU" dirty="0"/>
          </a:p>
        </p:txBody>
      </p:sp>
    </p:spTree>
    <p:extLst>
      <p:ext uri="{BB962C8B-B14F-4D97-AF65-F5344CB8AC3E}">
        <p14:creationId xmlns:p14="http://schemas.microsoft.com/office/powerpoint/2010/main" val="11421475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1008112"/>
          </a:xfrm>
        </p:spPr>
        <p:txBody>
          <a:bodyPr>
            <a:normAutofit fontScale="90000"/>
          </a:bodyPr>
          <a:lstStyle/>
          <a:p>
            <a:r>
              <a:rPr lang="ru-RU" b="1" dirty="0" smtClean="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251520" y="1268760"/>
            <a:ext cx="5472608" cy="5171405"/>
          </a:xfrm>
        </p:spPr>
        <p:txBody>
          <a:bodyPr>
            <a:normAutofit fontScale="62500" lnSpcReduction="20000"/>
          </a:bodyPr>
          <a:lstStyle/>
          <a:p>
            <a:r>
              <a:rPr lang="ru-RU" b="1" i="1" dirty="0">
                <a:latin typeface="+mj-lt"/>
              </a:rPr>
              <a:t>При эффективном построении учебно-тренировочной работы, необходимо учитывать возрастные психологические особенностей спортсменов. </a:t>
            </a:r>
            <a:endParaRPr lang="ru-RU" b="1" i="1" dirty="0" smtClean="0">
              <a:latin typeface="+mj-lt"/>
            </a:endParaRPr>
          </a:p>
          <a:p>
            <a:endParaRPr lang="ru-RU" b="1" i="1" dirty="0">
              <a:latin typeface="+mj-lt"/>
            </a:endParaRPr>
          </a:p>
          <a:p>
            <a:r>
              <a:rPr lang="ru-RU" b="1" i="1" u="sng" dirty="0" smtClean="0">
                <a:latin typeface="+mj-lt"/>
              </a:rPr>
              <a:t>Младшие </a:t>
            </a:r>
            <a:r>
              <a:rPr lang="ru-RU" b="1" i="1" u="sng" dirty="0">
                <a:latin typeface="+mj-lt"/>
              </a:rPr>
              <a:t>школьники 7-10 лет.</a:t>
            </a:r>
            <a:r>
              <a:rPr lang="ru-RU" dirty="0">
                <a:latin typeface="+mj-lt"/>
              </a:rPr>
              <a:t> </a:t>
            </a:r>
            <a:endParaRPr lang="ru-RU" dirty="0" smtClean="0">
              <a:latin typeface="+mj-lt"/>
            </a:endParaRPr>
          </a:p>
          <a:p>
            <a:endParaRPr lang="ru-RU" dirty="0" smtClean="0">
              <a:latin typeface="+mj-lt"/>
            </a:endParaRPr>
          </a:p>
          <a:p>
            <a:pPr>
              <a:buFontTx/>
              <a:buChar char="-"/>
            </a:pPr>
            <a:r>
              <a:rPr lang="ru-RU" dirty="0" smtClean="0">
                <a:latin typeface="+mj-lt"/>
              </a:rPr>
              <a:t>начальную </a:t>
            </a:r>
            <a:r>
              <a:rPr lang="ru-RU" dirty="0">
                <a:latin typeface="+mj-lt"/>
              </a:rPr>
              <a:t>спортивную подготовку в этом возрасте следует начинать с систематических организованных занятий </a:t>
            </a:r>
            <a:r>
              <a:rPr lang="ru-RU" dirty="0" smtClean="0">
                <a:latin typeface="+mj-lt"/>
              </a:rPr>
              <a:t>футболом;</a:t>
            </a:r>
          </a:p>
          <a:p>
            <a:pPr>
              <a:buFontTx/>
              <a:buChar char="-"/>
            </a:pPr>
            <a:r>
              <a:rPr lang="ru-RU" dirty="0" smtClean="0">
                <a:latin typeface="+mj-lt"/>
              </a:rPr>
              <a:t> </a:t>
            </a:r>
            <a:r>
              <a:rPr lang="ru-RU" dirty="0">
                <a:latin typeface="+mj-lt"/>
              </a:rPr>
              <a:t>э</a:t>
            </a:r>
            <a:r>
              <a:rPr lang="ru-RU" dirty="0" smtClean="0">
                <a:latin typeface="+mj-lt"/>
              </a:rPr>
              <a:t>то </a:t>
            </a:r>
            <a:r>
              <a:rPr lang="ru-RU" dirty="0">
                <a:latin typeface="+mj-lt"/>
              </a:rPr>
              <a:t>возраст относительно спокойного и равномерного физического </a:t>
            </a:r>
            <a:r>
              <a:rPr lang="ru-RU" dirty="0" smtClean="0">
                <a:latin typeface="+mj-lt"/>
              </a:rPr>
              <a:t>развития;</a:t>
            </a:r>
          </a:p>
          <a:p>
            <a:pPr>
              <a:buFontTx/>
              <a:buChar char="-"/>
            </a:pPr>
            <a:r>
              <a:rPr lang="ru-RU" dirty="0" smtClean="0">
                <a:latin typeface="+mj-lt"/>
              </a:rPr>
              <a:t> </a:t>
            </a:r>
            <a:r>
              <a:rPr lang="ru-RU" dirty="0">
                <a:latin typeface="+mj-lt"/>
              </a:rPr>
              <a:t>у</a:t>
            </a:r>
            <a:r>
              <a:rPr lang="ru-RU" dirty="0" smtClean="0">
                <a:latin typeface="+mj-lt"/>
              </a:rPr>
              <a:t>величение </a:t>
            </a:r>
            <a:r>
              <a:rPr lang="ru-RU" dirty="0">
                <a:latin typeface="+mj-lt"/>
              </a:rPr>
              <a:t>роста и веса, выносливости, жизненной ёмкости лёгких идёт довольно равномерно и </a:t>
            </a:r>
            <a:r>
              <a:rPr lang="ru-RU" dirty="0" smtClean="0">
                <a:latin typeface="+mj-lt"/>
              </a:rPr>
              <a:t>пропорционально;</a:t>
            </a:r>
          </a:p>
          <a:p>
            <a:pPr>
              <a:buFontTx/>
              <a:buChar char="-"/>
            </a:pPr>
            <a:r>
              <a:rPr lang="ru-RU" dirty="0">
                <a:latin typeface="+mj-lt"/>
              </a:rPr>
              <a:t>-</a:t>
            </a:r>
            <a:r>
              <a:rPr lang="ru-RU" dirty="0" smtClean="0">
                <a:latin typeface="+mj-lt"/>
              </a:rPr>
              <a:t> </a:t>
            </a:r>
            <a:r>
              <a:rPr lang="ru-RU" dirty="0">
                <a:latin typeface="+mj-lt"/>
              </a:rPr>
              <a:t>к</a:t>
            </a:r>
            <a:r>
              <a:rPr lang="ru-RU" dirty="0" smtClean="0">
                <a:latin typeface="+mj-lt"/>
              </a:rPr>
              <a:t>остная </a:t>
            </a:r>
            <a:r>
              <a:rPr lang="ru-RU" dirty="0">
                <a:latin typeface="+mj-lt"/>
              </a:rPr>
              <a:t>система младшего школьника ещё находится в стадии </a:t>
            </a:r>
            <a:r>
              <a:rPr lang="ru-RU" dirty="0" smtClean="0">
                <a:latin typeface="+mj-lt"/>
              </a:rPr>
              <a:t>формирования.</a:t>
            </a:r>
            <a:r>
              <a:rPr lang="ru-RU" dirty="0"/>
              <a:t> </a:t>
            </a:r>
          </a:p>
          <a:p>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305271"/>
            <a:ext cx="3240360" cy="4752528"/>
          </a:xfrm>
          <a:prstGeom prst="rect">
            <a:avLst/>
          </a:prstGeom>
        </p:spPr>
      </p:pic>
    </p:spTree>
    <p:extLst>
      <p:ext uri="{BB962C8B-B14F-4D97-AF65-F5344CB8AC3E}">
        <p14:creationId xmlns:p14="http://schemas.microsoft.com/office/powerpoint/2010/main" val="6434384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792088"/>
          </a:xfrm>
        </p:spPr>
        <p:txBody>
          <a:bodyPr>
            <a:normAutofit fontScale="90000"/>
          </a:bodyPr>
          <a:lstStyle/>
          <a:p>
            <a:r>
              <a:rPr lang="ru-RU" b="1" dirty="0" smtClean="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457200" y="1398563"/>
            <a:ext cx="8435280" cy="5126781"/>
          </a:xfrm>
        </p:spPr>
        <p:txBody>
          <a:bodyPr>
            <a:normAutofit fontScale="25000" lnSpcReduction="20000"/>
          </a:bodyPr>
          <a:lstStyle/>
          <a:p>
            <a:r>
              <a:rPr lang="ru-RU" sz="5500" b="1" i="1" u="sng" dirty="0" smtClean="0">
                <a:latin typeface="+mj-lt"/>
              </a:rPr>
              <a:t>Младший школьный возраст:</a:t>
            </a:r>
          </a:p>
          <a:p>
            <a:endParaRPr lang="ru-RU" b="1" i="1" dirty="0" smtClean="0">
              <a:latin typeface="+mj-lt"/>
            </a:endParaRPr>
          </a:p>
          <a:p>
            <a:r>
              <a:rPr lang="ru-RU" sz="4800" dirty="0" smtClean="0">
                <a:latin typeface="+mj-lt"/>
              </a:rPr>
              <a:t>- благоприятный </a:t>
            </a:r>
            <a:r>
              <a:rPr lang="ru-RU" sz="4800" dirty="0">
                <a:latin typeface="+mj-lt"/>
              </a:rPr>
              <a:t>для развития двигательных способностей и ловкости. </a:t>
            </a:r>
            <a:r>
              <a:rPr lang="ru-RU" sz="4800" dirty="0" smtClean="0">
                <a:latin typeface="+mj-lt"/>
              </a:rPr>
              <a:t>- </a:t>
            </a:r>
            <a:r>
              <a:rPr lang="ru-RU" sz="4800" dirty="0">
                <a:latin typeface="+mj-lt"/>
              </a:rPr>
              <a:t>основными формами подготовки на занятиях футболом должны быть спортивные и подвижные игры по упрощенным правилам (с малыми составами, на небольших по размеру площадках, </a:t>
            </a:r>
            <a:r>
              <a:rPr lang="ru-RU" sz="4800" dirty="0" smtClean="0">
                <a:latin typeface="+mj-lt"/>
              </a:rPr>
              <a:t>залах);</a:t>
            </a:r>
          </a:p>
          <a:p>
            <a:endParaRPr lang="ru-RU" sz="4800" dirty="0" smtClean="0">
              <a:latin typeface="+mj-lt"/>
            </a:endParaRPr>
          </a:p>
          <a:p>
            <a:r>
              <a:rPr lang="ru-RU" sz="4800" dirty="0" smtClean="0">
                <a:latin typeface="+mj-lt"/>
              </a:rPr>
              <a:t>- формирование </a:t>
            </a:r>
            <a:r>
              <a:rPr lang="ru-RU" sz="4800" dirty="0">
                <a:latin typeface="+mj-lt"/>
              </a:rPr>
              <a:t>активного отношения к занятиям спортом</a:t>
            </a:r>
            <a:r>
              <a:rPr lang="ru-RU" sz="4800" dirty="0" smtClean="0">
                <a:latin typeface="+mj-lt"/>
              </a:rPr>
              <a:t>;</a:t>
            </a:r>
          </a:p>
          <a:p>
            <a:endParaRPr lang="ru-RU" sz="4800" dirty="0">
              <a:latin typeface="+mj-lt"/>
            </a:endParaRPr>
          </a:p>
          <a:p>
            <a:r>
              <a:rPr lang="ru-RU" sz="4800" dirty="0">
                <a:latin typeface="+mj-lt"/>
              </a:rPr>
              <a:t>- всесторонняя общая и специальная физическая подготовка с обязательным использованием мячей</a:t>
            </a:r>
            <a:r>
              <a:rPr lang="ru-RU" sz="4800" dirty="0" smtClean="0">
                <a:latin typeface="+mj-lt"/>
              </a:rPr>
              <a:t>;</a:t>
            </a:r>
          </a:p>
          <a:p>
            <a:endParaRPr lang="ru-RU" sz="4800" dirty="0">
              <a:latin typeface="+mj-lt"/>
            </a:endParaRPr>
          </a:p>
          <a:p>
            <a:r>
              <a:rPr lang="ru-RU" sz="4800" dirty="0">
                <a:latin typeface="+mj-lt"/>
              </a:rPr>
              <a:t>- освоение навыков коллективной игры</a:t>
            </a:r>
            <a:r>
              <a:rPr lang="ru-RU" sz="4800" dirty="0" smtClean="0">
                <a:latin typeface="+mj-lt"/>
              </a:rPr>
              <a:t>;</a:t>
            </a:r>
          </a:p>
          <a:p>
            <a:endParaRPr lang="ru-RU" sz="4800" dirty="0">
              <a:latin typeface="+mj-lt"/>
            </a:endParaRPr>
          </a:p>
          <a:p>
            <a:r>
              <a:rPr lang="ru-RU" sz="4800" dirty="0" smtClean="0">
                <a:latin typeface="+mj-lt"/>
              </a:rPr>
              <a:t>- происходит </a:t>
            </a:r>
            <a:r>
              <a:rPr lang="ru-RU" sz="4800" dirty="0">
                <a:latin typeface="+mj-lt"/>
              </a:rPr>
              <a:t>функциональное совершенствование мозга — развивается аналитико-систематическая функция </a:t>
            </a:r>
            <a:r>
              <a:rPr lang="ru-RU" sz="4800" dirty="0" smtClean="0">
                <a:latin typeface="+mj-lt"/>
              </a:rPr>
              <a:t>коры;</a:t>
            </a:r>
          </a:p>
          <a:p>
            <a:endParaRPr lang="ru-RU" sz="4800" dirty="0">
              <a:latin typeface="+mj-lt"/>
            </a:endParaRPr>
          </a:p>
          <a:p>
            <a:r>
              <a:rPr lang="ru-RU" sz="4800" dirty="0">
                <a:latin typeface="+mj-lt"/>
              </a:rPr>
              <a:t> </a:t>
            </a:r>
            <a:r>
              <a:rPr lang="ru-RU" sz="4800" dirty="0" smtClean="0">
                <a:latin typeface="+mj-lt"/>
              </a:rPr>
              <a:t>- характерна </a:t>
            </a:r>
            <a:r>
              <a:rPr lang="ru-RU" sz="4800" dirty="0">
                <a:latin typeface="+mj-lt"/>
              </a:rPr>
              <a:t>слабость произвольного </a:t>
            </a:r>
            <a:r>
              <a:rPr lang="ru-RU" sz="4800" dirty="0" smtClean="0">
                <a:latin typeface="+mj-lt"/>
              </a:rPr>
              <a:t>внимания, возможности </a:t>
            </a:r>
            <a:r>
              <a:rPr lang="ru-RU" sz="4800" dirty="0">
                <a:latin typeface="+mj-lt"/>
              </a:rPr>
              <a:t>волевого регулирования внимания, управления им </a:t>
            </a:r>
            <a:r>
              <a:rPr lang="ru-RU" sz="4800" dirty="0" smtClean="0">
                <a:latin typeface="+mj-lt"/>
              </a:rPr>
              <a:t>ограничены;</a:t>
            </a:r>
          </a:p>
          <a:p>
            <a:endParaRPr lang="ru-RU" sz="4800" dirty="0">
              <a:latin typeface="+mj-lt"/>
            </a:endParaRPr>
          </a:p>
          <a:p>
            <a:r>
              <a:rPr lang="ru-RU" sz="4800" dirty="0" smtClean="0">
                <a:latin typeface="+mj-lt"/>
              </a:rPr>
              <a:t>- характер отличается </a:t>
            </a:r>
            <a:r>
              <a:rPr lang="ru-RU" sz="4800" dirty="0">
                <a:latin typeface="+mj-lt"/>
              </a:rPr>
              <a:t>импульсивностью, они склонны незамедлительно действовать под влиянием непосредственных  побуждений, не подумав и не взвесив всех обстоятельств, по случайным </a:t>
            </a:r>
            <a:r>
              <a:rPr lang="ru-RU" sz="4800" dirty="0" smtClean="0">
                <a:latin typeface="+mj-lt"/>
              </a:rPr>
              <a:t>поводам;</a:t>
            </a:r>
          </a:p>
          <a:p>
            <a:endParaRPr lang="ru-RU" sz="4800" dirty="0" smtClean="0">
              <a:latin typeface="+mj-lt"/>
            </a:endParaRPr>
          </a:p>
          <a:p>
            <a:r>
              <a:rPr lang="ru-RU" sz="4800" dirty="0" smtClean="0">
                <a:latin typeface="+mj-lt"/>
              </a:rPr>
              <a:t>- общая </a:t>
            </a:r>
            <a:r>
              <a:rPr lang="ru-RU" sz="4800" dirty="0">
                <a:latin typeface="+mj-lt"/>
              </a:rPr>
              <a:t>недостаточность воли: младший школьник ещё не обладает большим опытом длительной борьбы за намеченную цель, преодоления трудностей и </a:t>
            </a:r>
            <a:r>
              <a:rPr lang="ru-RU" sz="4800" dirty="0" smtClean="0">
                <a:latin typeface="+mj-lt"/>
              </a:rPr>
              <a:t>препятствий, может </a:t>
            </a:r>
            <a:r>
              <a:rPr lang="ru-RU" sz="4800" dirty="0">
                <a:latin typeface="+mj-lt"/>
              </a:rPr>
              <a:t>опустить руки при неудаче, потерять веру в свои </a:t>
            </a:r>
            <a:r>
              <a:rPr lang="ru-RU" sz="4800" dirty="0" smtClean="0">
                <a:latin typeface="+mj-lt"/>
              </a:rPr>
              <a:t>силы;</a:t>
            </a:r>
          </a:p>
          <a:p>
            <a:endParaRPr lang="ru-RU" sz="4800" dirty="0" smtClean="0">
              <a:latin typeface="+mj-lt"/>
            </a:endParaRPr>
          </a:p>
          <a:p>
            <a:r>
              <a:rPr lang="ru-RU" sz="4800" dirty="0" smtClean="0">
                <a:latin typeface="+mj-lt"/>
              </a:rPr>
              <a:t>- большие </a:t>
            </a:r>
            <a:r>
              <a:rPr lang="ru-RU" sz="4800" dirty="0">
                <a:latin typeface="+mj-lt"/>
              </a:rPr>
              <a:t>возможности предоставляет младший школьный возраст для воспитания коллективистских </a:t>
            </a:r>
            <a:r>
              <a:rPr lang="ru-RU" sz="4800" dirty="0" smtClean="0">
                <a:latin typeface="+mj-lt"/>
              </a:rPr>
              <a:t>отношений;</a:t>
            </a:r>
          </a:p>
          <a:p>
            <a:endParaRPr lang="ru-RU" sz="4800" dirty="0">
              <a:latin typeface="+mj-lt"/>
            </a:endParaRPr>
          </a:p>
          <a:p>
            <a:r>
              <a:rPr lang="ru-RU" sz="4800" dirty="0" smtClean="0">
                <a:latin typeface="+mj-lt"/>
              </a:rPr>
              <a:t>- самооценка </a:t>
            </a:r>
            <a:r>
              <a:rPr lang="ru-RU" sz="4800" dirty="0">
                <a:latin typeface="+mj-lt"/>
              </a:rPr>
              <a:t>младшего школьника во многом зависит от оценок тренера. </a:t>
            </a:r>
          </a:p>
          <a:p>
            <a:endParaRPr lang="ru-RU" dirty="0"/>
          </a:p>
        </p:txBody>
      </p:sp>
    </p:spTree>
    <p:extLst>
      <p:ext uri="{BB962C8B-B14F-4D97-AF65-F5344CB8AC3E}">
        <p14:creationId xmlns:p14="http://schemas.microsoft.com/office/powerpoint/2010/main" val="7599223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095" y="404664"/>
            <a:ext cx="8686800" cy="936104"/>
          </a:xfrm>
        </p:spPr>
        <p:txBody>
          <a:bodyPr>
            <a:normAutofit fontScale="90000"/>
          </a:bodyPr>
          <a:lstStyle/>
          <a:p>
            <a:r>
              <a:rPr lang="ru-RU" dirty="0">
                <a:effectLst/>
              </a:rPr>
              <a:t> </a:t>
            </a:r>
            <a:br>
              <a:rPr lang="ru-RU" dirty="0">
                <a:effectLst/>
              </a:rPr>
            </a:br>
            <a:r>
              <a:rPr lang="ru-RU" b="1" dirty="0">
                <a:effectLst/>
              </a:rPr>
              <a:t> </a:t>
            </a:r>
            <a:r>
              <a:rPr lang="ru-RU" b="1" dirty="0" smtClean="0">
                <a:solidFill>
                  <a:schemeClr val="bg1">
                    <a:lumMod val="50000"/>
                  </a:schemeClr>
                </a:solidFill>
                <a:effectLst/>
                <a:cs typeface="Arial" panose="020B0604020202020204" pitchFamily="34" charset="0"/>
              </a:rPr>
              <a:t>Понятие </a:t>
            </a:r>
            <a:r>
              <a:rPr lang="ru-RU" b="1" dirty="0">
                <a:solidFill>
                  <a:schemeClr val="bg1">
                    <a:lumMod val="50000"/>
                  </a:schemeClr>
                </a:solidFill>
                <a:effectLst/>
                <a:cs typeface="Arial" panose="020B0604020202020204" pitchFamily="34" charset="0"/>
              </a:rPr>
              <a:t>способности. </a:t>
            </a:r>
            <a:r>
              <a:rPr lang="ru-RU" b="1" dirty="0" smtClean="0">
                <a:solidFill>
                  <a:schemeClr val="bg1">
                    <a:lumMod val="50000"/>
                  </a:schemeClr>
                </a:solidFill>
                <a:effectLst/>
                <a:cs typeface="Arial" panose="020B0604020202020204" pitchFamily="34" charset="0"/>
              </a:rPr>
              <a:t/>
            </a:r>
            <a:br>
              <a:rPr lang="ru-RU" b="1" dirty="0" smtClean="0">
                <a:solidFill>
                  <a:schemeClr val="bg1">
                    <a:lumMod val="50000"/>
                  </a:schemeClr>
                </a:solidFill>
                <a:effectLst/>
                <a:cs typeface="Arial" panose="020B0604020202020204" pitchFamily="34" charset="0"/>
              </a:rPr>
            </a:br>
            <a:r>
              <a:rPr lang="ru-RU" dirty="0">
                <a:effectLst/>
              </a:rPr>
              <a:t/>
            </a:r>
            <a:br>
              <a:rPr lang="ru-RU" dirty="0">
                <a:effectLst/>
              </a:rPr>
            </a:br>
            <a:endParaRPr lang="ru-RU" dirty="0"/>
          </a:p>
        </p:txBody>
      </p:sp>
      <p:sp>
        <p:nvSpPr>
          <p:cNvPr id="3" name="Объект 2"/>
          <p:cNvSpPr>
            <a:spLocks noGrp="1"/>
          </p:cNvSpPr>
          <p:nvPr>
            <p:ph idx="1"/>
          </p:nvPr>
        </p:nvSpPr>
        <p:spPr>
          <a:xfrm>
            <a:off x="304800" y="1916832"/>
            <a:ext cx="8686800" cy="4680520"/>
          </a:xfrm>
        </p:spPr>
        <p:txBody>
          <a:bodyPr>
            <a:normAutofit/>
          </a:bodyPr>
          <a:lstStyle/>
          <a:p>
            <a:r>
              <a:rPr lang="ru-RU" sz="2400" dirty="0">
                <a:latin typeface="+mj-lt"/>
                <a:cs typeface="Arial" panose="020B0604020202020204" pitchFamily="34" charset="0"/>
              </a:rPr>
              <a:t>Каждая деятельность предъявляет комплекс требований к физическим, психофизиологическим и психическим возможностям человека</a:t>
            </a:r>
            <a:r>
              <a:rPr lang="ru-RU" sz="2400" dirty="0" smtClean="0">
                <a:latin typeface="+mj-lt"/>
                <a:cs typeface="Arial" panose="020B0604020202020204" pitchFamily="34" charset="0"/>
              </a:rPr>
              <a:t>.</a:t>
            </a:r>
          </a:p>
          <a:p>
            <a:endParaRPr lang="ru-RU" sz="2400" dirty="0">
              <a:latin typeface="+mj-lt"/>
              <a:cs typeface="Arial" panose="020B0604020202020204" pitchFamily="34" charset="0"/>
            </a:endParaRPr>
          </a:p>
          <a:p>
            <a:r>
              <a:rPr lang="ru-RU" sz="2400" b="1" dirty="0" smtClean="0">
                <a:latin typeface="+mj-lt"/>
                <a:cs typeface="Arial" panose="020B0604020202020204" pitchFamily="34" charset="0"/>
              </a:rPr>
              <a:t>Способности </a:t>
            </a:r>
            <a:r>
              <a:rPr lang="ru-RU" sz="2400" dirty="0">
                <a:latin typeface="+mj-lt"/>
                <a:cs typeface="Arial" panose="020B0604020202020204" pitchFamily="34" charset="0"/>
              </a:rPr>
              <a:t>– мера соответствия свойств личности требованиям конкретной деятельности</a:t>
            </a:r>
            <a:r>
              <a:rPr lang="ru-RU" sz="2400" dirty="0" smtClean="0">
                <a:latin typeface="+mj-lt"/>
                <a:cs typeface="Arial" panose="020B0604020202020204" pitchFamily="34" charset="0"/>
              </a:rPr>
              <a:t>.</a:t>
            </a:r>
          </a:p>
          <a:p>
            <a:endParaRPr lang="ru-RU" sz="2400" dirty="0" smtClean="0">
              <a:latin typeface="+mj-lt"/>
              <a:cs typeface="Arial" panose="020B0604020202020204" pitchFamily="34" charset="0"/>
            </a:endParaRPr>
          </a:p>
          <a:p>
            <a:r>
              <a:rPr lang="ru-RU" sz="2400" b="1" dirty="0">
                <a:latin typeface="+mj-lt"/>
                <a:cs typeface="Arial" panose="020B0604020202020204" pitchFamily="34" charset="0"/>
              </a:rPr>
              <a:t>Деятельность </a:t>
            </a:r>
            <a:r>
              <a:rPr lang="ru-RU" sz="2400" i="1" dirty="0">
                <a:latin typeface="+mj-lt"/>
                <a:cs typeface="Arial" panose="020B0604020202020204" pitchFamily="34" charset="0"/>
              </a:rPr>
              <a:t>– </a:t>
            </a:r>
            <a:r>
              <a:rPr lang="ru-RU" sz="2400" dirty="0">
                <a:latin typeface="+mj-lt"/>
                <a:cs typeface="Arial" panose="020B0604020202020204" pitchFamily="34" charset="0"/>
              </a:rPr>
              <a:t>функциональное взаимодействие человека с действительностью, направленное на ее познание и </a:t>
            </a:r>
            <a:r>
              <a:rPr lang="ru-RU" sz="2400" dirty="0" smtClean="0">
                <a:latin typeface="+mj-lt"/>
                <a:cs typeface="Arial" panose="020B0604020202020204" pitchFamily="34" charset="0"/>
              </a:rPr>
              <a:t>преобразование </a:t>
            </a:r>
            <a:r>
              <a:rPr lang="ru-RU" sz="2400" dirty="0">
                <a:latin typeface="+mj-lt"/>
                <a:cs typeface="Arial" panose="020B0604020202020204" pitchFamily="34" charset="0"/>
              </a:rPr>
              <a:t>в целях удовлетворения своих потребностей. </a:t>
            </a:r>
            <a:endParaRPr lang="ru-RU" sz="2400" dirty="0" smtClean="0">
              <a:latin typeface="+mj-lt"/>
              <a:cs typeface="Arial" panose="020B0604020202020204" pitchFamily="34" charset="0"/>
            </a:endParaRPr>
          </a:p>
          <a:p>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9935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864096"/>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304800" y="1554162"/>
            <a:ext cx="5347320" cy="4525963"/>
          </a:xfrm>
        </p:spPr>
        <p:txBody>
          <a:bodyPr>
            <a:normAutofit fontScale="55000" lnSpcReduction="20000"/>
          </a:bodyPr>
          <a:lstStyle/>
          <a:p>
            <a:r>
              <a:rPr lang="ru-RU" sz="3600" b="1" i="1" u="sng" dirty="0">
                <a:latin typeface="+mj-lt"/>
              </a:rPr>
              <a:t>Средняя подростковая группа 11-14 лет. </a:t>
            </a:r>
            <a:endParaRPr lang="ru-RU" sz="3600" b="1" i="1" u="sng" dirty="0" smtClean="0">
              <a:latin typeface="+mj-lt"/>
            </a:endParaRPr>
          </a:p>
          <a:p>
            <a:endParaRPr lang="ru-RU" b="1" dirty="0" smtClean="0"/>
          </a:p>
          <a:p>
            <a:r>
              <a:rPr lang="ru-RU" dirty="0" smtClean="0">
                <a:latin typeface="+mj-lt"/>
              </a:rPr>
              <a:t>- организм </a:t>
            </a:r>
            <a:r>
              <a:rPr lang="ru-RU" dirty="0">
                <a:latin typeface="+mj-lt"/>
              </a:rPr>
              <a:t>спортсмена развивается равномерно и стабильно и уже способен выдерживать определенные </a:t>
            </a:r>
            <a:r>
              <a:rPr lang="ru-RU" dirty="0" smtClean="0">
                <a:latin typeface="+mj-lt"/>
              </a:rPr>
              <a:t>нагрузки;</a:t>
            </a:r>
          </a:p>
          <a:p>
            <a:r>
              <a:rPr lang="ru-RU" dirty="0">
                <a:latin typeface="+mj-lt"/>
              </a:rPr>
              <a:t>-</a:t>
            </a:r>
            <a:r>
              <a:rPr lang="ru-RU" dirty="0" smtClean="0">
                <a:latin typeface="+mj-lt"/>
              </a:rPr>
              <a:t> </a:t>
            </a:r>
            <a:r>
              <a:rPr lang="ru-RU" dirty="0">
                <a:latin typeface="+mj-lt"/>
              </a:rPr>
              <a:t>можно приступать к углубленному разучиванию техники и освоению игры в </a:t>
            </a:r>
            <a:r>
              <a:rPr lang="ru-RU" dirty="0" smtClean="0">
                <a:latin typeface="+mj-lt"/>
              </a:rPr>
              <a:t>футбол;</a:t>
            </a:r>
            <a:endParaRPr lang="ru-RU" dirty="0">
              <a:latin typeface="+mj-lt"/>
            </a:endParaRPr>
          </a:p>
          <a:p>
            <a:r>
              <a:rPr lang="ru-RU" b="1" i="1" dirty="0" smtClean="0">
                <a:latin typeface="+mj-lt"/>
              </a:rPr>
              <a:t>- </a:t>
            </a:r>
            <a:r>
              <a:rPr lang="ru-RU" dirty="0">
                <a:latin typeface="+mj-lt"/>
              </a:rPr>
              <a:t>у</a:t>
            </a:r>
            <a:r>
              <a:rPr lang="ru-RU" dirty="0" smtClean="0">
                <a:latin typeface="+mj-lt"/>
              </a:rPr>
              <a:t>лучшается </a:t>
            </a:r>
            <a:r>
              <a:rPr lang="ru-RU" dirty="0">
                <a:latin typeface="+mj-lt"/>
              </a:rPr>
              <a:t>координация</a:t>
            </a:r>
            <a:r>
              <a:rPr lang="ru-RU" dirty="0" smtClean="0">
                <a:latin typeface="+mj-lt"/>
              </a:rPr>
              <a:t>, </a:t>
            </a:r>
            <a:r>
              <a:rPr lang="ru-RU" dirty="0">
                <a:latin typeface="+mj-lt"/>
              </a:rPr>
              <a:t>постепенно </a:t>
            </a:r>
            <a:r>
              <a:rPr lang="ru-RU" dirty="0" smtClean="0">
                <a:latin typeface="+mj-lt"/>
              </a:rPr>
              <a:t>осваивают </a:t>
            </a:r>
            <a:r>
              <a:rPr lang="ru-RU" dirty="0">
                <a:latin typeface="+mj-lt"/>
              </a:rPr>
              <a:t>как простые, так и сложные </a:t>
            </a:r>
            <a:r>
              <a:rPr lang="ru-RU" dirty="0" smtClean="0">
                <a:latin typeface="+mj-lt"/>
              </a:rPr>
              <a:t>движения</a:t>
            </a:r>
            <a:r>
              <a:rPr lang="ru-RU" dirty="0">
                <a:latin typeface="+mj-lt"/>
              </a:rPr>
              <a:t>;</a:t>
            </a:r>
            <a:endParaRPr lang="ru-RU" dirty="0" smtClean="0">
              <a:latin typeface="+mj-lt"/>
            </a:endParaRPr>
          </a:p>
          <a:p>
            <a:r>
              <a:rPr lang="ru-RU" dirty="0" smtClean="0">
                <a:latin typeface="+mj-lt"/>
              </a:rPr>
              <a:t>-  </a:t>
            </a:r>
            <a:r>
              <a:rPr lang="ru-RU" dirty="0">
                <a:latin typeface="+mj-lt"/>
              </a:rPr>
              <a:t>х</a:t>
            </a:r>
            <a:r>
              <a:rPr lang="ru-RU" dirty="0" smtClean="0">
                <a:latin typeface="+mj-lt"/>
              </a:rPr>
              <a:t>орошо </a:t>
            </a:r>
            <a:r>
              <a:rPr lang="ru-RU" dirty="0">
                <a:latin typeface="+mj-lt"/>
              </a:rPr>
              <a:t>развиваются наблюдательность, внимание и двигательная </a:t>
            </a:r>
            <a:r>
              <a:rPr lang="ru-RU" dirty="0" smtClean="0">
                <a:latin typeface="+mj-lt"/>
              </a:rPr>
              <a:t>память;</a:t>
            </a:r>
          </a:p>
          <a:p>
            <a:r>
              <a:rPr lang="ru-RU" dirty="0" smtClean="0">
                <a:latin typeface="+mj-lt"/>
              </a:rPr>
              <a:t>- постепенно </a:t>
            </a:r>
            <a:r>
              <a:rPr lang="ru-RU" dirty="0">
                <a:latin typeface="+mj-lt"/>
              </a:rPr>
              <a:t>начинают логически мыслить и при обучении целесообразно использовать на уроках футбола </a:t>
            </a:r>
            <a:r>
              <a:rPr lang="ru-RU" dirty="0" smtClean="0">
                <a:latin typeface="+mj-lt"/>
              </a:rPr>
              <a:t>методику программированного обучения (разбивка </a:t>
            </a:r>
            <a:r>
              <a:rPr lang="ru-RU" dirty="0">
                <a:latin typeface="+mj-lt"/>
              </a:rPr>
              <a:t>изучаемого материала на этапы </a:t>
            </a:r>
            <a:r>
              <a:rPr lang="ru-RU" dirty="0" smtClean="0">
                <a:latin typeface="+mj-lt"/>
              </a:rPr>
              <a:t>- шаги);</a:t>
            </a:r>
            <a:endParaRPr lang="ru-RU" dirty="0">
              <a:latin typeface="+mj-lt"/>
            </a:endParaRP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3341" y="1556792"/>
            <a:ext cx="3506900" cy="4392488"/>
          </a:xfrm>
          <a:prstGeom prst="rect">
            <a:avLst/>
          </a:prstGeom>
        </p:spPr>
      </p:pic>
    </p:spTree>
    <p:extLst>
      <p:ext uri="{BB962C8B-B14F-4D97-AF65-F5344CB8AC3E}">
        <p14:creationId xmlns:p14="http://schemas.microsoft.com/office/powerpoint/2010/main" val="22096742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936104"/>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179512" y="1556792"/>
            <a:ext cx="8686800" cy="4739357"/>
          </a:xfrm>
        </p:spPr>
        <p:txBody>
          <a:bodyPr>
            <a:normAutofit fontScale="62500" lnSpcReduction="20000"/>
          </a:bodyPr>
          <a:lstStyle/>
          <a:p>
            <a:r>
              <a:rPr lang="ru-RU" sz="3800" b="1" i="1" u="sng" dirty="0" smtClean="0"/>
              <a:t>Средний подростковый возраст: </a:t>
            </a:r>
          </a:p>
          <a:p>
            <a:pPr marL="0" indent="0">
              <a:buNone/>
            </a:pPr>
            <a:endParaRPr lang="ru-RU" b="1" i="1" u="sng" dirty="0" smtClean="0"/>
          </a:p>
          <a:p>
            <a:r>
              <a:rPr lang="ru-RU" dirty="0" smtClean="0"/>
              <a:t> </a:t>
            </a:r>
            <a:r>
              <a:rPr lang="ru-RU" dirty="0" smtClean="0">
                <a:latin typeface="+mj-lt"/>
              </a:rPr>
              <a:t>- необходим оперативный </a:t>
            </a:r>
            <a:r>
              <a:rPr lang="ru-RU" dirty="0">
                <a:latin typeface="+mj-lt"/>
              </a:rPr>
              <a:t>контроль изменений, вызванных обучением в зависимости от индивидуальных особенностей </a:t>
            </a:r>
            <a:r>
              <a:rPr lang="ru-RU" dirty="0" smtClean="0">
                <a:latin typeface="+mj-lt"/>
              </a:rPr>
              <a:t>спортсменов;</a:t>
            </a:r>
          </a:p>
          <a:p>
            <a:endParaRPr lang="ru-RU" dirty="0">
              <a:latin typeface="+mj-lt"/>
            </a:endParaRPr>
          </a:p>
          <a:p>
            <a:r>
              <a:rPr lang="ru-RU" dirty="0" smtClean="0">
                <a:latin typeface="+mj-lt"/>
              </a:rPr>
              <a:t>- более </a:t>
            </a:r>
            <a:r>
              <a:rPr lang="ru-RU" dirty="0">
                <a:latin typeface="+mj-lt"/>
              </a:rPr>
              <a:t>осознанное соотношение себя с другими, </a:t>
            </a:r>
            <a:r>
              <a:rPr lang="ru-RU" dirty="0" smtClean="0">
                <a:latin typeface="+mj-lt"/>
              </a:rPr>
              <a:t>сравнение;</a:t>
            </a:r>
          </a:p>
          <a:p>
            <a:endParaRPr lang="ru-RU" dirty="0">
              <a:latin typeface="+mj-lt"/>
            </a:endParaRPr>
          </a:p>
          <a:p>
            <a:r>
              <a:rPr lang="ru-RU" dirty="0" smtClean="0">
                <a:latin typeface="+mj-lt"/>
              </a:rPr>
              <a:t>- растут </a:t>
            </a:r>
            <a:r>
              <a:rPr lang="ru-RU" dirty="0">
                <a:latin typeface="+mj-lt"/>
              </a:rPr>
              <a:t>способности к </a:t>
            </a:r>
            <a:r>
              <a:rPr lang="ru-RU" dirty="0" smtClean="0">
                <a:latin typeface="+mj-lt"/>
              </a:rPr>
              <a:t>самоанализу;</a:t>
            </a:r>
          </a:p>
          <a:p>
            <a:endParaRPr lang="ru-RU" dirty="0">
              <a:latin typeface="+mj-lt"/>
            </a:endParaRPr>
          </a:p>
          <a:p>
            <a:r>
              <a:rPr lang="ru-RU" dirty="0" smtClean="0">
                <a:latin typeface="+mj-lt"/>
              </a:rPr>
              <a:t>- команда </a:t>
            </a:r>
            <a:r>
              <a:rPr lang="ru-RU" dirty="0">
                <a:latin typeface="+mj-lt"/>
              </a:rPr>
              <a:t>в этот период имеет большое </a:t>
            </a:r>
            <a:r>
              <a:rPr lang="ru-RU" dirty="0" smtClean="0">
                <a:latin typeface="+mj-lt"/>
              </a:rPr>
              <a:t>значение</a:t>
            </a:r>
            <a:r>
              <a:rPr lang="ru-RU" dirty="0">
                <a:latin typeface="+mj-lt"/>
              </a:rPr>
              <a:t>;</a:t>
            </a:r>
            <a:r>
              <a:rPr lang="ru-RU" dirty="0" smtClean="0">
                <a:latin typeface="+mj-lt"/>
              </a:rPr>
              <a:t> </a:t>
            </a:r>
          </a:p>
          <a:p>
            <a:endParaRPr lang="ru-RU" dirty="0">
              <a:latin typeface="+mj-lt"/>
            </a:endParaRPr>
          </a:p>
          <a:p>
            <a:r>
              <a:rPr lang="ru-RU" dirty="0" smtClean="0">
                <a:latin typeface="+mj-lt"/>
              </a:rPr>
              <a:t>- появляется </a:t>
            </a:r>
            <a:r>
              <a:rPr lang="ru-RU" dirty="0">
                <a:latin typeface="+mj-lt"/>
              </a:rPr>
              <a:t>социальная уверенность, открытость для </a:t>
            </a:r>
            <a:r>
              <a:rPr lang="ru-RU" dirty="0" smtClean="0">
                <a:latin typeface="+mj-lt"/>
              </a:rPr>
              <a:t>критики, как собственных </a:t>
            </a:r>
            <a:r>
              <a:rPr lang="ru-RU" dirty="0">
                <a:latin typeface="+mj-lt"/>
              </a:rPr>
              <a:t>достижений, так и достижений </a:t>
            </a:r>
            <a:r>
              <a:rPr lang="ru-RU" dirty="0" smtClean="0">
                <a:latin typeface="+mj-lt"/>
              </a:rPr>
              <a:t>других;</a:t>
            </a:r>
          </a:p>
          <a:p>
            <a:endParaRPr lang="ru-RU" dirty="0">
              <a:latin typeface="+mj-lt"/>
            </a:endParaRPr>
          </a:p>
          <a:p>
            <a:r>
              <a:rPr lang="ru-RU" dirty="0" smtClean="0">
                <a:latin typeface="+mj-lt"/>
              </a:rPr>
              <a:t>- подражание мастерам.</a:t>
            </a:r>
            <a:endParaRPr lang="ru-RU" dirty="0">
              <a:latin typeface="+mj-lt"/>
            </a:endParaRPr>
          </a:p>
        </p:txBody>
      </p:sp>
    </p:spTree>
    <p:extLst>
      <p:ext uri="{BB962C8B-B14F-4D97-AF65-F5344CB8AC3E}">
        <p14:creationId xmlns:p14="http://schemas.microsoft.com/office/powerpoint/2010/main" val="35550246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792088"/>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190255" y="1844824"/>
            <a:ext cx="5203304" cy="4811365"/>
          </a:xfrm>
        </p:spPr>
        <p:txBody>
          <a:bodyPr>
            <a:normAutofit fontScale="47500" lnSpcReduction="20000"/>
          </a:bodyPr>
          <a:lstStyle/>
          <a:p>
            <a:r>
              <a:rPr lang="ru-RU" b="1" i="1" u="sng" dirty="0"/>
              <a:t>Старшие школьники 15 -17 лет.</a:t>
            </a:r>
            <a:r>
              <a:rPr lang="ru-RU" dirty="0"/>
              <a:t> </a:t>
            </a:r>
            <a:endParaRPr lang="ru-RU" dirty="0" smtClean="0"/>
          </a:p>
          <a:p>
            <a:endParaRPr lang="ru-RU" dirty="0" smtClean="0"/>
          </a:p>
          <a:p>
            <a:r>
              <a:rPr lang="ru-RU" dirty="0" smtClean="0">
                <a:latin typeface="+mj-lt"/>
              </a:rPr>
              <a:t>- завершается </a:t>
            </a:r>
            <a:r>
              <a:rPr lang="ru-RU" dirty="0">
                <a:latin typeface="+mj-lt"/>
              </a:rPr>
              <a:t>развитие растущего организма и формирование </a:t>
            </a:r>
            <a:r>
              <a:rPr lang="ru-RU" dirty="0" smtClean="0">
                <a:latin typeface="+mj-lt"/>
              </a:rPr>
              <a:t>личности;</a:t>
            </a:r>
          </a:p>
          <a:p>
            <a:r>
              <a:rPr lang="ru-RU" dirty="0" smtClean="0">
                <a:latin typeface="+mj-lt"/>
              </a:rPr>
              <a:t>- нервная </a:t>
            </a:r>
            <a:r>
              <a:rPr lang="ru-RU" dirty="0">
                <a:latin typeface="+mj-lt"/>
              </a:rPr>
              <a:t>система </a:t>
            </a:r>
            <a:r>
              <a:rPr lang="ru-RU" dirty="0" smtClean="0">
                <a:latin typeface="+mj-lt"/>
              </a:rPr>
              <a:t>стабилизируется</a:t>
            </a:r>
            <a:r>
              <a:rPr lang="ru-RU" dirty="0">
                <a:latin typeface="+mj-lt"/>
              </a:rPr>
              <a:t>, значительно возрастают её регулирующие </a:t>
            </a:r>
            <a:r>
              <a:rPr lang="ru-RU" dirty="0" smtClean="0">
                <a:latin typeface="+mj-lt"/>
              </a:rPr>
              <a:t>возможности;</a:t>
            </a:r>
          </a:p>
          <a:p>
            <a:r>
              <a:rPr lang="ru-RU" dirty="0" smtClean="0">
                <a:latin typeface="+mj-lt"/>
              </a:rPr>
              <a:t>- спортсмены </a:t>
            </a:r>
            <a:r>
              <a:rPr lang="ru-RU" dirty="0">
                <a:latin typeface="+mj-lt"/>
              </a:rPr>
              <a:t>становятся крепче физически, ровнее ведут </a:t>
            </a:r>
            <a:r>
              <a:rPr lang="ru-RU" dirty="0" smtClean="0">
                <a:latin typeface="+mj-lt"/>
              </a:rPr>
              <a:t>себя;</a:t>
            </a:r>
          </a:p>
          <a:p>
            <a:r>
              <a:rPr lang="ru-RU" dirty="0">
                <a:latin typeface="+mj-lt"/>
              </a:rPr>
              <a:t>-</a:t>
            </a:r>
            <a:r>
              <a:rPr lang="ru-RU" dirty="0" smtClean="0">
                <a:latin typeface="+mj-lt"/>
              </a:rPr>
              <a:t> </a:t>
            </a:r>
            <a:r>
              <a:rPr lang="ru-RU" dirty="0">
                <a:latin typeface="+mj-lt"/>
              </a:rPr>
              <a:t>у</a:t>
            </a:r>
            <a:r>
              <a:rPr lang="ru-RU" dirty="0" smtClean="0">
                <a:latin typeface="+mj-lt"/>
              </a:rPr>
              <a:t>ровень </a:t>
            </a:r>
            <a:r>
              <a:rPr lang="ru-RU" dirty="0">
                <a:latin typeface="+mj-lt"/>
              </a:rPr>
              <a:t>их практических знаний футбола растет на базе последовательно углубляемой физической, технической и тактической </a:t>
            </a:r>
            <a:r>
              <a:rPr lang="ru-RU" dirty="0" smtClean="0">
                <a:latin typeface="+mj-lt"/>
              </a:rPr>
              <a:t>подготовки;</a:t>
            </a:r>
          </a:p>
          <a:p>
            <a:r>
              <a:rPr lang="ru-RU" dirty="0" smtClean="0">
                <a:latin typeface="+mj-lt"/>
              </a:rPr>
              <a:t>- нагрузки </a:t>
            </a:r>
            <a:r>
              <a:rPr lang="ru-RU" dirty="0">
                <a:latin typeface="+mj-lt"/>
              </a:rPr>
              <a:t>постепенно повышаются, должное внимание на уроках футбола уделяется освоению игровых действий с учётом функций в </a:t>
            </a:r>
            <a:r>
              <a:rPr lang="ru-RU" dirty="0" smtClean="0">
                <a:latin typeface="+mj-lt"/>
              </a:rPr>
              <a:t>команде;</a:t>
            </a:r>
          </a:p>
          <a:p>
            <a:r>
              <a:rPr lang="ru-RU" dirty="0" smtClean="0">
                <a:latin typeface="+mj-lt"/>
              </a:rPr>
              <a:t>- на </a:t>
            </a:r>
            <a:r>
              <a:rPr lang="ru-RU" dirty="0">
                <a:latin typeface="+mj-lt"/>
              </a:rPr>
              <a:t>занятиях интенсивно развивается выносливость благодаря специальным упражнениям без мяча, а также игровым упражнениям с </a:t>
            </a:r>
            <a:r>
              <a:rPr lang="ru-RU" dirty="0" smtClean="0">
                <a:latin typeface="+mj-lt"/>
              </a:rPr>
              <a:t>мячом;</a:t>
            </a:r>
          </a:p>
          <a:p>
            <a:r>
              <a:rPr lang="ru-RU" dirty="0" smtClean="0">
                <a:latin typeface="+mj-lt"/>
              </a:rPr>
              <a:t>-</a:t>
            </a:r>
            <a:r>
              <a:rPr lang="ru-RU" dirty="0">
                <a:latin typeface="+mj-lt"/>
              </a:rPr>
              <a:t> у</a:t>
            </a:r>
            <a:r>
              <a:rPr lang="ru-RU" dirty="0" smtClean="0">
                <a:latin typeface="+mj-lt"/>
              </a:rPr>
              <a:t>ровень </a:t>
            </a:r>
            <a:r>
              <a:rPr lang="ru-RU" dirty="0">
                <a:latin typeface="+mj-lt"/>
              </a:rPr>
              <a:t>и качество игры улучшаются благодаря приобретенным навыкам и росту </a:t>
            </a:r>
            <a:r>
              <a:rPr lang="ru-RU" dirty="0" smtClean="0">
                <a:latin typeface="+mj-lt"/>
              </a:rPr>
              <a:t>работоспособности.</a:t>
            </a:r>
            <a:endParaRPr lang="ru-RU" dirty="0">
              <a:latin typeface="+mj-l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3815" y="1844824"/>
            <a:ext cx="3240360" cy="3960440"/>
          </a:xfrm>
          <a:prstGeom prst="rect">
            <a:avLst/>
          </a:prstGeom>
        </p:spPr>
      </p:pic>
    </p:spTree>
    <p:extLst>
      <p:ext uri="{BB962C8B-B14F-4D97-AF65-F5344CB8AC3E}">
        <p14:creationId xmlns:p14="http://schemas.microsoft.com/office/powerpoint/2010/main" val="13312668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107504" y="1484784"/>
            <a:ext cx="8686800" cy="5102027"/>
          </a:xfrm>
        </p:spPr>
        <p:txBody>
          <a:bodyPr>
            <a:normAutofit fontScale="70000" lnSpcReduction="20000"/>
          </a:bodyPr>
          <a:lstStyle/>
          <a:p>
            <a:r>
              <a:rPr lang="ru-RU" b="1" i="1" dirty="0" smtClean="0">
                <a:latin typeface="+mj-lt"/>
              </a:rPr>
              <a:t>Старший школьный возраст:</a:t>
            </a:r>
          </a:p>
          <a:p>
            <a:endParaRPr lang="ru-RU" b="1" i="1" dirty="0" smtClean="0">
              <a:latin typeface="+mj-lt"/>
            </a:endParaRPr>
          </a:p>
          <a:p>
            <a:r>
              <a:rPr lang="ru-RU" dirty="0" smtClean="0">
                <a:latin typeface="+mj-lt"/>
              </a:rPr>
              <a:t>- </a:t>
            </a:r>
            <a:r>
              <a:rPr lang="ru-RU" dirty="0">
                <a:latin typeface="+mj-lt"/>
              </a:rPr>
              <a:t>развитие специальных двигательных способностей, применительно к футболу</a:t>
            </a:r>
            <a:r>
              <a:rPr lang="ru-RU" dirty="0" smtClean="0">
                <a:latin typeface="+mj-lt"/>
              </a:rPr>
              <a:t>;</a:t>
            </a:r>
          </a:p>
          <a:p>
            <a:pPr marL="0" indent="0">
              <a:buNone/>
            </a:pPr>
            <a:endParaRPr lang="ru-RU" dirty="0">
              <a:latin typeface="+mj-lt"/>
            </a:endParaRPr>
          </a:p>
          <a:p>
            <a:r>
              <a:rPr lang="ru-RU" dirty="0">
                <a:latin typeface="+mj-lt"/>
              </a:rPr>
              <a:t>- углубленное обучение техническим приемам, адаптированным к игре в атаке и обороне, разучивание групповых </a:t>
            </a:r>
            <a:r>
              <a:rPr lang="ru-RU" dirty="0" smtClean="0">
                <a:latin typeface="+mj-lt"/>
              </a:rPr>
              <a:t>комбинаций;</a:t>
            </a:r>
          </a:p>
          <a:p>
            <a:endParaRPr lang="ru-RU" dirty="0">
              <a:latin typeface="+mj-lt"/>
            </a:endParaRPr>
          </a:p>
          <a:p>
            <a:r>
              <a:rPr lang="ru-RU" dirty="0">
                <a:latin typeface="+mj-lt"/>
              </a:rPr>
              <a:t>- обучение в игровых упражнениях индивидуальным действиям при атаке и обороне</a:t>
            </a:r>
            <a:r>
              <a:rPr lang="ru-RU" dirty="0" smtClean="0">
                <a:latin typeface="+mj-lt"/>
              </a:rPr>
              <a:t>;</a:t>
            </a:r>
          </a:p>
          <a:p>
            <a:endParaRPr lang="ru-RU" dirty="0">
              <a:latin typeface="+mj-lt"/>
            </a:endParaRPr>
          </a:p>
          <a:p>
            <a:r>
              <a:rPr lang="ru-RU" dirty="0">
                <a:latin typeface="+mj-lt"/>
              </a:rPr>
              <a:t>- строгий контроль за здоровьем футболистов при планировании и проведении занятий с повышенной нагрузкой</a:t>
            </a:r>
            <a:r>
              <a:rPr lang="ru-RU" dirty="0" smtClean="0">
                <a:latin typeface="+mj-lt"/>
              </a:rPr>
              <a:t>;</a:t>
            </a:r>
          </a:p>
          <a:p>
            <a:endParaRPr lang="ru-RU" dirty="0">
              <a:latin typeface="+mj-lt"/>
            </a:endParaRPr>
          </a:p>
          <a:p>
            <a:r>
              <a:rPr lang="ru-RU" dirty="0">
                <a:latin typeface="+mj-lt"/>
              </a:rPr>
              <a:t>- формирование общественно-морального облика спортсмена, созидательное отношение к учебе и спорту.</a:t>
            </a:r>
          </a:p>
        </p:txBody>
      </p:sp>
    </p:spTree>
    <p:extLst>
      <p:ext uri="{BB962C8B-B14F-4D97-AF65-F5344CB8AC3E}">
        <p14:creationId xmlns:p14="http://schemas.microsoft.com/office/powerpoint/2010/main" val="22509218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686800" cy="838200"/>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5451" y="1412776"/>
            <a:ext cx="5112568" cy="5246043"/>
          </a:xfrm>
        </p:spPr>
        <p:txBody>
          <a:bodyPr>
            <a:normAutofit fontScale="47500" lnSpcReduction="20000"/>
          </a:bodyPr>
          <a:lstStyle/>
          <a:p>
            <a:r>
              <a:rPr lang="ru-RU" b="1" i="1" u="sng" dirty="0">
                <a:latin typeface="+mj-lt"/>
              </a:rPr>
              <a:t>Юноши 17-18 лет.</a:t>
            </a:r>
            <a:r>
              <a:rPr lang="ru-RU" dirty="0">
                <a:latin typeface="+mj-lt"/>
              </a:rPr>
              <a:t> </a:t>
            </a:r>
            <a:endParaRPr lang="ru-RU" dirty="0" smtClean="0">
              <a:latin typeface="+mj-lt"/>
            </a:endParaRPr>
          </a:p>
          <a:p>
            <a:r>
              <a:rPr lang="ru-RU" dirty="0">
                <a:latin typeface="+mj-lt"/>
              </a:rPr>
              <a:t/>
            </a:r>
            <a:br>
              <a:rPr lang="ru-RU" dirty="0">
                <a:latin typeface="+mj-lt"/>
              </a:rPr>
            </a:br>
            <a:r>
              <a:rPr lang="ru-RU" dirty="0" smtClean="0">
                <a:latin typeface="+mj-lt"/>
              </a:rPr>
              <a:t>- игроки </a:t>
            </a:r>
            <a:r>
              <a:rPr lang="ru-RU" dirty="0">
                <a:latin typeface="+mj-lt"/>
              </a:rPr>
              <a:t>становятся более уравновешенными, больше чувства реальности, менее эмоциональные и </a:t>
            </a:r>
            <a:r>
              <a:rPr lang="ru-RU" dirty="0" smtClean="0">
                <a:latin typeface="+mj-lt"/>
              </a:rPr>
              <a:t>агрессивные.;</a:t>
            </a:r>
          </a:p>
          <a:p>
            <a:r>
              <a:rPr lang="ru-RU" dirty="0" smtClean="0">
                <a:latin typeface="+mj-lt"/>
              </a:rPr>
              <a:t>-</a:t>
            </a:r>
            <a:r>
              <a:rPr lang="ru-RU" dirty="0">
                <a:latin typeface="+mj-lt"/>
              </a:rPr>
              <a:t> </a:t>
            </a:r>
            <a:r>
              <a:rPr lang="ru-RU" dirty="0" smtClean="0">
                <a:latin typeface="+mj-lt"/>
              </a:rPr>
              <a:t>очень </a:t>
            </a:r>
            <a:r>
              <a:rPr lang="ru-RU" dirty="0">
                <a:latin typeface="+mj-lt"/>
              </a:rPr>
              <a:t>критичные к собственным успехам, в состоянии разделить ответственность и идти на жертвы ради </a:t>
            </a:r>
            <a:r>
              <a:rPr lang="ru-RU" dirty="0" smtClean="0">
                <a:latin typeface="+mj-lt"/>
              </a:rPr>
              <a:t>команды;</a:t>
            </a:r>
          </a:p>
          <a:p>
            <a:r>
              <a:rPr lang="ru-RU" dirty="0">
                <a:latin typeface="+mj-lt"/>
              </a:rPr>
              <a:t>-</a:t>
            </a:r>
            <a:r>
              <a:rPr lang="ru-RU" dirty="0" smtClean="0">
                <a:latin typeface="+mj-lt"/>
              </a:rPr>
              <a:t> </a:t>
            </a:r>
            <a:r>
              <a:rPr lang="ru-RU" dirty="0">
                <a:latin typeface="+mj-lt"/>
              </a:rPr>
              <a:t>в</a:t>
            </a:r>
            <a:r>
              <a:rPr lang="ru-RU" dirty="0" smtClean="0">
                <a:latin typeface="+mj-lt"/>
              </a:rPr>
              <a:t>озвращение </a:t>
            </a:r>
            <a:r>
              <a:rPr lang="ru-RU" dirty="0">
                <a:latin typeface="+mj-lt"/>
              </a:rPr>
              <a:t>хорошей координации и </a:t>
            </a:r>
            <a:r>
              <a:rPr lang="ru-RU" dirty="0" smtClean="0">
                <a:latin typeface="+mj-lt"/>
              </a:rPr>
              <a:t>техники, возможны </a:t>
            </a:r>
            <a:r>
              <a:rPr lang="ru-RU" dirty="0">
                <a:latin typeface="+mj-lt"/>
              </a:rPr>
              <a:t>силовые </a:t>
            </a:r>
            <a:r>
              <a:rPr lang="ru-RU" dirty="0" smtClean="0">
                <a:latin typeface="+mj-lt"/>
              </a:rPr>
              <a:t>тренировки;</a:t>
            </a:r>
          </a:p>
          <a:p>
            <a:r>
              <a:rPr lang="ru-RU" dirty="0" smtClean="0">
                <a:latin typeface="+mj-lt"/>
              </a:rPr>
              <a:t>- иногда </a:t>
            </a:r>
            <a:r>
              <a:rPr lang="ru-RU" dirty="0">
                <a:latin typeface="+mj-lt"/>
              </a:rPr>
              <a:t>во время роста у игроков появляются жалобы на свое физическое состояние и, следовательно, тренеры должны дозировать им нагрузки</a:t>
            </a:r>
            <a:r>
              <a:rPr lang="ru-RU" dirty="0" smtClean="0">
                <a:latin typeface="+mj-lt"/>
              </a:rPr>
              <a:t>.;</a:t>
            </a:r>
          </a:p>
          <a:p>
            <a:r>
              <a:rPr lang="ru-RU" b="1" i="1" dirty="0" smtClean="0">
                <a:latin typeface="+mj-lt"/>
              </a:rPr>
              <a:t>- </a:t>
            </a:r>
            <a:r>
              <a:rPr lang="ru-RU" dirty="0" smtClean="0">
                <a:latin typeface="+mj-lt"/>
              </a:rPr>
              <a:t>надо </a:t>
            </a:r>
            <a:r>
              <a:rPr lang="ru-RU" dirty="0">
                <a:latin typeface="+mj-lt"/>
              </a:rPr>
              <a:t>помнить, что их образ мысли и взгляд на окружающий мир, как они смотрят на вещи и то, какие решения принимают - совершенно не такие, как у </a:t>
            </a:r>
            <a:r>
              <a:rPr lang="ru-RU" dirty="0" smtClean="0">
                <a:latin typeface="+mj-lt"/>
              </a:rPr>
              <a:t>взрослых;</a:t>
            </a:r>
          </a:p>
          <a:p>
            <a:r>
              <a:rPr lang="ru-RU" dirty="0" smtClean="0">
                <a:latin typeface="+mj-lt"/>
              </a:rPr>
              <a:t>- тренеру </a:t>
            </a:r>
            <a:r>
              <a:rPr lang="ru-RU" dirty="0">
                <a:latin typeface="+mj-lt"/>
              </a:rPr>
              <a:t>необходимо наладить деловой контакт, отслеживать, как быстро игроки овладевают различными навыками</a:t>
            </a:r>
            <a:r>
              <a:rPr lang="ru-RU" dirty="0" smtClean="0">
                <a:latin typeface="+mj-lt"/>
              </a:rPr>
              <a:t>,(</a:t>
            </a:r>
            <a:r>
              <a:rPr lang="ru-RU" dirty="0">
                <a:latin typeface="+mj-lt"/>
              </a:rPr>
              <a:t>техника, тактика, «физика», психологическое состояние и командное взаимопонимание</a:t>
            </a:r>
            <a:r>
              <a:rPr lang="ru-RU" dirty="0" smtClean="0">
                <a:latin typeface="+mj-lt"/>
              </a:rPr>
              <a:t>);</a:t>
            </a:r>
          </a:p>
          <a:p>
            <a:r>
              <a:rPr lang="ru-RU" dirty="0" smtClean="0">
                <a:latin typeface="+mj-lt"/>
              </a:rPr>
              <a:t>- </a:t>
            </a:r>
            <a:r>
              <a:rPr lang="ru-RU" dirty="0">
                <a:latin typeface="+mj-lt"/>
              </a:rPr>
              <a:t>ф</a:t>
            </a:r>
            <a:r>
              <a:rPr lang="ru-RU" dirty="0" smtClean="0">
                <a:latin typeface="+mj-lt"/>
              </a:rPr>
              <a:t>изическое </a:t>
            </a:r>
            <a:r>
              <a:rPr lang="ru-RU" dirty="0">
                <a:latin typeface="+mj-lt"/>
              </a:rPr>
              <a:t>различие в этом возрасте очень </a:t>
            </a:r>
            <a:r>
              <a:rPr lang="ru-RU" dirty="0" smtClean="0">
                <a:latin typeface="+mj-lt"/>
              </a:rPr>
              <a:t>велико.</a:t>
            </a:r>
            <a:endParaRPr lang="ru-RU" dirty="0">
              <a:latin typeface="+mj-l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892" y="1484784"/>
            <a:ext cx="3749588" cy="4752528"/>
          </a:xfrm>
          <a:prstGeom prst="rect">
            <a:avLst/>
          </a:prstGeom>
        </p:spPr>
      </p:pic>
    </p:spTree>
    <p:extLst>
      <p:ext uri="{BB962C8B-B14F-4D97-AF65-F5344CB8AC3E}">
        <p14:creationId xmlns:p14="http://schemas.microsoft.com/office/powerpoint/2010/main" val="1370330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86800" cy="838200"/>
          </a:xfrm>
        </p:spPr>
        <p:txBody>
          <a:bodyPr>
            <a:normAutofit fontScale="90000"/>
          </a:bodyPr>
          <a:lstStyle/>
          <a:p>
            <a:r>
              <a:rPr lang="ru-RU" b="1" dirty="0">
                <a:solidFill>
                  <a:schemeClr val="bg1">
                    <a:lumMod val="50000"/>
                  </a:schemeClr>
                </a:solidFill>
                <a:effectLst/>
              </a:rPr>
              <a:t>Возрастные психологические особенности.</a:t>
            </a:r>
            <a:endParaRPr lang="ru-RU" dirty="0"/>
          </a:p>
        </p:txBody>
      </p:sp>
      <p:sp>
        <p:nvSpPr>
          <p:cNvPr id="3" name="Объект 2"/>
          <p:cNvSpPr>
            <a:spLocks noGrp="1"/>
          </p:cNvSpPr>
          <p:nvPr>
            <p:ph idx="1"/>
          </p:nvPr>
        </p:nvSpPr>
        <p:spPr>
          <a:xfrm>
            <a:off x="395536" y="1340768"/>
            <a:ext cx="8147248" cy="5400600"/>
          </a:xfrm>
        </p:spPr>
        <p:txBody>
          <a:bodyPr>
            <a:normAutofit fontScale="40000" lnSpcReduction="20000"/>
          </a:bodyPr>
          <a:lstStyle/>
          <a:p>
            <a:r>
              <a:rPr lang="ru-RU" sz="3500" b="1" dirty="0" smtClean="0">
                <a:latin typeface="+mj-lt"/>
              </a:rPr>
              <a:t>Юношеский возраст:</a:t>
            </a:r>
          </a:p>
          <a:p>
            <a:endParaRPr lang="ru-RU" dirty="0" smtClean="0">
              <a:latin typeface="+mj-lt"/>
            </a:endParaRPr>
          </a:p>
          <a:p>
            <a:r>
              <a:rPr lang="ru-RU" dirty="0" smtClean="0">
                <a:latin typeface="+mj-lt"/>
              </a:rPr>
              <a:t>- игроки </a:t>
            </a:r>
            <a:r>
              <a:rPr lang="ru-RU" dirty="0">
                <a:latin typeface="+mj-lt"/>
              </a:rPr>
              <a:t>должны научиться тому, что необходимо добиваться командных </a:t>
            </a:r>
            <a:r>
              <a:rPr lang="ru-RU" dirty="0" smtClean="0">
                <a:latin typeface="+mj-lt"/>
              </a:rPr>
              <a:t>успехов;</a:t>
            </a:r>
          </a:p>
          <a:p>
            <a:pPr marL="0" indent="0">
              <a:buNone/>
            </a:pPr>
            <a:endParaRPr lang="ru-RU" dirty="0">
              <a:latin typeface="+mj-lt"/>
            </a:endParaRPr>
          </a:p>
          <a:p>
            <a:r>
              <a:rPr lang="ru-RU" dirty="0">
                <a:latin typeface="+mj-lt"/>
              </a:rPr>
              <a:t> - </a:t>
            </a:r>
            <a:r>
              <a:rPr lang="ru-RU" dirty="0" smtClean="0">
                <a:latin typeface="+mj-lt"/>
              </a:rPr>
              <a:t>упор </a:t>
            </a:r>
            <a:r>
              <a:rPr lang="ru-RU" dirty="0">
                <a:latin typeface="+mj-lt"/>
              </a:rPr>
              <a:t>делается на то, что нужно </a:t>
            </a:r>
            <a:r>
              <a:rPr lang="ru-RU" dirty="0" smtClean="0">
                <a:latin typeface="+mj-lt"/>
              </a:rPr>
              <a:t>побеждать; </a:t>
            </a:r>
          </a:p>
          <a:p>
            <a:pPr marL="0" indent="0">
              <a:buNone/>
            </a:pPr>
            <a:endParaRPr lang="ru-RU" dirty="0">
              <a:latin typeface="+mj-lt"/>
            </a:endParaRPr>
          </a:p>
          <a:p>
            <a:r>
              <a:rPr lang="ru-RU" dirty="0">
                <a:latin typeface="+mj-lt"/>
              </a:rPr>
              <a:t>- </a:t>
            </a:r>
            <a:r>
              <a:rPr lang="ru-RU" dirty="0" smtClean="0">
                <a:latin typeface="+mj-lt"/>
              </a:rPr>
              <a:t>игроки </a:t>
            </a:r>
            <a:r>
              <a:rPr lang="ru-RU" dirty="0">
                <a:latin typeface="+mj-lt"/>
              </a:rPr>
              <a:t>команды в ходе матча, в ходе соревнований должны быть в состоянии находить правильное решение в различных командных функциях (построение, атака, защита</a:t>
            </a:r>
            <a:r>
              <a:rPr lang="ru-RU" dirty="0" smtClean="0">
                <a:latin typeface="+mj-lt"/>
              </a:rPr>
              <a:t>);</a:t>
            </a:r>
          </a:p>
          <a:p>
            <a:pPr marL="0" indent="0">
              <a:buNone/>
            </a:pPr>
            <a:r>
              <a:rPr lang="ru-RU" dirty="0" smtClean="0">
                <a:latin typeface="+mj-lt"/>
              </a:rPr>
              <a:t> </a:t>
            </a:r>
            <a:endParaRPr lang="ru-RU" dirty="0">
              <a:latin typeface="+mj-lt"/>
            </a:endParaRPr>
          </a:p>
          <a:p>
            <a:r>
              <a:rPr lang="ru-RU" dirty="0">
                <a:latin typeface="+mj-lt"/>
              </a:rPr>
              <a:t>- в центре внимания – индивидуальный вклад каждого в общее </a:t>
            </a:r>
            <a:r>
              <a:rPr lang="ru-RU" dirty="0" smtClean="0">
                <a:latin typeface="+mj-lt"/>
              </a:rPr>
              <a:t>дело;</a:t>
            </a:r>
          </a:p>
          <a:p>
            <a:pPr marL="0" indent="0">
              <a:buNone/>
            </a:pPr>
            <a:endParaRPr lang="ru-RU" dirty="0" smtClean="0">
              <a:latin typeface="+mj-lt"/>
            </a:endParaRPr>
          </a:p>
          <a:p>
            <a:r>
              <a:rPr lang="ru-RU" dirty="0" smtClean="0">
                <a:latin typeface="+mj-lt"/>
              </a:rPr>
              <a:t>- дается «слово» </a:t>
            </a:r>
            <a:r>
              <a:rPr lang="ru-RU" dirty="0">
                <a:latin typeface="+mj-lt"/>
              </a:rPr>
              <a:t>игрокам при разборе игр и они начинают свои «комментарии» с себя – с того как сам игрок выполнил тренерскую </a:t>
            </a:r>
            <a:r>
              <a:rPr lang="ru-RU" dirty="0" smtClean="0">
                <a:latin typeface="+mj-lt"/>
              </a:rPr>
              <a:t>установку;</a:t>
            </a:r>
          </a:p>
          <a:p>
            <a:pPr marL="0" indent="0">
              <a:buNone/>
            </a:pPr>
            <a:endParaRPr lang="ru-RU" dirty="0">
              <a:latin typeface="+mj-lt"/>
            </a:endParaRPr>
          </a:p>
          <a:p>
            <a:r>
              <a:rPr lang="ru-RU" dirty="0" smtClean="0">
                <a:latin typeface="+mj-lt"/>
              </a:rPr>
              <a:t>- процесс </a:t>
            </a:r>
            <a:r>
              <a:rPr lang="ru-RU" dirty="0">
                <a:latin typeface="+mj-lt"/>
              </a:rPr>
              <a:t>совершенствования отдельных игроков становится все более </a:t>
            </a:r>
            <a:r>
              <a:rPr lang="ru-RU" dirty="0" smtClean="0">
                <a:latin typeface="+mj-lt"/>
              </a:rPr>
              <a:t>индивидуальны;</a:t>
            </a:r>
          </a:p>
          <a:p>
            <a:pPr marL="0" indent="0">
              <a:buNone/>
            </a:pPr>
            <a:endParaRPr lang="ru-RU" dirty="0" smtClean="0">
              <a:latin typeface="+mj-lt"/>
            </a:endParaRPr>
          </a:p>
          <a:p>
            <a:r>
              <a:rPr lang="ru-RU" dirty="0" smtClean="0">
                <a:latin typeface="+mj-lt"/>
              </a:rPr>
              <a:t>- больше </a:t>
            </a:r>
            <a:r>
              <a:rPr lang="ru-RU" dirty="0">
                <a:latin typeface="+mj-lt"/>
              </a:rPr>
              <a:t>возможностей тренировать </a:t>
            </a:r>
            <a:r>
              <a:rPr lang="ru-RU" dirty="0" smtClean="0">
                <a:latin typeface="+mj-lt"/>
              </a:rPr>
              <a:t>игрока </a:t>
            </a:r>
            <a:r>
              <a:rPr lang="ru-RU" dirty="0">
                <a:latin typeface="+mj-lt"/>
              </a:rPr>
              <a:t>с его специфическими достоинствами и </a:t>
            </a:r>
            <a:r>
              <a:rPr lang="ru-RU" dirty="0" smtClean="0">
                <a:latin typeface="+mj-lt"/>
              </a:rPr>
              <a:t>недостатками;</a:t>
            </a:r>
          </a:p>
          <a:p>
            <a:pPr marL="0" indent="0">
              <a:buNone/>
            </a:pPr>
            <a:endParaRPr lang="ru-RU" dirty="0" smtClean="0">
              <a:latin typeface="+mj-lt"/>
            </a:endParaRPr>
          </a:p>
          <a:p>
            <a:r>
              <a:rPr lang="ru-RU" dirty="0" smtClean="0">
                <a:latin typeface="+mj-lt"/>
              </a:rPr>
              <a:t>- важно </a:t>
            </a:r>
            <a:r>
              <a:rPr lang="ru-RU" dirty="0">
                <a:latin typeface="+mj-lt"/>
              </a:rPr>
              <a:t>вместе с игроком сформулировать конкретные и достижимые целевые </a:t>
            </a:r>
            <a:r>
              <a:rPr lang="ru-RU" dirty="0" smtClean="0">
                <a:latin typeface="+mj-lt"/>
              </a:rPr>
              <a:t>установки.;</a:t>
            </a:r>
          </a:p>
          <a:p>
            <a:pPr marL="0" indent="0">
              <a:buNone/>
            </a:pPr>
            <a:endParaRPr lang="ru-RU" dirty="0" smtClean="0">
              <a:latin typeface="+mj-lt"/>
            </a:endParaRPr>
          </a:p>
          <a:p>
            <a:r>
              <a:rPr lang="ru-RU" dirty="0" smtClean="0">
                <a:latin typeface="+mj-lt"/>
              </a:rPr>
              <a:t>- предоставить </a:t>
            </a:r>
            <a:r>
              <a:rPr lang="ru-RU" dirty="0">
                <a:latin typeface="+mj-lt"/>
              </a:rPr>
              <a:t>игрокам решать самостоятельно, в чем их плюсы и </a:t>
            </a:r>
            <a:r>
              <a:rPr lang="ru-RU" dirty="0" smtClean="0">
                <a:latin typeface="+mj-lt"/>
              </a:rPr>
              <a:t>минусы;</a:t>
            </a:r>
          </a:p>
          <a:p>
            <a:pPr marL="0" indent="0">
              <a:buNone/>
            </a:pPr>
            <a:endParaRPr lang="ru-RU" dirty="0" smtClean="0">
              <a:latin typeface="+mj-lt"/>
            </a:endParaRPr>
          </a:p>
          <a:p>
            <a:r>
              <a:rPr lang="ru-RU" dirty="0">
                <a:latin typeface="+mj-lt"/>
              </a:rPr>
              <a:t>-</a:t>
            </a:r>
            <a:r>
              <a:rPr lang="ru-RU" dirty="0" smtClean="0">
                <a:latin typeface="+mj-lt"/>
              </a:rPr>
              <a:t> сделать </a:t>
            </a:r>
            <a:r>
              <a:rPr lang="ru-RU" dirty="0">
                <a:latin typeface="+mj-lt"/>
              </a:rPr>
              <a:t>игроков восприимчивыми к руководству и более требовательными к </a:t>
            </a:r>
            <a:r>
              <a:rPr lang="ru-RU" dirty="0" smtClean="0">
                <a:latin typeface="+mj-lt"/>
              </a:rPr>
              <a:t>себе;</a:t>
            </a:r>
          </a:p>
          <a:p>
            <a:pPr marL="0" indent="0">
              <a:buNone/>
            </a:pPr>
            <a:endParaRPr lang="ru-RU" dirty="0" smtClean="0">
              <a:latin typeface="+mj-lt"/>
            </a:endParaRPr>
          </a:p>
          <a:p>
            <a:r>
              <a:rPr lang="ru-RU" dirty="0" smtClean="0">
                <a:latin typeface="+mj-lt"/>
              </a:rPr>
              <a:t>- способ </a:t>
            </a:r>
            <a:r>
              <a:rPr lang="ru-RU" dirty="0">
                <a:latin typeface="+mj-lt"/>
              </a:rPr>
              <a:t>ведения тренировки должен нести положительный заряд и раскрепощать футболистов.</a:t>
            </a:r>
          </a:p>
          <a:p>
            <a:endParaRPr lang="ru-RU" dirty="0"/>
          </a:p>
        </p:txBody>
      </p:sp>
    </p:spTree>
    <p:extLst>
      <p:ext uri="{BB962C8B-B14F-4D97-AF65-F5344CB8AC3E}">
        <p14:creationId xmlns:p14="http://schemas.microsoft.com/office/powerpoint/2010/main" val="20651737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686800" cy="838200"/>
          </a:xfrm>
        </p:spPr>
        <p:txBody>
          <a:bodyPr>
            <a:normAutofit fontScale="90000"/>
          </a:bodyPr>
          <a:lstStyle/>
          <a:p>
            <a:r>
              <a:rPr lang="ru-RU" b="1" dirty="0" smtClean="0">
                <a:solidFill>
                  <a:schemeClr val="bg1">
                    <a:lumMod val="50000"/>
                  </a:schemeClr>
                </a:solidFill>
                <a:effectLst/>
              </a:rPr>
              <a:t>Психологические методы эффективного руководства спортивной командой.</a:t>
            </a:r>
            <a:endParaRPr lang="ru-RU" dirty="0"/>
          </a:p>
        </p:txBody>
      </p:sp>
      <p:sp>
        <p:nvSpPr>
          <p:cNvPr id="3" name="Объект 2"/>
          <p:cNvSpPr>
            <a:spLocks noGrp="1"/>
          </p:cNvSpPr>
          <p:nvPr>
            <p:ph idx="1"/>
          </p:nvPr>
        </p:nvSpPr>
        <p:spPr>
          <a:xfrm>
            <a:off x="251520" y="1268760"/>
            <a:ext cx="8686800" cy="5315421"/>
          </a:xfrm>
        </p:spPr>
        <p:txBody>
          <a:bodyPr>
            <a:normAutofit fontScale="25000" lnSpcReduction="20000"/>
          </a:bodyPr>
          <a:lstStyle/>
          <a:p>
            <a:r>
              <a:rPr lang="ru-RU" sz="4800" b="1" i="1" dirty="0">
                <a:latin typeface="+mj-lt"/>
              </a:rPr>
              <a:t>Спортивная команда</a:t>
            </a:r>
            <a:r>
              <a:rPr lang="ru-RU" sz="4800" dirty="0">
                <a:latin typeface="+mj-lt"/>
              </a:rPr>
              <a:t> - это группа людей, объединенных общей целью, совместной деятельностью, имеющая собственную организацию и управление. </a:t>
            </a:r>
            <a:endParaRPr lang="ru-RU" sz="4800" dirty="0" smtClean="0">
              <a:latin typeface="+mj-lt"/>
            </a:endParaRPr>
          </a:p>
          <a:p>
            <a:endParaRPr lang="ru-RU" sz="4800" dirty="0">
              <a:latin typeface="+mj-lt"/>
            </a:endParaRPr>
          </a:p>
          <a:p>
            <a:r>
              <a:rPr lang="ru-RU" sz="4800" b="1" i="1" dirty="0">
                <a:latin typeface="+mj-lt"/>
              </a:rPr>
              <a:t>Что нужно, чтобы она заработала и зажила как команда и содружество личностей: </a:t>
            </a:r>
            <a:endParaRPr lang="ru-RU" sz="4800" dirty="0">
              <a:latin typeface="+mj-lt"/>
            </a:endParaRPr>
          </a:p>
          <a:p>
            <a:r>
              <a:rPr lang="ru-RU" sz="4800" dirty="0">
                <a:latin typeface="+mj-lt"/>
              </a:rPr>
              <a:t>а) тренеру надо поставить цель;</a:t>
            </a:r>
          </a:p>
          <a:p>
            <a:r>
              <a:rPr lang="ru-RU" sz="4800" dirty="0">
                <a:latin typeface="+mj-lt"/>
              </a:rPr>
              <a:t>б) надо раскрыть команде эту цель так, чтобы все спортсмены понимали ее одинаково;</a:t>
            </a:r>
          </a:p>
          <a:p>
            <a:r>
              <a:rPr lang="ru-RU" sz="4800" dirty="0">
                <a:latin typeface="+mj-lt"/>
              </a:rPr>
              <a:t>в) создать условия для совместной деятельности тренирующихся, стараться, чтобы спортсмены на тренировках выполняя совместную работу, сотрудничали, а не соперничали друг с другом</a:t>
            </a:r>
            <a:r>
              <a:rPr lang="ru-RU" sz="4800" dirty="0" smtClean="0">
                <a:latin typeface="+mj-lt"/>
              </a:rPr>
              <a:t>.</a:t>
            </a:r>
          </a:p>
          <a:p>
            <a:endParaRPr lang="ru-RU" sz="4800" dirty="0">
              <a:latin typeface="+mj-lt"/>
            </a:endParaRPr>
          </a:p>
          <a:p>
            <a:r>
              <a:rPr lang="ru-RU" sz="4800" b="1" i="1" dirty="0" smtClean="0">
                <a:latin typeface="+mj-lt"/>
              </a:rPr>
              <a:t>Тренеру необходимо стремиться </a:t>
            </a:r>
            <a:r>
              <a:rPr lang="ru-RU" sz="4800" b="1" i="1" dirty="0">
                <a:latin typeface="+mj-lt"/>
              </a:rPr>
              <a:t>к обеспечению:</a:t>
            </a:r>
            <a:endParaRPr lang="ru-RU" sz="4800" dirty="0">
              <a:latin typeface="+mj-lt"/>
            </a:endParaRPr>
          </a:p>
          <a:p>
            <a:r>
              <a:rPr lang="ru-RU" sz="4800" dirty="0">
                <a:latin typeface="+mj-lt"/>
              </a:rPr>
              <a:t> 1) самосовершенствование и </a:t>
            </a:r>
            <a:r>
              <a:rPr lang="ru-RU" sz="4800" dirty="0" smtClean="0">
                <a:latin typeface="+mj-lt"/>
              </a:rPr>
              <a:t>саморазвитие спортсменов</a:t>
            </a:r>
            <a:r>
              <a:rPr lang="ru-RU" sz="4800" dirty="0">
                <a:latin typeface="+mj-lt"/>
              </a:rPr>
              <a:t>;</a:t>
            </a:r>
          </a:p>
          <a:p>
            <a:r>
              <a:rPr lang="ru-RU" sz="4800" dirty="0">
                <a:latin typeface="+mj-lt"/>
              </a:rPr>
              <a:t>2) распространение деятельности спортсменов на время после тренировок;</a:t>
            </a:r>
          </a:p>
          <a:p>
            <a:r>
              <a:rPr lang="ru-RU" sz="4800" dirty="0">
                <a:latin typeface="+mj-lt"/>
              </a:rPr>
              <a:t>3) постоянное укрепление деловых отношений в </a:t>
            </a:r>
            <a:r>
              <a:rPr lang="ru-RU" sz="4800" dirty="0" smtClean="0">
                <a:latin typeface="+mj-lt"/>
              </a:rPr>
              <a:t>команде;</a:t>
            </a:r>
          </a:p>
          <a:p>
            <a:r>
              <a:rPr lang="ru-RU" sz="4800" dirty="0" smtClean="0">
                <a:latin typeface="+mj-lt"/>
              </a:rPr>
              <a:t>4)нежелательно </a:t>
            </a:r>
            <a:r>
              <a:rPr lang="ru-RU" sz="4800" dirty="0">
                <a:latin typeface="+mj-lt"/>
              </a:rPr>
              <a:t>чрезмерно эмоциональное поведение тренера в стрессовых </a:t>
            </a:r>
            <a:r>
              <a:rPr lang="ru-RU" sz="4800" dirty="0" smtClean="0">
                <a:latin typeface="+mj-lt"/>
              </a:rPr>
              <a:t>ситуациях.</a:t>
            </a:r>
          </a:p>
          <a:p>
            <a:endParaRPr lang="ru-RU" sz="4800" dirty="0">
              <a:latin typeface="+mj-lt"/>
            </a:endParaRPr>
          </a:p>
          <a:p>
            <a:r>
              <a:rPr lang="ru-RU" sz="4800" b="1" i="1" dirty="0" smtClean="0">
                <a:latin typeface="+mj-lt"/>
              </a:rPr>
              <a:t>Формулы</a:t>
            </a:r>
            <a:r>
              <a:rPr lang="ru-RU" sz="4800" b="1" i="1" dirty="0">
                <a:latin typeface="+mj-lt"/>
              </a:rPr>
              <a:t>, которыми должен руководствоваться тренер в процессе общения:</a:t>
            </a:r>
            <a:endParaRPr lang="ru-RU" sz="4800" dirty="0">
              <a:latin typeface="+mj-lt"/>
            </a:endParaRPr>
          </a:p>
          <a:p>
            <a:r>
              <a:rPr lang="ru-RU" sz="4800" dirty="0">
                <a:latin typeface="+mj-lt"/>
              </a:rPr>
              <a:t>- тренер не всегда прав;</a:t>
            </a:r>
          </a:p>
          <a:p>
            <a:r>
              <a:rPr lang="ru-RU" sz="4800" dirty="0">
                <a:latin typeface="+mj-lt"/>
              </a:rPr>
              <a:t>- агрессивная манера тренера вызывает агрессию (или депрессию) спортсмена - это проигрышный путь;</a:t>
            </a:r>
          </a:p>
          <a:p>
            <a:r>
              <a:rPr lang="ru-RU" sz="4800" dirty="0">
                <a:latin typeface="+mj-lt"/>
              </a:rPr>
              <a:t>- поступайте со спортсменами так, как вы хотели бы, чтобы поступали с вами;</a:t>
            </a:r>
          </a:p>
          <a:p>
            <a:r>
              <a:rPr lang="ru-RU" sz="4800" dirty="0">
                <a:latin typeface="+mj-lt"/>
              </a:rPr>
              <a:t>- надо быть открытым, чтобы не создать гнетущую атмосферу в команде, надо обязательно прояснять отношения;</a:t>
            </a:r>
          </a:p>
          <a:p>
            <a:r>
              <a:rPr lang="ru-RU" sz="4800" dirty="0">
                <a:latin typeface="+mj-lt"/>
              </a:rPr>
              <a:t>- не надо культивировать похожесть на себя, не осуждайте тех, кто не такой как вы;</a:t>
            </a:r>
          </a:p>
          <a:p>
            <a:r>
              <a:rPr lang="ru-RU" sz="4800" dirty="0">
                <a:latin typeface="+mj-lt"/>
              </a:rPr>
              <a:t>- пытайтесь увидеть в каждом воспитаннике все самое хорошее, что есть вообще в человеке</a:t>
            </a:r>
            <a:r>
              <a:rPr lang="ru-RU" sz="4800" dirty="0" smtClean="0">
                <a:latin typeface="+mj-lt"/>
              </a:rPr>
              <a:t>.</a:t>
            </a:r>
          </a:p>
          <a:p>
            <a:endParaRPr lang="ru-RU" sz="4800" dirty="0">
              <a:latin typeface="+mj-lt"/>
            </a:endParaRPr>
          </a:p>
          <a:p>
            <a:r>
              <a:rPr lang="ru-RU" sz="4800" dirty="0">
                <a:latin typeface="+mj-lt"/>
              </a:rPr>
              <a:t>Грамотность тренера в вопросах общения заключается в том, что он отдает отчет своим действиям, поступкам и принимаемым решениям. В этом случае он берет на себя инициативу в продуцировании того поведения, которого он ждет от молодого спортсмена</a:t>
            </a:r>
            <a:r>
              <a:rPr lang="ru-RU" sz="4800" dirty="0" smtClean="0">
                <a:latin typeface="+mj-lt"/>
              </a:rPr>
              <a:t>.</a:t>
            </a:r>
          </a:p>
          <a:p>
            <a:pPr marL="0" indent="0">
              <a:buNone/>
            </a:pPr>
            <a:r>
              <a:rPr lang="ru-RU" sz="4800" dirty="0" smtClean="0">
                <a:latin typeface="+mj-lt"/>
              </a:rPr>
              <a:t> </a:t>
            </a:r>
            <a:endParaRPr lang="ru-RU" sz="4800" dirty="0">
              <a:latin typeface="+mj-lt"/>
            </a:endParaRPr>
          </a:p>
          <a:p>
            <a:r>
              <a:rPr lang="ru-RU" sz="4800" dirty="0">
                <a:latin typeface="+mj-lt"/>
              </a:rPr>
              <a:t>Чтобы наладить отношения со значимыми партнерами (вашими воспитанниками, помощниками и руководителями), надо работать прежде всего над собой. Для этого надо знать свои проблемы  и трудности, слабости, разработать план для их преодоления.</a:t>
            </a:r>
          </a:p>
          <a:p>
            <a:endParaRPr lang="ru-RU" dirty="0"/>
          </a:p>
        </p:txBody>
      </p:sp>
    </p:spTree>
    <p:extLst>
      <p:ext uri="{BB962C8B-B14F-4D97-AF65-F5344CB8AC3E}">
        <p14:creationId xmlns:p14="http://schemas.microsoft.com/office/powerpoint/2010/main" val="2932902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bg1">
                    <a:lumMod val="50000"/>
                  </a:schemeClr>
                </a:solidFill>
                <a:effectLst/>
              </a:rPr>
              <a:t>Требования к личности тренера.</a:t>
            </a:r>
            <a:endParaRPr lang="ru-RU" dirty="0"/>
          </a:p>
        </p:txBody>
      </p:sp>
      <p:sp>
        <p:nvSpPr>
          <p:cNvPr id="3" name="Объект 2"/>
          <p:cNvSpPr>
            <a:spLocks noGrp="1"/>
          </p:cNvSpPr>
          <p:nvPr>
            <p:ph idx="1"/>
          </p:nvPr>
        </p:nvSpPr>
        <p:spPr>
          <a:xfrm>
            <a:off x="3816062" y="1196753"/>
            <a:ext cx="5139680" cy="5257454"/>
          </a:xfrm>
        </p:spPr>
        <p:txBody>
          <a:bodyPr>
            <a:normAutofit fontScale="25000" lnSpcReduction="20000"/>
          </a:bodyPr>
          <a:lstStyle/>
          <a:p>
            <a:r>
              <a:rPr lang="ru-RU" sz="4800" b="1" i="1" dirty="0">
                <a:latin typeface="+mj-lt"/>
              </a:rPr>
              <a:t>К профессионально важным качествам тренера относятся</a:t>
            </a:r>
            <a:r>
              <a:rPr lang="ru-RU" sz="4800" b="1" i="1" dirty="0" smtClean="0">
                <a:latin typeface="+mj-lt"/>
              </a:rPr>
              <a:t>:</a:t>
            </a:r>
            <a:endParaRPr lang="ru-RU" sz="4800" dirty="0">
              <a:latin typeface="+mj-lt"/>
            </a:endParaRPr>
          </a:p>
          <a:p>
            <a:r>
              <a:rPr lang="ru-RU" sz="4800" b="1" i="1" dirty="0">
                <a:latin typeface="+mj-lt"/>
              </a:rPr>
              <a:t>- комплекс нравственных качеств</a:t>
            </a:r>
            <a:r>
              <a:rPr lang="ru-RU" sz="4800" dirty="0">
                <a:latin typeface="+mj-lt"/>
              </a:rPr>
              <a:t>: </a:t>
            </a:r>
            <a:r>
              <a:rPr lang="ru-RU" sz="4800" dirty="0" smtClean="0">
                <a:latin typeface="+mj-lt"/>
              </a:rPr>
              <a:t>гуманизм вежливость, честность, требовательность, оптимизм, </a:t>
            </a:r>
            <a:r>
              <a:rPr lang="ru-RU" sz="4800" dirty="0">
                <a:latin typeface="+mj-lt"/>
              </a:rPr>
              <a:t>принципиальность, правдивость, самокритичность, трудолюбие и справедливость и др., так как нравственное воспитание учеников должно базироваться не только на словесной форме воздействия на них, но, прежде всего на личном </a:t>
            </a:r>
            <a:r>
              <a:rPr lang="ru-RU" sz="4800" dirty="0" smtClean="0">
                <a:latin typeface="+mj-lt"/>
              </a:rPr>
              <a:t>примере</a:t>
            </a:r>
            <a:r>
              <a:rPr lang="ru-RU" sz="4800" dirty="0">
                <a:latin typeface="+mj-lt"/>
              </a:rPr>
              <a:t>;</a:t>
            </a:r>
          </a:p>
          <a:p>
            <a:pPr marL="0" indent="0">
              <a:buNone/>
            </a:pPr>
            <a:endParaRPr lang="ru-RU" sz="4800" dirty="0">
              <a:latin typeface="+mj-lt"/>
            </a:endParaRPr>
          </a:p>
          <a:p>
            <a:r>
              <a:rPr lang="ru-RU" sz="4800" b="1" i="1" dirty="0">
                <a:latin typeface="+mj-lt"/>
              </a:rPr>
              <a:t>- коммуникативные качества</a:t>
            </a:r>
            <a:r>
              <a:rPr lang="ru-RU" sz="4800" dirty="0">
                <a:latin typeface="+mj-lt"/>
              </a:rPr>
              <a:t>, к которым относится общительность, вежливость, доброжелательность и ряд других, помогают тренеру устанавливать контакт с учениками в процессе общения и тем самым способствуют успеху воспитательной работы </a:t>
            </a:r>
            <a:r>
              <a:rPr lang="ru-RU" sz="4800" dirty="0" smtClean="0">
                <a:latin typeface="+mj-lt"/>
              </a:rPr>
              <a:t>тренера;</a:t>
            </a:r>
          </a:p>
          <a:p>
            <a:endParaRPr lang="ru-RU" sz="4800" dirty="0">
              <a:latin typeface="+mj-lt"/>
            </a:endParaRPr>
          </a:p>
          <a:p>
            <a:r>
              <a:rPr lang="ru-RU" sz="4800" dirty="0">
                <a:latin typeface="+mj-lt"/>
              </a:rPr>
              <a:t>- </a:t>
            </a:r>
            <a:r>
              <a:rPr lang="ru-RU" sz="4800" b="1" i="1" dirty="0">
                <a:latin typeface="+mj-lt"/>
              </a:rPr>
              <a:t>волевые качества</a:t>
            </a:r>
            <a:r>
              <a:rPr lang="ru-RU" sz="4800" dirty="0">
                <a:latin typeface="+mj-lt"/>
              </a:rPr>
              <a:t>, которые являются предпосылкой успеха в профессиональной деятельности тренера. Важнейшими волевыми качествами тренера считаются: целеустремленность, инициативность, смелость, решительность, выдержка и </a:t>
            </a:r>
            <a:r>
              <a:rPr lang="ru-RU" sz="4800" dirty="0" smtClean="0">
                <a:latin typeface="+mj-lt"/>
              </a:rPr>
              <a:t>самообладание;</a:t>
            </a:r>
          </a:p>
          <a:p>
            <a:pPr marL="0" indent="0">
              <a:buNone/>
            </a:pPr>
            <a:endParaRPr lang="ru-RU" sz="4800" dirty="0" smtClean="0">
              <a:latin typeface="+mj-lt"/>
            </a:endParaRPr>
          </a:p>
          <a:p>
            <a:r>
              <a:rPr lang="ru-RU" sz="4800" dirty="0" smtClean="0">
                <a:latin typeface="+mj-lt"/>
              </a:rPr>
              <a:t>- </a:t>
            </a:r>
            <a:r>
              <a:rPr lang="ru-RU" sz="4800" b="1" i="1" dirty="0">
                <a:latin typeface="+mj-lt"/>
              </a:rPr>
              <a:t>интеллектуальные качества</a:t>
            </a:r>
            <a:r>
              <a:rPr lang="ru-RU" sz="4800" dirty="0">
                <a:latin typeface="+mj-lt"/>
              </a:rPr>
              <a:t> помогают тренеру находить правильные решения в воспитательной работе, обуславливают эффективность творчества тренера, поиска им новых путей в обучении и </a:t>
            </a:r>
            <a:r>
              <a:rPr lang="ru-RU" sz="4800" dirty="0" smtClean="0">
                <a:latin typeface="+mj-lt"/>
              </a:rPr>
              <a:t>воспитании (ясность </a:t>
            </a:r>
            <a:r>
              <a:rPr lang="ru-RU" sz="4800" dirty="0">
                <a:latin typeface="+mj-lt"/>
              </a:rPr>
              <a:t>и логичность мышления, его критичность, воображение, изобретательность, остроумие, оперативность мышления, характеризующие способность тренера быстро находить оптимальные решения возникающих </a:t>
            </a:r>
            <a:r>
              <a:rPr lang="ru-RU" sz="4800" dirty="0" smtClean="0">
                <a:latin typeface="+mj-lt"/>
              </a:rPr>
              <a:t>задач);</a:t>
            </a:r>
          </a:p>
          <a:p>
            <a:pPr marL="0" indent="0">
              <a:buNone/>
            </a:pPr>
            <a:endParaRPr lang="ru-RU" sz="4800" dirty="0">
              <a:latin typeface="+mj-lt"/>
            </a:endParaRPr>
          </a:p>
          <a:p>
            <a:r>
              <a:rPr lang="ru-RU" sz="4800" b="1" i="1" dirty="0">
                <a:latin typeface="+mj-lt"/>
              </a:rPr>
              <a:t>- </a:t>
            </a:r>
            <a:r>
              <a:rPr lang="ru-RU" sz="4800" b="1" i="1" dirty="0" smtClean="0">
                <a:latin typeface="+mj-lt"/>
              </a:rPr>
              <a:t>качества перцептивной </a:t>
            </a:r>
            <a:r>
              <a:rPr lang="ru-RU" sz="4800" b="1" i="1" dirty="0">
                <a:latin typeface="+mj-lt"/>
              </a:rPr>
              <a:t>сферы</a:t>
            </a:r>
            <a:r>
              <a:rPr lang="ru-RU" sz="4800" dirty="0">
                <a:latin typeface="+mj-lt"/>
              </a:rPr>
              <a:t> (определяющих точность восприятия, движений спортсмена, быстроту восприятия и оценки ситуации), психомоторной сферы (влияющих на точность выполнения технических приемов при их показе). Многие упражнения, которые должен демонстрировать тренер, требуют большой физической силы, гибкости, быстроты реакции. Поэтому тренеру необходимо поддерживать эти качества на должном </a:t>
            </a:r>
            <a:r>
              <a:rPr lang="ru-RU" sz="4800" dirty="0" smtClean="0">
                <a:latin typeface="+mj-lt"/>
              </a:rPr>
              <a:t>уровне, что связано </a:t>
            </a:r>
            <a:r>
              <a:rPr lang="ru-RU" sz="4800" dirty="0">
                <a:latin typeface="+mj-lt"/>
              </a:rPr>
              <a:t>с соблюдением режима питания, со слежением за своим здоровьем</a:t>
            </a:r>
            <a:r>
              <a:rPr lang="ru-RU" sz="4800" dirty="0" smtClean="0">
                <a:latin typeface="+mj-lt"/>
              </a:rPr>
              <a:t>.</a:t>
            </a:r>
          </a:p>
          <a:p>
            <a:pPr marL="0" indent="0">
              <a:buNone/>
            </a:pPr>
            <a:endParaRPr lang="ru-RU" sz="4400" dirty="0">
              <a:latin typeface="+mj-lt"/>
            </a:endParaRP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44824"/>
            <a:ext cx="3384376" cy="3744415"/>
          </a:xfrm>
          <a:prstGeom prst="rect">
            <a:avLst/>
          </a:prstGeom>
        </p:spPr>
      </p:pic>
    </p:spTree>
    <p:extLst>
      <p:ext uri="{BB962C8B-B14F-4D97-AF65-F5344CB8AC3E}">
        <p14:creationId xmlns:p14="http://schemas.microsoft.com/office/powerpoint/2010/main" val="28867891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1">
                    <a:lumMod val="50000"/>
                  </a:schemeClr>
                </a:solidFill>
                <a:effectLst/>
              </a:rPr>
              <a:t>            Спасибо за внимание!</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628800"/>
            <a:ext cx="6984776" cy="4608512"/>
          </a:xfrm>
        </p:spPr>
      </p:pic>
    </p:spTree>
    <p:extLst>
      <p:ext uri="{BB962C8B-B14F-4D97-AF65-F5344CB8AC3E}">
        <p14:creationId xmlns:p14="http://schemas.microsoft.com/office/powerpoint/2010/main" val="4053402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Заголовок 23"/>
          <p:cNvSpPr>
            <a:spLocks noGrp="1"/>
          </p:cNvSpPr>
          <p:nvPr>
            <p:ph type="title"/>
          </p:nvPr>
        </p:nvSpPr>
        <p:spPr>
          <a:xfrm>
            <a:off x="304800" y="457200"/>
            <a:ext cx="8686800" cy="1171600"/>
          </a:xfrm>
        </p:spPr>
        <p:txBody>
          <a:bodyPr>
            <a:normAutofit fontScale="90000"/>
          </a:bodyPr>
          <a:lstStyle/>
          <a:p>
            <a:r>
              <a:rPr lang="ru-RU" b="1" dirty="0">
                <a:solidFill>
                  <a:schemeClr val="bg1">
                    <a:lumMod val="50000"/>
                  </a:schemeClr>
                </a:solidFill>
                <a:effectLst/>
                <a:cs typeface="Arial" panose="020B0604020202020204" pitchFamily="34" charset="0"/>
              </a:rPr>
              <a:t>Понятие способности. </a:t>
            </a:r>
            <a:br>
              <a:rPr lang="ru-RU" b="1" dirty="0">
                <a:solidFill>
                  <a:schemeClr val="bg1">
                    <a:lumMod val="50000"/>
                  </a:schemeClr>
                </a:solidFill>
                <a:effectLst/>
                <a:cs typeface="Arial" panose="020B0604020202020204" pitchFamily="34" charset="0"/>
              </a:rPr>
            </a:br>
            <a:endParaRPr lang="ru-RU" dirty="0"/>
          </a:p>
        </p:txBody>
      </p:sp>
      <p:sp>
        <p:nvSpPr>
          <p:cNvPr id="25" name="Объект 24"/>
          <p:cNvSpPr>
            <a:spLocks noGrp="1"/>
          </p:cNvSpPr>
          <p:nvPr>
            <p:ph idx="1"/>
          </p:nvPr>
        </p:nvSpPr>
        <p:spPr>
          <a:xfrm>
            <a:off x="251520" y="1268760"/>
            <a:ext cx="8686800" cy="5589240"/>
          </a:xfrm>
        </p:spPr>
        <p:txBody>
          <a:bodyPr>
            <a:normAutofit/>
          </a:bodyPr>
          <a:lstStyle/>
          <a:p>
            <a:r>
              <a:rPr lang="ru-RU" sz="2000" b="1" dirty="0"/>
              <a:t>Способность </a:t>
            </a:r>
            <a:r>
              <a:rPr lang="ru-RU" sz="2000" dirty="0"/>
              <a:t>– совокупность врожденных анатомо-физиологических и приобретенных регуляционных свойств, которые определяют психофизиологические возможности человека в различных видах деятельности</a:t>
            </a:r>
            <a:r>
              <a:rPr lang="ru-RU" sz="2000" dirty="0" smtClean="0"/>
              <a:t>.</a:t>
            </a:r>
          </a:p>
          <a:p>
            <a:endParaRPr lang="ru-RU" sz="2000" dirty="0"/>
          </a:p>
          <a:p>
            <a:r>
              <a:rPr lang="ru-RU" sz="2000" b="1" dirty="0"/>
              <a:t>Т</a:t>
            </a:r>
            <a:r>
              <a:rPr lang="ru-RU" sz="2000" b="1" dirty="0" smtClean="0"/>
              <a:t>алант  - </a:t>
            </a:r>
            <a:r>
              <a:rPr lang="ru-RU" sz="2000" dirty="0" smtClean="0"/>
              <a:t>высокая </a:t>
            </a:r>
            <a:r>
              <a:rPr lang="ru-RU" sz="2000" dirty="0"/>
              <a:t>способность к конкретному виду </a:t>
            </a:r>
            <a:r>
              <a:rPr lang="ru-RU" sz="2000" dirty="0" smtClean="0"/>
              <a:t>деятельности.</a:t>
            </a:r>
          </a:p>
          <a:p>
            <a:endParaRPr lang="ru-RU" sz="2000" dirty="0" smtClean="0"/>
          </a:p>
          <a:p>
            <a:r>
              <a:rPr lang="ru-RU" sz="2000" b="1" dirty="0" smtClean="0"/>
              <a:t>Одаренность</a:t>
            </a:r>
            <a:r>
              <a:rPr lang="ru-RU" sz="2000" dirty="0" smtClean="0"/>
              <a:t> - </a:t>
            </a:r>
            <a:r>
              <a:rPr lang="ru-RU" sz="2000" dirty="0"/>
              <a:t>комплекс способностей, обеспечивающих успех в определенной сфере </a:t>
            </a:r>
            <a:r>
              <a:rPr lang="ru-RU" sz="2000" dirty="0" smtClean="0"/>
              <a:t>деятельности.</a:t>
            </a:r>
          </a:p>
          <a:p>
            <a:endParaRPr lang="ru-RU" sz="2000" dirty="0" smtClean="0"/>
          </a:p>
          <a:p>
            <a:r>
              <a:rPr lang="ru-RU" sz="2000" b="1" dirty="0" smtClean="0"/>
              <a:t>Гениальность  - </a:t>
            </a:r>
            <a:r>
              <a:rPr lang="ru-RU" sz="2000" dirty="0" smtClean="0"/>
              <a:t>высший </a:t>
            </a:r>
            <a:r>
              <a:rPr lang="ru-RU" sz="2000" dirty="0"/>
              <a:t>уровень способностей, воплощенный в эпохально значимые </a:t>
            </a:r>
            <a:r>
              <a:rPr lang="ru-RU" sz="2000" dirty="0" smtClean="0"/>
              <a:t>свершения.</a:t>
            </a:r>
            <a:r>
              <a:rPr lang="ru-RU" sz="2000" dirty="0"/>
              <a:t> </a:t>
            </a:r>
            <a:endParaRPr lang="ru-RU" sz="2000" dirty="0" smtClean="0"/>
          </a:p>
          <a:p>
            <a:endParaRPr lang="ru-RU" sz="2000" dirty="0" smtClean="0"/>
          </a:p>
          <a:p>
            <a:r>
              <a:rPr lang="ru-RU" sz="2000" dirty="0"/>
              <a:t> </a:t>
            </a:r>
            <a:r>
              <a:rPr lang="ru-RU" sz="2000" dirty="0" smtClean="0"/>
              <a:t>Психические </a:t>
            </a:r>
            <a:r>
              <a:rPr lang="ru-RU" sz="2000" dirty="0"/>
              <a:t>особенности одаренности, и тем более гениальности, проявляются в высокоразвитом интеллекте, нестандартности мышления, мощной </a:t>
            </a:r>
            <a:r>
              <a:rPr lang="ru-RU" sz="2000" dirty="0" smtClean="0"/>
              <a:t>интуиции.</a:t>
            </a:r>
            <a:endParaRPr lang="ru-RU" sz="2000" dirty="0"/>
          </a:p>
        </p:txBody>
      </p:sp>
    </p:spTree>
    <p:extLst>
      <p:ext uri="{BB962C8B-B14F-4D97-AF65-F5344CB8AC3E}">
        <p14:creationId xmlns:p14="http://schemas.microsoft.com/office/powerpoint/2010/main" val="11929196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bg1">
                    <a:lumMod val="50000"/>
                  </a:schemeClr>
                </a:solidFill>
                <a:effectLst/>
                <a:cs typeface="Arial" panose="020B0604020202020204" pitchFamily="34" charset="0"/>
              </a:rPr>
              <a:t>Понятие способности.</a:t>
            </a:r>
            <a:endParaRPr lang="ru-RU" sz="3200" dirty="0"/>
          </a:p>
        </p:txBody>
      </p:sp>
      <p:sp>
        <p:nvSpPr>
          <p:cNvPr id="3" name="Объект 2"/>
          <p:cNvSpPr>
            <a:spLocks noGrp="1"/>
          </p:cNvSpPr>
          <p:nvPr>
            <p:ph idx="1"/>
          </p:nvPr>
        </p:nvSpPr>
        <p:spPr>
          <a:xfrm>
            <a:off x="304800" y="1196752"/>
            <a:ext cx="8686800" cy="5472608"/>
          </a:xfrm>
        </p:spPr>
        <p:txBody>
          <a:bodyPr>
            <a:normAutofit fontScale="92500" lnSpcReduction="10000"/>
          </a:bodyPr>
          <a:lstStyle/>
          <a:p>
            <a:r>
              <a:rPr lang="ru-RU" sz="2600" dirty="0">
                <a:latin typeface="+mj-lt"/>
              </a:rPr>
              <a:t>Способность к той или иной деятельности может определить устремленность личности к тем или иным видам занятий, проявляться в виде </a:t>
            </a:r>
            <a:r>
              <a:rPr lang="ru-RU" sz="2600" b="1" dirty="0">
                <a:latin typeface="+mj-lt"/>
              </a:rPr>
              <a:t>склонностей</a:t>
            </a:r>
            <a:r>
              <a:rPr lang="ru-RU" sz="2600" dirty="0">
                <a:latin typeface="+mj-lt"/>
              </a:rPr>
              <a:t>. </a:t>
            </a:r>
            <a:endParaRPr lang="ru-RU" sz="2600" dirty="0" smtClean="0">
              <a:latin typeface="+mj-lt"/>
            </a:endParaRPr>
          </a:p>
          <a:p>
            <a:endParaRPr lang="ru-RU" sz="2600" dirty="0">
              <a:latin typeface="+mj-lt"/>
            </a:endParaRPr>
          </a:p>
          <a:p>
            <a:r>
              <a:rPr lang="ru-RU" sz="2600" dirty="0">
                <a:latin typeface="+mj-lt"/>
              </a:rPr>
              <a:t>От рождения человек не имеет способностей. Но у него имеются определенные природные предпосылки – </a:t>
            </a:r>
            <a:r>
              <a:rPr lang="ru-RU" sz="2600" b="1" dirty="0">
                <a:latin typeface="+mj-lt"/>
              </a:rPr>
              <a:t>задатки </a:t>
            </a:r>
            <a:r>
              <a:rPr lang="ru-RU" sz="2600" dirty="0">
                <a:latin typeface="+mj-lt"/>
              </a:rPr>
              <a:t>для последующего их развития в определенных условиях. </a:t>
            </a:r>
            <a:endParaRPr lang="ru-RU" sz="2600" dirty="0" smtClean="0">
              <a:latin typeface="+mj-lt"/>
            </a:endParaRPr>
          </a:p>
          <a:p>
            <a:endParaRPr lang="ru-RU" sz="2600" dirty="0">
              <a:latin typeface="+mj-lt"/>
            </a:endParaRPr>
          </a:p>
          <a:p>
            <a:r>
              <a:rPr lang="ru-RU" sz="2600" dirty="0">
                <a:latin typeface="+mj-lt"/>
              </a:rPr>
              <a:t>Задатками способностей являются </a:t>
            </a:r>
            <a:r>
              <a:rPr lang="ru-RU" sz="2600" dirty="0" smtClean="0">
                <a:latin typeface="+mj-lt"/>
              </a:rPr>
              <a:t>-  особенности </a:t>
            </a:r>
            <a:r>
              <a:rPr lang="ru-RU" sz="2600" dirty="0">
                <a:latin typeface="+mj-lt"/>
              </a:rPr>
              <a:t>нервной системы, обусловливающие работу различных анализаторов, отдельных корковых зон и полушарий мозга. </a:t>
            </a:r>
            <a:endParaRPr lang="ru-RU" sz="2600" dirty="0" smtClean="0">
              <a:latin typeface="+mj-lt"/>
            </a:endParaRPr>
          </a:p>
          <a:p>
            <a:endParaRPr lang="ru-RU" sz="2600" dirty="0" smtClean="0">
              <a:latin typeface="+mj-lt"/>
            </a:endParaRPr>
          </a:p>
          <a:p>
            <a:r>
              <a:rPr lang="ru-RU" sz="2600" dirty="0" smtClean="0">
                <a:latin typeface="+mj-lt"/>
              </a:rPr>
              <a:t>Врожденные </a:t>
            </a:r>
            <a:r>
              <a:rPr lang="ru-RU" sz="2600" dirty="0">
                <a:latin typeface="+mj-lt"/>
              </a:rPr>
              <a:t>задатки определяют скорость образования временных нервных связей, их устойчивость.</a:t>
            </a:r>
          </a:p>
          <a:p>
            <a:endParaRPr lang="ru-RU" dirty="0"/>
          </a:p>
        </p:txBody>
      </p:sp>
    </p:spTree>
    <p:extLst>
      <p:ext uri="{BB962C8B-B14F-4D97-AF65-F5344CB8AC3E}">
        <p14:creationId xmlns:p14="http://schemas.microsoft.com/office/powerpoint/2010/main" val="1032334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720080"/>
          </a:xfrm>
        </p:spPr>
        <p:txBody>
          <a:bodyPr>
            <a:normAutofit/>
          </a:bodyPr>
          <a:lstStyle/>
          <a:p>
            <a:r>
              <a:rPr lang="ru-RU" sz="3200" dirty="0" smtClean="0"/>
              <a:t> </a:t>
            </a:r>
            <a:r>
              <a:rPr lang="ru-RU" sz="3200" b="1" dirty="0">
                <a:solidFill>
                  <a:schemeClr val="bg1">
                    <a:lumMod val="50000"/>
                  </a:schemeClr>
                </a:solidFill>
                <a:effectLst/>
              </a:rPr>
              <a:t>общие </a:t>
            </a:r>
            <a:r>
              <a:rPr lang="ru-RU" sz="3200" b="1" dirty="0" smtClean="0">
                <a:solidFill>
                  <a:schemeClr val="bg1">
                    <a:lumMod val="50000"/>
                  </a:schemeClr>
                </a:solidFill>
                <a:effectLst/>
              </a:rPr>
              <a:t>способности</a:t>
            </a:r>
            <a:endParaRPr lang="ru-RU" dirty="0">
              <a:solidFill>
                <a:schemeClr val="bg1">
                  <a:lumMod val="50000"/>
                </a:schemeClr>
              </a:solidFill>
            </a:endParaRPr>
          </a:p>
        </p:txBody>
      </p:sp>
      <p:sp>
        <p:nvSpPr>
          <p:cNvPr id="3" name="Объект 2"/>
          <p:cNvSpPr>
            <a:spLocks noGrp="1"/>
          </p:cNvSpPr>
          <p:nvPr>
            <p:ph idx="1"/>
          </p:nvPr>
        </p:nvSpPr>
        <p:spPr>
          <a:xfrm>
            <a:off x="251520" y="1052736"/>
            <a:ext cx="8686800" cy="5616624"/>
          </a:xfrm>
        </p:spPr>
        <p:txBody>
          <a:bodyPr>
            <a:noAutofit/>
          </a:bodyPr>
          <a:lstStyle/>
          <a:p>
            <a:r>
              <a:rPr lang="ru-RU" sz="1800" b="1" dirty="0" smtClean="0">
                <a:latin typeface="+mj-lt"/>
              </a:rPr>
              <a:t>Общие способности  - </a:t>
            </a:r>
            <a:r>
              <a:rPr lang="ru-RU" sz="1800" dirty="0" smtClean="0">
                <a:latin typeface="+mj-lt"/>
              </a:rPr>
              <a:t>способности человека, которые в той или иной мере проявляются во всех видах его деятельности.</a:t>
            </a:r>
          </a:p>
          <a:p>
            <a:r>
              <a:rPr lang="ru-RU" sz="1800" dirty="0" smtClean="0">
                <a:latin typeface="+mj-lt"/>
              </a:rPr>
              <a:t> </a:t>
            </a:r>
          </a:p>
          <a:p>
            <a:r>
              <a:rPr lang="ru-RU" sz="1800" dirty="0" smtClean="0">
                <a:latin typeface="+mj-lt"/>
              </a:rPr>
              <a:t>Таковыми являются способности к обучению, общие умственные способности человека, его способности к труду. </a:t>
            </a:r>
          </a:p>
          <a:p>
            <a:endParaRPr lang="ru-RU" sz="1800" dirty="0" smtClean="0">
              <a:latin typeface="+mj-lt"/>
            </a:endParaRPr>
          </a:p>
          <a:p>
            <a:r>
              <a:rPr lang="ru-RU" sz="1800" b="1" dirty="0" smtClean="0">
                <a:latin typeface="+mj-lt"/>
              </a:rPr>
              <a:t>Они опираются на общие умения, необходимые в каждой области деятельности:</a:t>
            </a:r>
          </a:p>
          <a:p>
            <a:endParaRPr lang="ru-RU" sz="1800" dirty="0" smtClean="0">
              <a:latin typeface="+mj-lt"/>
            </a:endParaRPr>
          </a:p>
          <a:p>
            <a:r>
              <a:rPr lang="ru-RU" sz="1800" dirty="0" smtClean="0">
                <a:latin typeface="+mj-lt"/>
              </a:rPr>
              <a:t>- умение понимать задачи; </a:t>
            </a:r>
          </a:p>
          <a:p>
            <a:endParaRPr lang="ru-RU" sz="1800" dirty="0" smtClean="0">
              <a:latin typeface="+mj-lt"/>
            </a:endParaRPr>
          </a:p>
          <a:p>
            <a:r>
              <a:rPr lang="ru-RU" sz="1800" dirty="0" smtClean="0">
                <a:latin typeface="+mj-lt"/>
              </a:rPr>
              <a:t>- планировать и организовывать их исполнение, используя имеющиеся в опыте человека средства; </a:t>
            </a:r>
          </a:p>
          <a:p>
            <a:endParaRPr lang="ru-RU" sz="1800" dirty="0" smtClean="0">
              <a:latin typeface="+mj-lt"/>
            </a:endParaRPr>
          </a:p>
          <a:p>
            <a:r>
              <a:rPr lang="ru-RU" sz="1800" dirty="0" smtClean="0">
                <a:latin typeface="+mj-lt"/>
              </a:rPr>
              <a:t>- раскрывать связи тех вещей, к которым относится деятельность;</a:t>
            </a:r>
          </a:p>
          <a:p>
            <a:endParaRPr lang="ru-RU" sz="1800" dirty="0" smtClean="0">
              <a:latin typeface="+mj-lt"/>
            </a:endParaRPr>
          </a:p>
          <a:p>
            <a:r>
              <a:rPr lang="ru-RU" sz="1800" dirty="0" smtClean="0">
                <a:latin typeface="+mj-lt"/>
              </a:rPr>
              <a:t> - овладевать новыми приемами работы, преодолевать трудности на пути к цели</a:t>
            </a:r>
            <a:r>
              <a:rPr lang="ru-RU" sz="1800" dirty="0" smtClean="0"/>
              <a:t>.</a:t>
            </a:r>
            <a:endParaRPr lang="ru-RU" sz="1800" dirty="0"/>
          </a:p>
        </p:txBody>
      </p:sp>
    </p:spTree>
    <p:extLst>
      <p:ext uri="{BB962C8B-B14F-4D97-AF65-F5344CB8AC3E}">
        <p14:creationId xmlns:p14="http://schemas.microsoft.com/office/powerpoint/2010/main" val="954846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67544"/>
          </a:xfrm>
        </p:spPr>
        <p:txBody>
          <a:bodyPr>
            <a:normAutofit/>
          </a:bodyPr>
          <a:lstStyle/>
          <a:p>
            <a:r>
              <a:rPr lang="ru-RU" sz="3200" b="1" dirty="0">
                <a:solidFill>
                  <a:schemeClr val="bg1">
                    <a:lumMod val="50000"/>
                  </a:schemeClr>
                </a:solidFill>
                <a:effectLst/>
              </a:rPr>
              <a:t>общие способности</a:t>
            </a:r>
            <a:endParaRPr lang="ru-RU" sz="3200" dirty="0">
              <a:solidFill>
                <a:schemeClr val="bg1">
                  <a:lumMod val="50000"/>
                </a:schemeClr>
              </a:solidFill>
            </a:endParaRPr>
          </a:p>
        </p:txBody>
      </p:sp>
      <p:sp>
        <p:nvSpPr>
          <p:cNvPr id="3" name="Объект 2"/>
          <p:cNvSpPr>
            <a:spLocks noGrp="1"/>
          </p:cNvSpPr>
          <p:nvPr>
            <p:ph idx="1"/>
          </p:nvPr>
        </p:nvSpPr>
        <p:spPr>
          <a:xfrm>
            <a:off x="304800" y="1340768"/>
            <a:ext cx="8686800" cy="5184576"/>
          </a:xfrm>
        </p:spPr>
        <p:txBody>
          <a:bodyPr>
            <a:normAutofit/>
          </a:bodyPr>
          <a:lstStyle/>
          <a:p>
            <a:r>
              <a:rPr lang="ru-RU" sz="2000" b="1" dirty="0" smtClean="0">
                <a:latin typeface="+mj-lt"/>
              </a:rPr>
              <a:t>Общие способности подразделяются на:</a:t>
            </a:r>
          </a:p>
          <a:p>
            <a:endParaRPr lang="ru-RU" sz="2000" b="1" dirty="0" smtClean="0">
              <a:latin typeface="+mj-lt"/>
            </a:endParaRPr>
          </a:p>
          <a:p>
            <a:r>
              <a:rPr lang="ru-RU" sz="2000" b="1" dirty="0" smtClean="0">
                <a:latin typeface="+mj-lt"/>
              </a:rPr>
              <a:t>Элементарные</a:t>
            </a:r>
            <a:r>
              <a:rPr lang="ru-RU" sz="2000" i="1" dirty="0">
                <a:latin typeface="+mj-lt"/>
              </a:rPr>
              <a:t> </a:t>
            </a:r>
            <a:r>
              <a:rPr lang="ru-RU" sz="2000" dirty="0">
                <a:latin typeface="+mj-lt"/>
              </a:rPr>
              <a:t>– способности к психическому отражению действительности, элементарный уровень развития восприятия, памяти, мышления, воображения, </a:t>
            </a:r>
            <a:r>
              <a:rPr lang="ru-RU" sz="2000" dirty="0" smtClean="0">
                <a:latin typeface="+mj-lt"/>
              </a:rPr>
              <a:t>воли.</a:t>
            </a:r>
          </a:p>
          <a:p>
            <a:endParaRPr lang="ru-RU" sz="2000" dirty="0">
              <a:latin typeface="+mj-lt"/>
            </a:endParaRPr>
          </a:p>
          <a:p>
            <a:r>
              <a:rPr lang="ru-RU" sz="2000" b="1" dirty="0">
                <a:latin typeface="+mj-lt"/>
              </a:rPr>
              <a:t> Сложные</a:t>
            </a:r>
            <a:r>
              <a:rPr lang="ru-RU" sz="2000" i="1" dirty="0">
                <a:latin typeface="+mj-lt"/>
              </a:rPr>
              <a:t> </a:t>
            </a:r>
            <a:r>
              <a:rPr lang="ru-RU" sz="2000" dirty="0">
                <a:latin typeface="+mj-lt"/>
              </a:rPr>
              <a:t>– способности к обучению, наблюдательность, общий уровень интеллектуального развития и др</a:t>
            </a:r>
            <a:r>
              <a:rPr lang="ru-RU" sz="2000" dirty="0" smtClean="0">
                <a:latin typeface="+mj-lt"/>
              </a:rPr>
              <a:t>.</a:t>
            </a:r>
          </a:p>
          <a:p>
            <a:endParaRPr lang="ru-RU" sz="2000" dirty="0">
              <a:latin typeface="+mj-lt"/>
            </a:endParaRPr>
          </a:p>
          <a:p>
            <a:r>
              <a:rPr lang="ru-RU" sz="2000" dirty="0">
                <a:latin typeface="+mj-lt"/>
              </a:rPr>
              <a:t>Без соответствующего уровня развития элементарных и сложных общих способностей человек не может включиться ни в один из видов деятельности.</a:t>
            </a:r>
          </a:p>
        </p:txBody>
      </p:sp>
    </p:spTree>
    <p:extLst>
      <p:ext uri="{BB962C8B-B14F-4D97-AF65-F5344CB8AC3E}">
        <p14:creationId xmlns:p14="http://schemas.microsoft.com/office/powerpoint/2010/main" val="3513808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solidFill>
                <a:schemeClr val="bg1">
                  <a:lumMod val="50000"/>
                </a:schemeClr>
              </a:solidFill>
            </a:endParaRPr>
          </a:p>
        </p:txBody>
      </p:sp>
      <p:sp>
        <p:nvSpPr>
          <p:cNvPr id="3" name="Объект 2"/>
          <p:cNvSpPr>
            <a:spLocks noGrp="1"/>
          </p:cNvSpPr>
          <p:nvPr>
            <p:ph idx="1"/>
          </p:nvPr>
        </p:nvSpPr>
        <p:spPr>
          <a:xfrm>
            <a:off x="304800" y="1700808"/>
            <a:ext cx="8686800" cy="4379317"/>
          </a:xfrm>
        </p:spPr>
        <p:txBody>
          <a:bodyPr>
            <a:normAutofit/>
          </a:bodyPr>
          <a:lstStyle/>
          <a:p>
            <a:r>
              <a:rPr lang="ru-RU" sz="2000" b="1" dirty="0">
                <a:latin typeface="+mj-lt"/>
              </a:rPr>
              <a:t>С</a:t>
            </a:r>
            <a:r>
              <a:rPr lang="ru-RU" sz="2000" b="1" dirty="0" smtClean="0">
                <a:latin typeface="+mj-lt"/>
              </a:rPr>
              <a:t>пециальными способности</a:t>
            </a:r>
            <a:r>
              <a:rPr lang="ru-RU" sz="2000" dirty="0">
                <a:latin typeface="+mj-lt"/>
              </a:rPr>
              <a:t> </a:t>
            </a:r>
            <a:r>
              <a:rPr lang="ru-RU" sz="2000" dirty="0" smtClean="0">
                <a:latin typeface="+mj-lt"/>
              </a:rPr>
              <a:t> -  способности, которые </a:t>
            </a:r>
            <a:r>
              <a:rPr lang="ru-RU" sz="2000" dirty="0">
                <a:latin typeface="+mj-lt"/>
              </a:rPr>
              <a:t>отчетливо проявляются в отдельных, специальных областях </a:t>
            </a:r>
            <a:r>
              <a:rPr lang="ru-RU" sz="2000" dirty="0" smtClean="0">
                <a:latin typeface="+mj-lt"/>
              </a:rPr>
              <a:t>деятельности.</a:t>
            </a:r>
          </a:p>
          <a:p>
            <a:endParaRPr lang="ru-RU" sz="2000" dirty="0" smtClean="0">
              <a:latin typeface="+mj-lt"/>
            </a:endParaRPr>
          </a:p>
          <a:p>
            <a:r>
              <a:rPr lang="ru-RU" sz="2000" dirty="0">
                <a:latin typeface="+mj-lt"/>
              </a:rPr>
              <a:t>В соответствии с видами деятельности различаются</a:t>
            </a:r>
            <a:r>
              <a:rPr lang="ru-RU" sz="2000" b="1" i="1" dirty="0">
                <a:latin typeface="+mj-lt"/>
              </a:rPr>
              <a:t> </a:t>
            </a:r>
            <a:r>
              <a:rPr lang="ru-RU" sz="2000" b="1" dirty="0">
                <a:latin typeface="+mj-lt"/>
              </a:rPr>
              <a:t>специальные</a:t>
            </a:r>
            <a:r>
              <a:rPr lang="ru-RU" sz="2000" b="1" i="1" dirty="0">
                <a:latin typeface="+mj-lt"/>
              </a:rPr>
              <a:t> </a:t>
            </a:r>
            <a:r>
              <a:rPr lang="ru-RU" sz="2000" b="1" dirty="0">
                <a:latin typeface="+mj-lt"/>
              </a:rPr>
              <a:t>способности.</a:t>
            </a:r>
            <a:endParaRPr lang="ru-RU" sz="2000" dirty="0">
              <a:latin typeface="+mj-lt"/>
            </a:endParaRPr>
          </a:p>
          <a:p>
            <a:endParaRPr lang="ru-RU" sz="2000" dirty="0" smtClean="0">
              <a:latin typeface="+mj-lt"/>
            </a:endParaRPr>
          </a:p>
          <a:p>
            <a:pPr marL="0" indent="0">
              <a:buNone/>
            </a:pPr>
            <a:r>
              <a:rPr lang="ru-RU" sz="2000" b="1" i="1" dirty="0" smtClean="0">
                <a:latin typeface="+mj-lt"/>
              </a:rPr>
              <a:t>                   Рассмотрим </a:t>
            </a:r>
            <a:r>
              <a:rPr lang="ru-RU" sz="2000" b="1" i="1" dirty="0">
                <a:latin typeface="+mj-lt"/>
              </a:rPr>
              <a:t>спортивную деятельность </a:t>
            </a:r>
            <a:r>
              <a:rPr lang="ru-RU" sz="2000" b="1" i="1" dirty="0" smtClean="0">
                <a:latin typeface="+mj-lt"/>
              </a:rPr>
              <a:t> - футбол.</a:t>
            </a:r>
          </a:p>
          <a:p>
            <a:endParaRPr lang="ru-RU" sz="2000" dirty="0"/>
          </a:p>
          <a:p>
            <a:pPr marL="0" indent="0">
              <a:buNone/>
            </a:pPr>
            <a:r>
              <a:rPr lang="ru-RU" sz="2000" dirty="0" smtClean="0"/>
              <a:t> </a:t>
            </a:r>
            <a:endParaRPr lang="ru-RU" sz="20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221088"/>
            <a:ext cx="4392487" cy="2448271"/>
          </a:xfrm>
          <a:prstGeom prst="rect">
            <a:avLst/>
          </a:prstGeom>
        </p:spPr>
      </p:pic>
    </p:spTree>
    <p:extLst>
      <p:ext uri="{BB962C8B-B14F-4D97-AF65-F5344CB8AC3E}">
        <p14:creationId xmlns:p14="http://schemas.microsoft.com/office/powerpoint/2010/main" val="20936557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39552"/>
          </a:xfrm>
        </p:spPr>
        <p:txBody>
          <a:bodyPr>
            <a:normAutofit/>
          </a:bodyPr>
          <a:lstStyle/>
          <a:p>
            <a:r>
              <a:rPr lang="ru-RU" sz="3200" b="1" dirty="0">
                <a:solidFill>
                  <a:schemeClr val="bg1">
                    <a:lumMod val="50000"/>
                  </a:schemeClr>
                </a:solidFill>
                <a:effectLst/>
              </a:rPr>
              <a:t>специальные</a:t>
            </a:r>
            <a:r>
              <a:rPr lang="ru-RU" sz="3200" b="1" i="1" dirty="0">
                <a:solidFill>
                  <a:schemeClr val="bg1">
                    <a:lumMod val="50000"/>
                  </a:schemeClr>
                </a:solidFill>
                <a:effectLst/>
              </a:rPr>
              <a:t> </a:t>
            </a:r>
            <a:r>
              <a:rPr lang="ru-RU" sz="3200" b="1" dirty="0">
                <a:solidFill>
                  <a:schemeClr val="bg1">
                    <a:lumMod val="50000"/>
                  </a:schemeClr>
                </a:solidFill>
                <a:effectLst/>
              </a:rPr>
              <a:t>способности</a:t>
            </a:r>
            <a:endParaRPr lang="ru-RU" sz="3200" dirty="0"/>
          </a:p>
        </p:txBody>
      </p:sp>
      <p:sp>
        <p:nvSpPr>
          <p:cNvPr id="3" name="Объект 2"/>
          <p:cNvSpPr>
            <a:spLocks noGrp="1"/>
          </p:cNvSpPr>
          <p:nvPr>
            <p:ph idx="1"/>
          </p:nvPr>
        </p:nvSpPr>
        <p:spPr>
          <a:xfrm>
            <a:off x="304800" y="1556792"/>
            <a:ext cx="8686800" cy="5040560"/>
          </a:xfrm>
        </p:spPr>
        <p:txBody>
          <a:bodyPr>
            <a:normAutofit fontScale="70000" lnSpcReduction="20000"/>
          </a:bodyPr>
          <a:lstStyle/>
          <a:p>
            <a:pPr fontAlgn="base"/>
            <a:r>
              <a:rPr lang="ru-RU" b="1" dirty="0">
                <a:latin typeface="+mj-lt"/>
              </a:rPr>
              <a:t>Координационные способности</a:t>
            </a:r>
            <a:r>
              <a:rPr lang="ru-RU" dirty="0">
                <a:latin typeface="+mj-lt"/>
              </a:rPr>
              <a:t> – это возможности </a:t>
            </a:r>
            <a:r>
              <a:rPr lang="ru-RU" dirty="0" smtClean="0">
                <a:latin typeface="+mj-lt"/>
              </a:rPr>
              <a:t>футболиста, </a:t>
            </a:r>
            <a:r>
              <a:rPr lang="ru-RU" dirty="0">
                <a:latin typeface="+mj-lt"/>
              </a:rPr>
              <a:t>определяющие его готовность к оптимальному управлению регулировки двигательного действия</a:t>
            </a:r>
            <a:r>
              <a:rPr lang="ru-RU" dirty="0" smtClean="0">
                <a:latin typeface="+mj-lt"/>
              </a:rPr>
              <a:t>.</a:t>
            </a:r>
          </a:p>
          <a:p>
            <a:pPr fontAlgn="base"/>
            <a:endParaRPr lang="ru-RU" dirty="0">
              <a:latin typeface="+mj-lt"/>
            </a:endParaRPr>
          </a:p>
          <a:p>
            <a:pPr fontAlgn="base"/>
            <a:r>
              <a:rPr lang="ru-RU" b="1" dirty="0">
                <a:latin typeface="+mj-lt"/>
              </a:rPr>
              <a:t>Цель развития координационных способностей :</a:t>
            </a:r>
            <a:endParaRPr lang="ru-RU" b="1" dirty="0" smtClean="0">
              <a:latin typeface="+mj-lt"/>
            </a:endParaRPr>
          </a:p>
          <a:p>
            <a:pPr fontAlgn="base"/>
            <a:r>
              <a:rPr lang="ru-RU" dirty="0" smtClean="0">
                <a:latin typeface="+mj-lt"/>
              </a:rPr>
              <a:t>- оптимизация </a:t>
            </a:r>
            <a:r>
              <a:rPr lang="ru-RU" dirty="0">
                <a:latin typeface="+mj-lt"/>
              </a:rPr>
              <a:t>двигательной подготовленности (в циклических движениях - ходьба, бег; в ациклических двигательных действиях – прыжки; в нападающих и защитных технических действиях и </a:t>
            </a:r>
            <a:r>
              <a:rPr lang="ru-RU" dirty="0" smtClean="0">
                <a:latin typeface="+mj-lt"/>
              </a:rPr>
              <a:t>т.д.</a:t>
            </a:r>
          </a:p>
          <a:p>
            <a:pPr fontAlgn="base"/>
            <a:endParaRPr lang="ru-RU" dirty="0" smtClean="0">
              <a:latin typeface="+mj-lt"/>
            </a:endParaRPr>
          </a:p>
          <a:p>
            <a:pPr fontAlgn="base"/>
            <a:r>
              <a:rPr lang="ru-RU" b="1" dirty="0" smtClean="0">
                <a:latin typeface="+mj-lt"/>
              </a:rPr>
              <a:t>Задачи развития </a:t>
            </a:r>
            <a:r>
              <a:rPr lang="ru-RU" b="1" dirty="0">
                <a:latin typeface="+mj-lt"/>
              </a:rPr>
              <a:t>координационных </a:t>
            </a:r>
            <a:r>
              <a:rPr lang="ru-RU" b="1" dirty="0" smtClean="0">
                <a:latin typeface="+mj-lt"/>
              </a:rPr>
              <a:t>способностей:</a:t>
            </a:r>
          </a:p>
          <a:p>
            <a:pPr fontAlgn="base"/>
            <a:r>
              <a:rPr lang="ru-RU" b="1" dirty="0" smtClean="0">
                <a:latin typeface="+mj-lt"/>
              </a:rPr>
              <a:t>- </a:t>
            </a:r>
            <a:r>
              <a:rPr lang="ru-RU" dirty="0" smtClean="0">
                <a:latin typeface="+mj-lt"/>
              </a:rPr>
              <a:t>систематическое </a:t>
            </a:r>
            <a:r>
              <a:rPr lang="ru-RU" dirty="0">
                <a:latin typeface="+mj-lt"/>
              </a:rPr>
              <a:t>освоение новых двигательных </a:t>
            </a:r>
            <a:r>
              <a:rPr lang="ru-RU" dirty="0" smtClean="0">
                <a:latin typeface="+mj-lt"/>
              </a:rPr>
              <a:t>действий;</a:t>
            </a:r>
          </a:p>
          <a:p>
            <a:pPr fontAlgn="base"/>
            <a:r>
              <a:rPr lang="ru-RU" dirty="0" smtClean="0">
                <a:latin typeface="+mj-lt"/>
              </a:rPr>
              <a:t>-  </a:t>
            </a:r>
            <a:r>
              <a:rPr lang="ru-RU" dirty="0">
                <a:latin typeface="+mj-lt"/>
              </a:rPr>
              <a:t>совершенствование и адекватное их применение. </a:t>
            </a:r>
            <a:endParaRPr lang="ru-RU" dirty="0" smtClean="0">
              <a:latin typeface="+mj-lt"/>
            </a:endParaRPr>
          </a:p>
          <a:p>
            <a:pPr fontAlgn="base"/>
            <a:r>
              <a:rPr lang="ru-RU" dirty="0" smtClean="0">
                <a:latin typeface="+mj-lt"/>
              </a:rPr>
              <a:t>- их </a:t>
            </a:r>
            <a:r>
              <a:rPr lang="ru-RU" dirty="0">
                <a:latin typeface="+mj-lt"/>
              </a:rPr>
              <a:t>следует решать в тесной связи с задачами общей и специальной физической, технической, тактической подготовки.</a:t>
            </a:r>
          </a:p>
        </p:txBody>
      </p:sp>
    </p:spTree>
    <p:extLst>
      <p:ext uri="{BB962C8B-B14F-4D97-AF65-F5344CB8AC3E}">
        <p14:creationId xmlns:p14="http://schemas.microsoft.com/office/powerpoint/2010/main" val="41681871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787</TotalTime>
  <Words>2578</Words>
  <Application>Microsoft Office PowerPoint</Application>
  <PresentationFormat>Экран (4:3)</PresentationFormat>
  <Paragraphs>404</Paragraphs>
  <Slides>38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Franklin Gothic Book</vt:lpstr>
      <vt:lpstr>Franklin Gothic Medium</vt:lpstr>
      <vt:lpstr>Wingdings 2</vt:lpstr>
      <vt:lpstr>Трек</vt:lpstr>
      <vt:lpstr>     </vt:lpstr>
      <vt:lpstr>ПСИХОЛОГИЧЕСКАЯ ХАРАКТЕРИСТИКА    ФУТБОЛА</vt:lpstr>
      <vt:lpstr>   Понятие способности.   </vt:lpstr>
      <vt:lpstr>Понятие способности.  </vt:lpstr>
      <vt:lpstr>Понятие способности.</vt:lpstr>
      <vt:lpstr> общие способности</vt:lpstr>
      <vt:lpstr>общие способности</vt:lpstr>
      <vt:lpstr>специальные способности</vt:lpstr>
      <vt:lpstr>специальные способности</vt:lpstr>
      <vt:lpstr>специальные способности</vt:lpstr>
      <vt:lpstr>специальные способности.</vt:lpstr>
      <vt:lpstr>специальные способности</vt:lpstr>
      <vt:lpstr>специальные способности</vt:lpstr>
      <vt:lpstr>специальные способности</vt:lpstr>
      <vt:lpstr>Роль характерологических особенностей в спорте.</vt:lpstr>
      <vt:lpstr>Роль характерологических особенностей в спорте.</vt:lpstr>
      <vt:lpstr>Роль характерологических особенностей в спорте.</vt:lpstr>
      <vt:lpstr>темперамент в спорте.</vt:lpstr>
      <vt:lpstr>темперамент в спорте.</vt:lpstr>
      <vt:lpstr>Механизмы психологической защиты.</vt:lpstr>
      <vt:lpstr>   Личность спортсмена.</vt:lpstr>
      <vt:lpstr>Структура личности спортсмена.</vt:lpstr>
      <vt:lpstr>Структура личности спортсмена.</vt:lpstr>
      <vt:lpstr>Структура личности спортсмена.</vt:lpstr>
      <vt:lpstr>Формирование специфического восприятия.</vt:lpstr>
      <vt:lpstr>Специализированные восприятия.</vt:lpstr>
      <vt:lpstr>Диагностика предстартового состояния.</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Возрастные психологические особенности.</vt:lpstr>
      <vt:lpstr>Психологические методы эффективного руководства спортивной командой.</vt:lpstr>
      <vt:lpstr>Требования к личности тренера.</vt:lpstr>
      <vt:lpstr>            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Ефросинья</dc:creator>
  <cp:lastModifiedBy>Хаустов Иван Макимович</cp:lastModifiedBy>
  <cp:revision>52</cp:revision>
  <dcterms:created xsi:type="dcterms:W3CDTF">2013-09-19T07:08:57Z</dcterms:created>
  <dcterms:modified xsi:type="dcterms:W3CDTF">2020-02-07T06:17:18Z</dcterms:modified>
</cp:coreProperties>
</file>