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93D2"/>
    <a:srgbClr val="E3664D"/>
    <a:srgbClr val="542708"/>
    <a:srgbClr val="6C32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1056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D637-4BA6-486C-B1E4-7D7D7C0A4354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C07C-4425-42B2-A409-DD69B4F8C8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886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D637-4BA6-486C-B1E4-7D7D7C0A4354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C07C-4425-42B2-A409-DD69B4F8C8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359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D637-4BA6-486C-B1E4-7D7D7C0A4354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C07C-4425-42B2-A409-DD69B4F8C8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42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D637-4BA6-486C-B1E4-7D7D7C0A4354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C07C-4425-42B2-A409-DD69B4F8C8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321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D637-4BA6-486C-B1E4-7D7D7C0A4354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C07C-4425-42B2-A409-DD69B4F8C8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73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D637-4BA6-486C-B1E4-7D7D7C0A4354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C07C-4425-42B2-A409-DD69B4F8C8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40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D637-4BA6-486C-B1E4-7D7D7C0A4354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C07C-4425-42B2-A409-DD69B4F8C8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37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D637-4BA6-486C-B1E4-7D7D7C0A4354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C07C-4425-42B2-A409-DD69B4F8C8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55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D637-4BA6-486C-B1E4-7D7D7C0A4354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C07C-4425-42B2-A409-DD69B4F8C8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745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D637-4BA6-486C-B1E4-7D7D7C0A4354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C07C-4425-42B2-A409-DD69B4F8C8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37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D637-4BA6-486C-B1E4-7D7D7C0A4354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C07C-4425-42B2-A409-DD69B4F8C8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866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3D637-4BA6-486C-B1E4-7D7D7C0A4354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DC07C-4425-42B2-A409-DD69B4F8C8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3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eread.me/uploads/topics/preview/00/00/19/59/81cc49829a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b="11330"/>
          <a:stretch>
            <a:fillRect/>
          </a:stretch>
        </p:blipFill>
        <p:spPr bwMode="auto">
          <a:xfrm>
            <a:off x="-152400" y="-186267"/>
            <a:ext cx="12344400" cy="70442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0"/>
            <a:ext cx="10150323" cy="1080272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54270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Департамент образования и науки города Москвы </a:t>
            </a:r>
            <a:r>
              <a:rPr lang="ru-RU" sz="2200" b="1" dirty="0">
                <a:solidFill>
                  <a:srgbClr val="54270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54270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54270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города Москвы </a:t>
            </a:r>
            <a:r>
              <a:rPr lang="ru-RU" sz="2200" b="1" dirty="0">
                <a:solidFill>
                  <a:srgbClr val="54270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54270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54270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«Школа № 1596» </a:t>
            </a:r>
            <a:endParaRPr lang="ru-RU" sz="2200" dirty="0">
              <a:solidFill>
                <a:srgbClr val="542708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866" y="1964268"/>
            <a:ext cx="10947400" cy="2526210"/>
          </a:xfrm>
        </p:spPr>
        <p:txBody>
          <a:bodyPr>
            <a:normAutofit lnSpcReduction="10000"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Логопедическое пособие</a:t>
            </a:r>
          </a:p>
          <a:p>
            <a:r>
              <a:rPr lang="ru-RU" sz="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</a:p>
          <a:p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«Логическая </a:t>
            </a:r>
            <a:r>
              <a:rPr lang="ru-RU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таблица</a:t>
            </a: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»</a:t>
            </a:r>
          </a:p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По сказке «Зимовье зверей»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057" y="5074074"/>
            <a:ext cx="9383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542708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sz="2400" b="1" dirty="0" smtClean="0">
                <a:solidFill>
                  <a:srgbClr val="542708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>
              <a:solidFill>
                <a:srgbClr val="54270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>
                <a:solidFill>
                  <a:srgbClr val="542708"/>
                </a:solidFill>
                <a:latin typeface="Times New Roman" pitchFamily="18" charset="0"/>
                <a:cs typeface="Times New Roman" pitchFamily="18" charset="0"/>
              </a:rPr>
              <a:t>Учитель – логопед: Волкова Е.А</a:t>
            </a:r>
            <a:r>
              <a:rPr lang="ru-RU" sz="2400" i="1" dirty="0" smtClean="0">
                <a:solidFill>
                  <a:srgbClr val="54270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>
              <a:solidFill>
                <a:srgbClr val="54270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93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eread.me/uploads/topics/preview/00/00/19/59/81cc49829a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b="11330"/>
          <a:stretch>
            <a:fillRect/>
          </a:stretch>
        </p:blipFill>
        <p:spPr bwMode="auto">
          <a:xfrm>
            <a:off x="-152400" y="-186267"/>
            <a:ext cx="12344400" cy="70442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0" y="1347490"/>
            <a:ext cx="10515600" cy="66620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542708"/>
                </a:solidFill>
                <a:latin typeface="Times New Roman" pitchFamily="18" charset="0"/>
                <a:cs typeface="Times New Roman" pitchFamily="18" charset="0"/>
              </a:rPr>
              <a:t>Формировать умение правильно составлять предложение </a:t>
            </a:r>
            <a:r>
              <a:rPr lang="ru-RU" dirty="0" smtClean="0">
                <a:solidFill>
                  <a:srgbClr val="54270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54270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54270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542708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5427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914400" y="21558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542708"/>
                </a:solidFill>
                <a:latin typeface="Times New Roman" pitchFamily="18" charset="0"/>
                <a:cs typeface="Times New Roman" pitchFamily="18" charset="0"/>
              </a:rPr>
              <a:t> Обогащать словарь детей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542708"/>
                </a:solidFill>
                <a:latin typeface="Times New Roman" pitchFamily="18" charset="0"/>
                <a:cs typeface="Times New Roman" pitchFamily="18" charset="0"/>
              </a:rPr>
              <a:t> Формировать у детей четкое произношение слов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542708"/>
                </a:solidFill>
                <a:latin typeface="Times New Roman" pitchFamily="18" charset="0"/>
                <a:cs typeface="Times New Roman" pitchFamily="18" charset="0"/>
              </a:rPr>
              <a:t> Учить находить и совмещать различного вида силуэты  животных, развивать внимание.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542708"/>
                </a:solidFill>
                <a:latin typeface="Times New Roman" pitchFamily="18" charset="0"/>
                <a:cs typeface="Times New Roman" pitchFamily="18" charset="0"/>
              </a:rPr>
              <a:t> Учить  правильно использовать </a:t>
            </a:r>
            <a:r>
              <a:rPr lang="ru-RU" dirty="0">
                <a:solidFill>
                  <a:srgbClr val="542708"/>
                </a:solidFill>
                <a:latin typeface="Times New Roman" pitchFamily="18" charset="0"/>
                <a:cs typeface="Times New Roman" pitchFamily="18" charset="0"/>
              </a:rPr>
              <a:t>предлоги: </a:t>
            </a:r>
            <a:r>
              <a:rPr lang="ru-RU" dirty="0" smtClean="0">
                <a:solidFill>
                  <a:srgbClr val="542708"/>
                </a:solidFill>
                <a:latin typeface="Times New Roman" pitchFamily="18" charset="0"/>
                <a:cs typeface="Times New Roman" pitchFamily="18" charset="0"/>
              </a:rPr>
              <a:t>на, в, за, под.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542708"/>
                </a:solidFill>
                <a:latin typeface="Times New Roman" pitchFamily="18" charset="0"/>
                <a:cs typeface="Times New Roman" pitchFamily="18" charset="0"/>
              </a:rPr>
              <a:t> Развивать психические процессы: память, внимание, </a:t>
            </a:r>
            <a:r>
              <a:rPr lang="ru-RU" dirty="0" smtClean="0">
                <a:solidFill>
                  <a:srgbClr val="542708"/>
                </a:solidFill>
                <a:latin typeface="Times New Roman" pitchFamily="18" charset="0"/>
                <a:cs typeface="Times New Roman" pitchFamily="18" charset="0"/>
              </a:rPr>
              <a:t>логическое мышление, воображение и мелкую моторику.</a:t>
            </a:r>
          </a:p>
        </p:txBody>
      </p:sp>
    </p:spTree>
    <p:extLst>
      <p:ext uri="{BB962C8B-B14F-4D97-AF65-F5344CB8AC3E}">
        <p14:creationId xmlns:p14="http://schemas.microsoft.com/office/powerpoint/2010/main" val="198862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eread.me/uploads/topics/preview/00/00/19/59/81cc49829a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b="11330"/>
          <a:stretch>
            <a:fillRect/>
          </a:stretch>
        </p:blipFill>
        <p:spPr bwMode="auto">
          <a:xfrm>
            <a:off x="-152400" y="-186267"/>
            <a:ext cx="12344400" cy="704426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72267" y="135467"/>
            <a:ext cx="797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Варианты работы с пособием: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8935" y="1994353"/>
            <a:ext cx="100414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ru-RU" sz="2000" dirty="0" smtClean="0">
                <a:solidFill>
                  <a:srgbClr val="542708"/>
                </a:solidFill>
                <a:cs typeface="Times New Roman" pitchFamily="18" charset="0"/>
              </a:rPr>
              <a:t>         Логопед выкладывает силуэты животных и их цветные изображения, идентичные силуэтам. </a:t>
            </a:r>
          </a:p>
          <a:p>
            <a:pPr marL="514350" indent="-514350" algn="ctr">
              <a:lnSpc>
                <a:spcPct val="150000"/>
              </a:lnSpc>
            </a:pPr>
            <a:r>
              <a:rPr lang="ru-RU" sz="2000" dirty="0" smtClean="0">
                <a:solidFill>
                  <a:srgbClr val="542708"/>
                </a:solidFill>
                <a:cs typeface="Times New Roman" pitchFamily="18" charset="0"/>
              </a:rPr>
              <a:t>Ребенок должен выбрать только тех животных и их силуэты, которые жили в зимовье в сказке «</a:t>
            </a:r>
            <a:r>
              <a:rPr lang="ru-RU" sz="2000" smtClean="0">
                <a:solidFill>
                  <a:srgbClr val="542708"/>
                </a:solidFill>
                <a:cs typeface="Times New Roman" pitchFamily="18" charset="0"/>
              </a:rPr>
              <a:t>Зимовье зверей». </a:t>
            </a:r>
            <a:endParaRPr lang="ru-RU" dirty="0">
              <a:solidFill>
                <a:srgbClr val="542708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lum bright="-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" r="1464" b="57358"/>
          <a:stretch>
            <a:fillRect/>
          </a:stretch>
        </p:blipFill>
        <p:spPr>
          <a:xfrm>
            <a:off x="6908572" y="4084644"/>
            <a:ext cx="4834695" cy="1994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602875" y="1178467"/>
            <a:ext cx="1842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№1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20200125_152340.jpg"/>
          <p:cNvPicPr>
            <a:picLocks noChangeAspect="1"/>
          </p:cNvPicPr>
          <p:nvPr/>
        </p:nvPicPr>
        <p:blipFill>
          <a:blip r:embed="rId4" cstate="print"/>
          <a:srcRect b="3264"/>
          <a:stretch>
            <a:fillRect/>
          </a:stretch>
        </p:blipFill>
        <p:spPr>
          <a:xfrm>
            <a:off x="228600" y="4187821"/>
            <a:ext cx="5526731" cy="18997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Стрелка вправо 12"/>
          <p:cNvSpPr/>
          <p:nvPr/>
        </p:nvSpPr>
        <p:spPr>
          <a:xfrm>
            <a:off x="6036734" y="4978399"/>
            <a:ext cx="677334" cy="399966"/>
          </a:xfrm>
          <a:prstGeom prst="rightArrow">
            <a:avLst/>
          </a:prstGeom>
          <a:solidFill>
            <a:srgbClr val="4E93D2">
              <a:alpha val="7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145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eread.me/uploads/topics/preview/00/00/19/59/81cc49829a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b="11330"/>
          <a:stretch>
            <a:fillRect/>
          </a:stretch>
        </p:blipFill>
        <p:spPr bwMode="auto">
          <a:xfrm>
            <a:off x="-152400" y="-186267"/>
            <a:ext cx="12344400" cy="7044267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8" b="7910"/>
          <a:stretch>
            <a:fillRect/>
          </a:stretch>
        </p:blipFill>
        <p:spPr>
          <a:xfrm rot="16200000">
            <a:off x="433036" y="2581098"/>
            <a:ext cx="3545065" cy="40386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7" b="11294"/>
          <a:stretch>
            <a:fillRect/>
          </a:stretch>
        </p:blipFill>
        <p:spPr>
          <a:xfrm>
            <a:off x="8559800" y="2788186"/>
            <a:ext cx="3039533" cy="35448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20200124_201228.jpg"/>
          <p:cNvPicPr>
            <a:picLocks noChangeAspect="1"/>
          </p:cNvPicPr>
          <p:nvPr/>
        </p:nvPicPr>
        <p:blipFill>
          <a:blip r:embed="rId5" cstate="print"/>
          <a:srcRect b="7399"/>
          <a:stretch>
            <a:fillRect/>
          </a:stretch>
        </p:blipFill>
        <p:spPr>
          <a:xfrm>
            <a:off x="4672268" y="3638162"/>
            <a:ext cx="3348450" cy="2373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653569" y="211668"/>
            <a:ext cx="1842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№2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7399" y="986136"/>
            <a:ext cx="10236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542708"/>
                </a:solidFill>
                <a:cs typeface="Times New Roman" pitchFamily="18" charset="0"/>
              </a:rPr>
              <a:t>Логопед выкладывает картинку «зимовья» (вид изнутри) и распределяет на ней силуэты персонажей сказки.</a:t>
            </a:r>
          </a:p>
          <a:p>
            <a:pPr algn="ctr"/>
            <a:r>
              <a:rPr lang="ru-RU" sz="2000" dirty="0" smtClean="0">
                <a:solidFill>
                  <a:srgbClr val="542708"/>
                </a:solidFill>
                <a:cs typeface="Times New Roman" pitchFamily="18" charset="0"/>
              </a:rPr>
              <a:t>Ребенок должен назвать, какому животному принадлежит силуэт, а затем выбрать нужную цветную картинку и соотнести с этим силуэтом, накрыв  его сверху.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16840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eread.me/uploads/topics/preview/00/00/19/59/81cc49829a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b="11330"/>
          <a:stretch>
            <a:fillRect/>
          </a:stretch>
        </p:blipFill>
        <p:spPr bwMode="auto">
          <a:xfrm>
            <a:off x="-152400" y="-186267"/>
            <a:ext cx="12344400" cy="7044267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66" y="730206"/>
            <a:ext cx="6640167" cy="4575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rcRect l="9542"/>
          <a:stretch>
            <a:fillRect/>
          </a:stretch>
        </p:blipFill>
        <p:spPr>
          <a:xfrm>
            <a:off x="7848599" y="1130170"/>
            <a:ext cx="3727086" cy="40372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1222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eread.me/uploads/topics/preview/00/00/19/59/81cc49829a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b="11330"/>
          <a:stretch>
            <a:fillRect/>
          </a:stretch>
        </p:blipFill>
        <p:spPr bwMode="auto">
          <a:xfrm>
            <a:off x="-152400" y="-186267"/>
            <a:ext cx="12344400" cy="7044267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t="1970" b="4570"/>
          <a:stretch>
            <a:fillRect/>
          </a:stretch>
        </p:blipFill>
        <p:spPr>
          <a:xfrm>
            <a:off x="4377267" y="2641601"/>
            <a:ext cx="3110600" cy="3869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8" r="3774" b="3814"/>
          <a:stretch>
            <a:fillRect/>
          </a:stretch>
        </p:blipFill>
        <p:spPr>
          <a:xfrm>
            <a:off x="296333" y="2275207"/>
            <a:ext cx="3259667" cy="4277993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5" t="15206"/>
          <a:stretch>
            <a:fillRect/>
          </a:stretch>
        </p:blipFill>
        <p:spPr>
          <a:xfrm>
            <a:off x="8373533" y="2305287"/>
            <a:ext cx="3310465" cy="4257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24933" y="762000"/>
            <a:ext cx="108711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2000" dirty="0" smtClean="0">
                <a:solidFill>
                  <a:srgbClr val="542708"/>
                </a:solidFill>
                <a:cs typeface="Times New Roman" pitchFamily="18" charset="0"/>
              </a:rPr>
              <a:t>Логопед предлагает составить предложение о каждом персонаже.</a:t>
            </a:r>
          </a:p>
          <a:p>
            <a:pPr marL="457200" indent="-457200" algn="ctr"/>
            <a:r>
              <a:rPr lang="ru-RU" sz="2000" dirty="0" smtClean="0">
                <a:solidFill>
                  <a:srgbClr val="542708"/>
                </a:solidFill>
                <a:cs typeface="Times New Roman" pitchFamily="18" charset="0"/>
              </a:rPr>
              <a:t>Предложение произносится с работой кулака. Количество «открытых» пальцев совпадает с количеством слов в предложении. На первое слово ребенок «открывает» большой палец, на второе слово – указательный и т.д. </a:t>
            </a:r>
          </a:p>
          <a:p>
            <a:pPr marL="457200" indent="-457200" algn="ctr"/>
            <a:r>
              <a:rPr lang="ru-RU" sz="2000" dirty="0" smtClean="0">
                <a:solidFill>
                  <a:srgbClr val="542708"/>
                </a:solidFill>
                <a:cs typeface="Times New Roman" pitchFamily="18" charset="0"/>
              </a:rPr>
              <a:t>(Пример: Петух – стоит – на – сундуке)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58368" y="143933"/>
            <a:ext cx="1842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№3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490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eread.me/uploads/topics/preview/00/00/19/59/81cc49829a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b="11330"/>
          <a:stretch>
            <a:fillRect/>
          </a:stretch>
        </p:blipFill>
        <p:spPr bwMode="auto">
          <a:xfrm>
            <a:off x="-152400" y="-186267"/>
            <a:ext cx="12344400" cy="7044267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1267" y="1105264"/>
            <a:ext cx="10515600" cy="492300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5400" b="1" i="1" dirty="0" smtClean="0">
              <a:solidFill>
                <a:srgbClr val="116D2D"/>
              </a:solidFill>
              <a:latin typeface="Franklin Gothic Book" pitchFamily="34" charset="0"/>
            </a:endParaRPr>
          </a:p>
          <a:p>
            <a:pPr algn="ctr">
              <a:buNone/>
            </a:pPr>
            <a:r>
              <a:rPr lang="ru-RU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Спасибо</a:t>
            </a:r>
            <a:endParaRPr lang="ru-RU" sz="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>
              <a:buNone/>
            </a:pPr>
            <a:r>
              <a:rPr lang="ru-RU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за внимание</a:t>
            </a:r>
            <a:r>
              <a:rPr lang="ru-RU" sz="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! 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8781906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213</Words>
  <Application>Microsoft Office PowerPoint</Application>
  <PresentationFormat>Широкоэкранный</PresentationFormat>
  <Paragraphs>28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Constantia</vt:lpstr>
      <vt:lpstr>Franklin Gothic Book</vt:lpstr>
      <vt:lpstr>Times New Roman</vt:lpstr>
      <vt:lpstr>Wingdings</vt:lpstr>
      <vt:lpstr>Тема Office</vt:lpstr>
      <vt:lpstr> Департамент образования и науки города Москвы  Государственное бюджетное общеобразовательное учреждение города Москвы  «Школа № 1596» </vt:lpstr>
      <vt:lpstr>Цель:  Формировать умение правильно составлять предложение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города Москвы Школа № 1596  дошкольное  отделение №1815</dc:title>
  <dc:creator>RePack by Diakov</dc:creator>
  <cp:lastModifiedBy>RePack by Diakov</cp:lastModifiedBy>
  <cp:revision>36</cp:revision>
  <dcterms:created xsi:type="dcterms:W3CDTF">2019-11-21T13:44:21Z</dcterms:created>
  <dcterms:modified xsi:type="dcterms:W3CDTF">2020-02-04T14:19:48Z</dcterms:modified>
</cp:coreProperties>
</file>