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25"/>
  </p:notesMasterIdLst>
  <p:sldIdLst>
    <p:sldId id="256" r:id="rId2"/>
    <p:sldId id="259" r:id="rId3"/>
    <p:sldId id="315" r:id="rId4"/>
    <p:sldId id="285" r:id="rId5"/>
    <p:sldId id="286" r:id="rId6"/>
    <p:sldId id="287" r:id="rId7"/>
    <p:sldId id="288" r:id="rId8"/>
    <p:sldId id="271" r:id="rId9"/>
    <p:sldId id="289" r:id="rId10"/>
    <p:sldId id="311" r:id="rId11"/>
    <p:sldId id="312" r:id="rId12"/>
    <p:sldId id="313" r:id="rId13"/>
    <p:sldId id="314" r:id="rId14"/>
    <p:sldId id="295" r:id="rId15"/>
    <p:sldId id="305" r:id="rId16"/>
    <p:sldId id="306" r:id="rId17"/>
    <p:sldId id="307" r:id="rId18"/>
    <p:sldId id="308" r:id="rId19"/>
    <p:sldId id="304" r:id="rId20"/>
    <p:sldId id="273" r:id="rId21"/>
    <p:sldId id="303" r:id="rId22"/>
    <p:sldId id="275" r:id="rId23"/>
    <p:sldId id="26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 autoAdjust="0"/>
    <p:restoredTop sz="84668" autoAdjust="0"/>
  </p:normalViewPr>
  <p:slideViewPr>
    <p:cSldViewPr>
      <p:cViewPr varScale="1">
        <p:scale>
          <a:sx n="98" d="100"/>
          <a:sy n="98" d="100"/>
        </p:scale>
        <p:origin x="-20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978E4-2D9E-4FAA-84C1-FF153B8669E2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BA833-B7E6-481F-8CA6-1BEF5B5C11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184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A833-B7E6-481F-8CA6-1BEF5B5C11B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3127A6-C041-4BB2-8130-20FC015350DE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3E35FC-0921-4410-A76E-57B1BB9EEAB3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B3B5EF-C13C-4CDB-A74F-11D7FEBC7154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FFE7C-279C-44EE-A6D3-7A2C5B8D6F91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A833-B7E6-481F-8CA6-1BEF5B5C11B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A833-B7E6-481F-8CA6-1BEF5B5C11B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A833-B7E6-481F-8CA6-1BEF5B5C11B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A833-B7E6-481F-8CA6-1BEF5B5C11B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A833-B7E6-481F-8CA6-1BEF5B5C11B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A833-B7E6-481F-8CA6-1BEF5B5C11B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A833-B7E6-481F-8CA6-1BEF5B5C11B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A833-B7E6-481F-8CA6-1BEF5B5C11B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A833-B7E6-481F-8CA6-1BEF5B5C11B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A833-B7E6-481F-8CA6-1BEF5B5C11B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A833-B7E6-481F-8CA6-1BEF5B5C11B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A833-B7E6-481F-8CA6-1BEF5B5C11B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648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A833-B7E6-481F-8CA6-1BEF5B5C11B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A833-B7E6-481F-8CA6-1BEF5B5C11B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A833-B7E6-481F-8CA6-1BEF5B5C11B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A833-B7E6-481F-8CA6-1BEF5B5C11B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A833-B7E6-481F-8CA6-1BEF5B5C11B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A833-B7E6-481F-8CA6-1BEF5B5C11B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25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9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176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11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198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63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11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99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45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22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98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63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51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43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70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43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0E496-B04F-4EDE-AF2D-880FBB521394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3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w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9.wmf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10" Type="http://schemas.openxmlformats.org/officeDocument/2006/relationships/image" Target="../media/image25.png"/><Relationship Id="rId4" Type="http://schemas.openxmlformats.org/officeDocument/2006/relationships/image" Target="../media/image13.wmf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wmf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7920880" cy="4166582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Деловая игра</a:t>
            </a:r>
            <a:br>
              <a:rPr lang="ru-RU" sz="36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«Профилактика </a:t>
            </a:r>
            <a:b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</a:b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речевых нарушений</a:t>
            </a:r>
            <a:b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</a:b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 игровыми средствами у детей дошкольного возраста»</a:t>
            </a:r>
            <a:b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</a:b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49080"/>
            <a:ext cx="8640960" cy="1440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93063" y="6129338"/>
            <a:ext cx="719137" cy="503237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365" y="-280194"/>
            <a:ext cx="9230343" cy="713819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514" y="4034303"/>
            <a:ext cx="3463549" cy="282369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7551" y="422276"/>
            <a:ext cx="7417121" cy="965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/>
              <a:t>  </a:t>
            </a:r>
            <a:r>
              <a:rPr lang="ru-RU" sz="2800" b="1" dirty="0" smtClean="0">
                <a:solidFill>
                  <a:srgbClr val="663300"/>
                </a:solidFill>
                <a:latin typeface="Arial" charset="0"/>
              </a:rPr>
              <a:t>Жил весёлый                 в своём</a:t>
            </a:r>
            <a:r>
              <a:rPr lang="en-US" sz="2800" b="1" dirty="0" smtClean="0">
                <a:solidFill>
                  <a:srgbClr val="663300"/>
                </a:solidFill>
                <a:latin typeface="Arial" charset="0"/>
              </a:rPr>
              <a:t> </a:t>
            </a:r>
            <a:r>
              <a:rPr lang="ru-RU" sz="2800" b="1" dirty="0" smtClean="0">
                <a:solidFill>
                  <a:srgbClr val="663300"/>
                </a:solidFill>
                <a:latin typeface="Arial" charset="0"/>
              </a:rPr>
              <a:t>домике</a:t>
            </a:r>
            <a:r>
              <a:rPr lang="en-US" sz="2800" b="1" dirty="0" smtClean="0">
                <a:solidFill>
                  <a:srgbClr val="663300"/>
                </a:solidFill>
                <a:latin typeface="Arial" charset="0"/>
              </a:rPr>
              <a:t>.</a:t>
            </a:r>
            <a:r>
              <a:rPr lang="ru-RU" sz="2800" b="1" dirty="0" smtClean="0">
                <a:solidFill>
                  <a:srgbClr val="663300"/>
                </a:solidFill>
                <a:latin typeface="Arial" charset="0"/>
              </a:rPr>
              <a:t> </a:t>
            </a:r>
            <a:endParaRPr lang="en-US" sz="2800" b="1" dirty="0" smtClean="0">
              <a:solidFill>
                <a:srgbClr val="6633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dirty="0" smtClean="0">
              <a:solidFill>
                <a:srgbClr val="6633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dirty="0" smtClean="0">
              <a:solidFill>
                <a:srgbClr val="6633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dirty="0" smtClean="0">
              <a:solidFill>
                <a:srgbClr val="996633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400" dirty="0" smtClean="0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31800" y="1449388"/>
            <a:ext cx="46815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Что это за домик</a:t>
            </a: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431800" y="2708275"/>
            <a:ext cx="6226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20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Вышел</a:t>
            </a:r>
            <a:r>
              <a:rPr lang="ru-RU" sz="3200">
                <a:solidFill>
                  <a:srgbClr val="663300"/>
                </a:solidFill>
                <a:latin typeface="Arial" charset="0"/>
              </a:rPr>
              <a:t>            </a:t>
            </a:r>
            <a:r>
              <a:rPr lang="ru-RU" sz="320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погреться на</a:t>
            </a:r>
          </a:p>
        </p:txBody>
      </p:sp>
      <p:pic>
        <p:nvPicPr>
          <p:cNvPr id="3096" name="Picture 24" descr="MCj0319554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7716" y="1993896"/>
            <a:ext cx="18145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25"/>
          <p:cNvSpPr txBox="1">
            <a:spLocks noChangeArrowheads="1"/>
          </p:cNvSpPr>
          <p:nvPr/>
        </p:nvSpPr>
        <p:spPr bwMode="auto">
          <a:xfrm>
            <a:off x="1763713" y="4797425"/>
            <a:ext cx="4176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4104" name="Text Box 28"/>
          <p:cNvSpPr txBox="1">
            <a:spLocks noChangeArrowheads="1"/>
          </p:cNvSpPr>
          <p:nvPr/>
        </p:nvSpPr>
        <p:spPr bwMode="auto">
          <a:xfrm>
            <a:off x="7812088" y="1628775"/>
            <a:ext cx="560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446088" y="3787775"/>
            <a:ext cx="8135937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отдохнуть на           </a:t>
            </a: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. Лежит, загорает. </a:t>
            </a:r>
            <a:endParaRPr lang="en-US" sz="3200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ru-RU" sz="3200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Подул лёгкий              , язычок поёжился,</a:t>
            </a: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ru-RU" sz="32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106" name="Rectangle 32"/>
          <p:cNvSpPr>
            <a:spLocks noChangeArrowheads="1"/>
          </p:cNvSpPr>
          <p:nvPr/>
        </p:nvSpPr>
        <p:spPr bwMode="auto">
          <a:xfrm>
            <a:off x="7632700" y="2708275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663300"/>
                </a:solidFill>
                <a:latin typeface="Arial" charset="0"/>
              </a:rPr>
              <a:t>,</a:t>
            </a:r>
          </a:p>
        </p:txBody>
      </p:sp>
      <p:pic>
        <p:nvPicPr>
          <p:cNvPr id="3131" name="Picture 59" descr="MMj03034400000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6896" y="5043492"/>
            <a:ext cx="1260475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2" name="Picture 9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1343" y="407195"/>
            <a:ext cx="900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3" name="Picture 9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050" y="2708275"/>
            <a:ext cx="898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AutoShape 9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72450" y="6129338"/>
            <a:ext cx="720725" cy="5397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165" name="Picture 9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4C6BB0"/>
              </a:clrFrom>
              <a:clrTo>
                <a:srgbClr val="4C6BB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51388" y="908050"/>
            <a:ext cx="10318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0" name="Picture 9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51163" y="3789363"/>
            <a:ext cx="12604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0"/>
            <a:ext cx="9144000" cy="76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спрятался в          </a:t>
            </a: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</a:t>
            </a:r>
            <a:r>
              <a:rPr lang="ru-RU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 закрыл за</a:t>
            </a: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собой             .</a:t>
            </a:r>
            <a:endParaRPr lang="en-US" sz="3200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endParaRPr lang="en-US" sz="3200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endParaRPr lang="en-US" sz="3200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А на</a:t>
            </a: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дворе</a:t>
            </a: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  </a:t>
            </a:r>
            <a:r>
              <a:rPr lang="ru-RU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спряталось за </a:t>
            </a:r>
            <a:endParaRPr lang="en-US" sz="3200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endParaRPr lang="ru-RU" sz="3200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endParaRPr lang="en-US" sz="3200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и забарабанил по крыше</a:t>
            </a: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</a:t>
            </a:r>
            <a:r>
              <a:rPr lang="ru-RU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(«</a:t>
            </a:r>
            <a:r>
              <a:rPr lang="ru-RU" sz="32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</a:t>
            </a:r>
            <a:r>
              <a:rPr lang="ru-RU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– </a:t>
            </a:r>
            <a:r>
              <a:rPr lang="ru-RU" sz="32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</a:t>
            </a:r>
            <a:r>
              <a:rPr lang="ru-RU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– </a:t>
            </a:r>
            <a:r>
              <a:rPr lang="ru-RU" sz="32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</a:t>
            </a:r>
            <a:r>
              <a:rPr lang="ru-RU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- </a:t>
            </a:r>
            <a:r>
              <a:rPr lang="ru-RU" sz="32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</a:t>
            </a:r>
            <a:r>
              <a:rPr lang="ru-RU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»).</a:t>
            </a:r>
          </a:p>
          <a:p>
            <a:pPr>
              <a:defRPr/>
            </a:pPr>
            <a:endParaRPr lang="ru-RU" sz="3200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endParaRPr lang="ru-RU" sz="3200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не скучал дома, напоил          </a:t>
            </a: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ru-RU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молоком. </a:t>
            </a:r>
          </a:p>
          <a:p>
            <a:pPr>
              <a:defRPr/>
            </a:pPr>
            <a:endParaRPr lang="ru-RU" sz="3200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endParaRPr lang="ru-RU" sz="3200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Он лакал молочко, потом             </a:t>
            </a: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облизнулся</a:t>
            </a:r>
            <a:r>
              <a:rPr lang="ru-RU" sz="3200" dirty="0">
                <a:solidFill>
                  <a:srgbClr val="663300"/>
                </a:solidFill>
                <a:latin typeface="Arial" charset="0"/>
              </a:rPr>
              <a:t> </a:t>
            </a:r>
            <a:r>
              <a:rPr lang="ru-RU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 </a:t>
            </a:r>
          </a:p>
          <a:p>
            <a:pPr>
              <a:defRPr/>
            </a:pPr>
            <a:endParaRPr lang="en-US" sz="3200" dirty="0">
              <a:solidFill>
                <a:srgbClr val="663300"/>
              </a:solidFill>
              <a:latin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en-US" sz="3200" dirty="0">
              <a:solidFill>
                <a:srgbClr val="663300"/>
              </a:solidFill>
              <a:latin typeface="Arial" charset="0"/>
            </a:endParaRPr>
          </a:p>
        </p:txBody>
      </p:sp>
      <p:pic>
        <p:nvPicPr>
          <p:cNvPr id="31757" name="Picture 13" descr="MCj023095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0"/>
            <a:ext cx="89058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0" name="Picture 16" descr="MCj0319554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1089025"/>
            <a:ext cx="1604962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7" descr="cl49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950" y="1628775"/>
            <a:ext cx="11715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2" name="Picture 18" descr="cl49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62820" y="1449388"/>
            <a:ext cx="136048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6" name="Picture 22" descr="cl48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2363" y="2889250"/>
            <a:ext cx="10477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7" name="Picture 23" descr="cat2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1863" y="3968750"/>
            <a:ext cx="985837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8" name="Picture 24" descr="a14[2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32363" y="5408613"/>
            <a:ext cx="1439862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1" name="Picture 2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825" y="4329113"/>
            <a:ext cx="10810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4" name="Picture 3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4C6BB0"/>
              </a:clrFrom>
              <a:clrTo>
                <a:srgbClr val="4C6BB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2388" y="0"/>
            <a:ext cx="892175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AutoShape 3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32700" y="5229225"/>
            <a:ext cx="719138" cy="5397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431800" y="368300"/>
            <a:ext cx="84613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сладко заснул.            посмотрел на       </a:t>
            </a: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</a:t>
            </a:r>
            <a:r>
              <a:rPr lang="ru-RU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>
              <a:defRPr/>
            </a:pPr>
            <a:endParaRPr lang="ru-RU" sz="3200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endParaRPr lang="ru-RU" sz="3200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они тикали: «тик-так». </a:t>
            </a: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</a:t>
            </a:r>
            <a:r>
              <a:rPr lang="ru-RU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свернулся </a:t>
            </a:r>
            <a:endParaRPr lang="en-US" sz="3200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endParaRPr lang="ru-RU" sz="3200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endParaRPr lang="en-US" sz="3200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клубочком. «Пора и мне спать», - подумал</a:t>
            </a:r>
            <a:endParaRPr lang="en-US" sz="3200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endParaRPr lang="en-US" sz="3200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endParaRPr lang="en-US" sz="3200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sz="3200" dirty="0">
                <a:latin typeface="Arial" charset="0"/>
              </a:rPr>
              <a:t>             </a:t>
            </a:r>
            <a:r>
              <a:rPr lang="ru-RU" sz="3200" dirty="0">
                <a:solidFill>
                  <a:srgbClr val="663300"/>
                </a:solidFill>
                <a:latin typeface="Arial" charset="0"/>
              </a:rPr>
              <a:t>.</a:t>
            </a:r>
          </a:p>
        </p:txBody>
      </p:sp>
      <p:pic>
        <p:nvPicPr>
          <p:cNvPr id="36870" name="Picture 6" descr="MCj0404661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0"/>
            <a:ext cx="16922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 descr="MCj0406418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1388" y="1628775"/>
            <a:ext cx="1138237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163" y="4508500"/>
            <a:ext cx="10810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368300"/>
            <a:ext cx="1079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86874" cy="100013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«Язычок гулять собрался»</a:t>
            </a:r>
            <a:endParaRPr lang="ru-RU" sz="4400" b="1" dirty="0">
              <a:solidFill>
                <a:schemeClr val="accent5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00174"/>
            <a:ext cx="7772400" cy="4143404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	</a:t>
            </a:r>
            <a:endParaRPr lang="ru-RU" sz="3200" b="1" dirty="0"/>
          </a:p>
        </p:txBody>
      </p:sp>
      <p:pic>
        <p:nvPicPr>
          <p:cNvPr id="3074" name="Picture 2" descr="C:\Users\теносила\Desktop\язычок 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340768"/>
            <a:ext cx="7508130" cy="5029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48681"/>
            <a:ext cx="3781084" cy="1368152"/>
          </a:xfrm>
        </p:spPr>
        <p:txBody>
          <a:bodyPr>
            <a:normAutofit fontScale="90000"/>
          </a:bodyPr>
          <a:lstStyle/>
          <a:p>
            <a:r>
              <a:rPr lang="ru-RU" sz="4900" b="1" i="1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Ситуация 1</a:t>
            </a:r>
            <a:r>
              <a:rPr lang="ru-RU" sz="5400" b="1" i="1" dirty="0">
                <a:solidFill>
                  <a:srgbClr val="FF0000"/>
                </a:solidFill>
              </a:rPr>
              <a:t> </a:t>
            </a:r>
            <a:r>
              <a:rPr lang="ru-RU" sz="5400" b="1" dirty="0">
                <a:solidFill>
                  <a:srgbClr val="FF0000"/>
                </a:solidFill>
              </a:rPr>
              <a:t/>
            </a:r>
            <a:br>
              <a:rPr lang="ru-RU" sz="5400" b="1" dirty="0">
                <a:solidFill>
                  <a:srgbClr val="FF0000"/>
                </a:solidFill>
              </a:rPr>
            </a:b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500174"/>
            <a:ext cx="8123240" cy="4143404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	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32757"/>
            <a:ext cx="67687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	</a:t>
            </a:r>
            <a:r>
              <a:rPr lang="ru-RU" sz="28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Трехлетний Петя много болел, долго лежал в больнице. Практически не разговаривал. Маме пришлось потратить много сил для того, чтобы Петя «заговорил».</a:t>
            </a:r>
            <a:endParaRPr lang="ru-RU" sz="2800" b="1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Назовите основную причину трудного усвоение речи Пети. </a:t>
            </a:r>
            <a:endParaRPr lang="ru-RU" sz="2800" b="1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8184" y="3501008"/>
            <a:ext cx="1670755" cy="277029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935" y="548680"/>
            <a:ext cx="3816424" cy="1598692"/>
          </a:xfrm>
        </p:spPr>
        <p:txBody>
          <a:bodyPr>
            <a:normAutofit fontScale="90000"/>
          </a:bodyPr>
          <a:lstStyle/>
          <a:p>
            <a:r>
              <a:rPr lang="ru-RU" sz="4900" b="1" i="1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Ситуация 2</a:t>
            </a:r>
            <a:r>
              <a:rPr lang="ru-RU" sz="5400" dirty="0">
                <a:solidFill>
                  <a:srgbClr val="002060"/>
                </a:solidFill>
              </a:rPr>
              <a:t/>
            </a:r>
            <a:br>
              <a:rPr lang="ru-RU" sz="5400" dirty="0">
                <a:solidFill>
                  <a:srgbClr val="002060"/>
                </a:solidFill>
              </a:rPr>
            </a:b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142984"/>
            <a:ext cx="8256490" cy="4857784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	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73468"/>
            <a:ext cx="71287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    Часто родители задают педагогам такие вопросы: «Почему не все дети одинаково овладевают чтением, письмом? Все ходят в один детский сад, со всеми в равной мере занимается воспитатель, всех их учит один и тот же логопед. Что же делать нам, родителям, чтобы как – то помочь детям?» </a:t>
            </a: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Дайте совет родителям.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6508" y="116632"/>
            <a:ext cx="1429792" cy="237075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4320480" cy="1457830"/>
          </a:xfrm>
        </p:spPr>
        <p:txBody>
          <a:bodyPr>
            <a:normAutofit/>
          </a:bodyPr>
          <a:lstStyle/>
          <a:p>
            <a:r>
              <a:rPr lang="ru-RU" sz="4400" b="1" i="1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Ситуация 3</a:t>
            </a:r>
            <a:r>
              <a:rPr lang="ru-RU" sz="4400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/>
            </a:r>
            <a:br>
              <a:rPr lang="ru-RU" sz="4400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</a:br>
            <a:endParaRPr lang="ru-RU" sz="4400" dirty="0">
              <a:solidFill>
                <a:schemeClr val="accent5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00174"/>
            <a:ext cx="7772400" cy="4143404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	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5650" y="1408998"/>
            <a:ext cx="752607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    Мама с тревогой говорит: Я слышала, что к шести годам у ребенка пробуждается интерес к учению. Некоторые дети уже в пять лет читают. Я все жду, жду, а у моего Васи ни интереса, ни желания учиться не появилось, хотя ему скоро идти в школу». Какой фактор, влияющий на психическое развитие ребенка, не был использован мамой? </a:t>
            </a:r>
            <a:endParaRPr lang="ru-RU" sz="2800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6296" y="3586021"/>
            <a:ext cx="1860251" cy="30845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51" y="421552"/>
            <a:ext cx="4176464" cy="1529838"/>
          </a:xfrm>
        </p:spPr>
        <p:txBody>
          <a:bodyPr>
            <a:normAutofit/>
          </a:bodyPr>
          <a:lstStyle/>
          <a:p>
            <a:r>
              <a:rPr lang="ru-RU" sz="4400" b="1" i="1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Ситуация </a:t>
            </a:r>
            <a: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4</a:t>
            </a:r>
            <a:r>
              <a:rPr lang="ru-RU" sz="4400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/>
            </a:r>
            <a:br>
              <a:rPr lang="ru-RU" sz="4400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</a:br>
            <a:endParaRPr lang="ru-RU" sz="4400" dirty="0">
              <a:solidFill>
                <a:schemeClr val="accent5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00174"/>
            <a:ext cx="7772400" cy="4143404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	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0642" y="1215245"/>
            <a:ext cx="76328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    В детском саду наблюдали за фонематическим слухом у детей, записывали характерные ошибки некоторых детей (вместо «рыба» - «</a:t>
            </a:r>
            <a:r>
              <a:rPr lang="ru-RU" sz="2800" b="1" i="1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лыба</a:t>
            </a:r>
            <a:r>
              <a:rPr lang="ru-RU" sz="28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»; вместо «шишки»  - «</a:t>
            </a:r>
            <a:r>
              <a:rPr lang="ru-RU" sz="2800" b="1" i="1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сышка</a:t>
            </a:r>
            <a:r>
              <a:rPr lang="ru-RU" sz="28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»; вместо «садись» - «</a:t>
            </a:r>
            <a:r>
              <a:rPr lang="ru-RU" sz="2800" b="1" i="1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дись</a:t>
            </a:r>
            <a:r>
              <a:rPr lang="ru-RU" sz="28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»; вместо «сахар» - «</a:t>
            </a:r>
            <a:r>
              <a:rPr lang="ru-RU" sz="2800" b="1" i="1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хасир</a:t>
            </a:r>
            <a:r>
              <a:rPr lang="ru-RU" sz="28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»). Какие недостатки речи детей выявились в данном исследовании? Чем можно это объяснить? Что должны делать взрослые? </a:t>
            </a:r>
            <a:r>
              <a:rPr lang="ru-RU" sz="28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nstantia" panose="02030602050306030303" pitchFamily="18" charset="0"/>
              </a:rPr>
              <a:t>чтобы исправить эти недостатки. </a:t>
            </a:r>
            <a:endParaRPr lang="ru-RU" sz="2800" dirty="0">
              <a:latin typeface="Constantia" panose="02030602050306030303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4664" y="169953"/>
            <a:ext cx="2053434" cy="340481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285728"/>
            <a:ext cx="8786874" cy="100013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Станция «Разминочная»</a:t>
            </a:r>
            <a:endParaRPr lang="ru-RU" sz="4800" b="1" dirty="0">
              <a:solidFill>
                <a:schemeClr val="accent5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00174"/>
            <a:ext cx="7772400" cy="4143404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	</a:t>
            </a:r>
            <a:endParaRPr lang="ru-RU" sz="3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16219"/>
            <a:ext cx="4973049" cy="4873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817822"/>
            <a:ext cx="8786874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Станция </a:t>
            </a:r>
            <a:br>
              <a:rPr lang="ru-RU" sz="5400" b="1" dirty="0" smtClean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</a:br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«Теоретическая»</a:t>
            </a:r>
            <a:endParaRPr lang="ru-RU" sz="5400" b="1" dirty="0">
              <a:solidFill>
                <a:schemeClr val="accent5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00174"/>
            <a:ext cx="7772400" cy="4143404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	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785927"/>
            <a:ext cx="80505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предупредить, чем исправить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6602" y="2114768"/>
            <a:ext cx="7024572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Известно, что  любое нарушение легче предупредить, чем исправить.</a:t>
            </a:r>
            <a:endParaRPr lang="ru-RU" sz="2800" dirty="0">
              <a:solidFill>
                <a:srgbClr val="002060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" b="6800"/>
          <a:stretch/>
        </p:blipFill>
        <p:spPr>
          <a:xfrm>
            <a:off x="2843808" y="3387682"/>
            <a:ext cx="4355597" cy="292194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7165460" cy="928692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Станция «Игровая»</a:t>
            </a:r>
            <a:endParaRPr lang="ru-RU" sz="5400" b="1" dirty="0">
              <a:solidFill>
                <a:schemeClr val="accent5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00174"/>
            <a:ext cx="7772400" cy="4143404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	</a:t>
            </a:r>
            <a:endParaRPr lang="ru-RU" sz="32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5" y="1214422"/>
          <a:ext cx="8358245" cy="5000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6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16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16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16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716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6668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668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668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214423"/>
            <a:ext cx="1714512" cy="164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7" name="Picture 9" descr="MCSO02805_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2857496"/>
            <a:ext cx="1643074" cy="164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9" name="Picture 8" descr="MCj0440335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2857496"/>
            <a:ext cx="1584176" cy="16544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0" name="Picture 1" descr="дев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4572009"/>
            <a:ext cx="1500198" cy="164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6" descr="груша 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1214422"/>
            <a:ext cx="1571636" cy="164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3" descr="C:\Users\макс\Desktop\мама\РАБОЧИЙ СТОЛ\Новая папка (2)\img4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143768" y="2928934"/>
            <a:ext cx="1571636" cy="1571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3" descr="C:\Users\макс\Desktop\шар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1214421"/>
            <a:ext cx="1643074" cy="1605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72132" y="1214422"/>
            <a:ext cx="1500198" cy="164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C:\Users\теносила\Desktop\чашка.jpe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43108" y="1214422"/>
            <a:ext cx="1643074" cy="16430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теносила\Desktop\катушка.jpe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8596" y="2857496"/>
            <a:ext cx="1643074" cy="16430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теносила\Desktop\шорты.jpe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57620" y="2928934"/>
            <a:ext cx="1571636" cy="1571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2" descr="C:\Users\теносила\Desktop\сабака.jpe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071670" y="4572008"/>
            <a:ext cx="1714512" cy="164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52775" y="4607728"/>
            <a:ext cx="1581326" cy="15716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7820053" cy="13208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Станция</a:t>
            </a:r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 «</a:t>
            </a:r>
            <a:r>
              <a:rPr lang="ru-RU" sz="44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Чистоговорная</a:t>
            </a:r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»</a:t>
            </a:r>
            <a:endParaRPr lang="ru-RU" sz="4400" b="1" dirty="0">
              <a:solidFill>
                <a:schemeClr val="accent5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6912857" cy="5048270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352928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/>
            </a:r>
            <a:b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</a:br>
            <a:r>
              <a:rPr lang="ru-RU" sz="4800" b="1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/>
            </a:r>
            <a:br>
              <a:rPr lang="ru-RU" sz="4800" b="1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</a:b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Станция «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Аукцион педагогических идей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»</a:t>
            </a:r>
            <a:endParaRPr lang="ru-RU" sz="4800" b="1" dirty="0">
              <a:solidFill>
                <a:schemeClr val="accent5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00174"/>
            <a:ext cx="7772400" cy="4143404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	</a:t>
            </a:r>
            <a:endParaRPr lang="ru-RU" sz="32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" t="8946" r="6187" b="11135"/>
          <a:stretch/>
        </p:blipFill>
        <p:spPr bwMode="auto">
          <a:xfrm>
            <a:off x="1187624" y="1772817"/>
            <a:ext cx="5484077" cy="370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" t="-5882" r="945" b="5882"/>
          <a:stretch/>
        </p:blipFill>
        <p:spPr>
          <a:xfrm>
            <a:off x="251520" y="0"/>
            <a:ext cx="7620000" cy="489654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55576" y="5229200"/>
            <a:ext cx="6949436" cy="100013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Спасибо за участие!</a:t>
            </a:r>
            <a:endParaRPr lang="ru-RU" sz="4800" b="1" dirty="0">
              <a:solidFill>
                <a:schemeClr val="accent5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7"/>
            <a:ext cx="7843422" cy="165618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onstantia" panose="02030602050306030303" pitchFamily="18" charset="0"/>
              </a:rPr>
              <a:t>Основные направления работы </a:t>
            </a:r>
            <a:r>
              <a:rPr lang="ru-RU" sz="24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по </a:t>
            </a:r>
            <a:r>
              <a:rPr lang="ru-RU" sz="2400" b="1" dirty="0">
                <a:solidFill>
                  <a:srgbClr val="C00000"/>
                </a:solidFill>
                <a:latin typeface="Constantia" panose="02030602050306030303" pitchFamily="18" charset="0"/>
              </a:rPr>
              <a:t>профилактики речевых нарушений </a:t>
            </a:r>
            <a:r>
              <a:rPr lang="ru-RU" sz="24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у </a:t>
            </a:r>
            <a:r>
              <a:rPr lang="ru-RU" sz="2400" b="1" dirty="0">
                <a:solidFill>
                  <a:srgbClr val="C00000"/>
                </a:solidFill>
                <a:latin typeface="Constantia" panose="02030602050306030303" pitchFamily="18" charset="0"/>
              </a:rPr>
              <a:t>детей раннего возраста:</a:t>
            </a:r>
            <a:r>
              <a:rPr lang="ru-RU" sz="2400" dirty="0">
                <a:solidFill>
                  <a:srgbClr val="C00000"/>
                </a:solidFill>
                <a:latin typeface="Constantia" panose="02030602050306030303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Constantia" panose="02030602050306030303" pitchFamily="18" charset="0"/>
              </a:rPr>
            </a:br>
            <a:endParaRPr lang="ru-RU" sz="2400" b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700808"/>
            <a:ext cx="7488832" cy="5112568"/>
          </a:xfrm>
        </p:spPr>
        <p:txBody>
          <a:bodyPr>
            <a:normAutofit fontScale="40000" lnSpcReduction="20000"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ru-RU" sz="45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Формирование моторной сферы: восприятие схемы тела, формирование пространственного чувства, упражнения для развития общей моторики, пальчиковые игры и др.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ru-RU" sz="45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Развитие </a:t>
            </a:r>
            <a:r>
              <a:rPr lang="ru-RU" sz="4500" dirty="0">
                <a:solidFill>
                  <a:srgbClr val="002060"/>
                </a:solidFill>
                <a:latin typeface="Constantia" panose="02030602050306030303" pitchFamily="18" charset="0"/>
              </a:rPr>
              <a:t>высших психических функций: </a:t>
            </a:r>
            <a:r>
              <a:rPr lang="ru-RU" sz="45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памяти, внимания, восприятия. Мыслительной </a:t>
            </a:r>
            <a:r>
              <a:rPr lang="ru-RU" sz="4500" dirty="0">
                <a:solidFill>
                  <a:srgbClr val="002060"/>
                </a:solidFill>
                <a:latin typeface="Constantia" panose="02030602050306030303" pitchFamily="18" charset="0"/>
              </a:rPr>
              <a:t>деятельности во взаимосвязи с развитием </a:t>
            </a:r>
            <a:r>
              <a:rPr lang="ru-RU" sz="45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речи, </a:t>
            </a:r>
            <a:r>
              <a:rPr lang="ru-RU" sz="4500" dirty="0">
                <a:solidFill>
                  <a:srgbClr val="002060"/>
                </a:solidFill>
                <a:latin typeface="Constantia" panose="02030602050306030303" pitchFamily="18" charset="0"/>
              </a:rPr>
              <a:t>умения действовать целенаправленно, творческих способностей, формирование ведущих видов деятельности (предметной, игровой</a:t>
            </a:r>
            <a:r>
              <a:rPr lang="ru-RU" sz="45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).</a:t>
            </a:r>
          </a:p>
          <a:p>
            <a:pPr marL="342900" lvl="0" indent="-342900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ru-RU" sz="4500" dirty="0">
                <a:solidFill>
                  <a:srgbClr val="002060"/>
                </a:solidFill>
                <a:latin typeface="Constantia" panose="02030602050306030303" pitchFamily="18" charset="0"/>
              </a:rPr>
              <a:t>Развитие </a:t>
            </a:r>
            <a:r>
              <a:rPr lang="ru-RU" sz="4500" dirty="0" err="1">
                <a:solidFill>
                  <a:srgbClr val="002060"/>
                </a:solidFill>
                <a:latin typeface="Constantia" panose="02030602050306030303" pitchFamily="18" charset="0"/>
              </a:rPr>
              <a:t>импрессивной</a:t>
            </a:r>
            <a:r>
              <a:rPr lang="ru-RU" sz="4500" dirty="0">
                <a:solidFill>
                  <a:srgbClr val="002060"/>
                </a:solidFill>
                <a:latin typeface="Constantia" panose="02030602050306030303" pitchFamily="18" charset="0"/>
              </a:rPr>
              <a:t> речи: понимания слов, обозначающих предметы, действия, признаки; грамматических категорий и предложных конструкций </a:t>
            </a:r>
            <a:r>
              <a:rPr lang="ru-RU" sz="4500" i="1" dirty="0">
                <a:solidFill>
                  <a:srgbClr val="002060"/>
                </a:solidFill>
                <a:latin typeface="Constantia" panose="02030602050306030303" pitchFamily="18" charset="0"/>
              </a:rPr>
              <a:t>(инструкций, вопросов, несложных текстов</a:t>
            </a:r>
            <a:r>
              <a:rPr lang="ru-RU" sz="4500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)</a:t>
            </a:r>
            <a:r>
              <a:rPr lang="ru-RU" sz="4500" dirty="0">
                <a:solidFill>
                  <a:srgbClr val="002060"/>
                </a:solidFill>
                <a:latin typeface="Constantia" panose="02030602050306030303" pitchFamily="18" charset="0"/>
              </a:rPr>
              <a:t>.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ru-RU" sz="4500" dirty="0">
                <a:solidFill>
                  <a:srgbClr val="002060"/>
                </a:solidFill>
                <a:latin typeface="Constantia" panose="02030602050306030303" pitchFamily="18" charset="0"/>
              </a:rPr>
              <a:t>Развитие экспрессивной речи: лексического </a:t>
            </a:r>
            <a:r>
              <a:rPr lang="ru-RU" sz="45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запаса</a:t>
            </a:r>
            <a:r>
              <a:rPr lang="ru-RU" sz="4500" dirty="0">
                <a:solidFill>
                  <a:srgbClr val="002060"/>
                </a:solidFill>
                <a:latin typeface="Constantia" panose="02030602050306030303" pitchFamily="18" charset="0"/>
              </a:rPr>
              <a:t>,</a:t>
            </a:r>
            <a:r>
              <a:rPr lang="ru-RU" sz="45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ru-RU" sz="4500" dirty="0">
                <a:solidFill>
                  <a:srgbClr val="002060"/>
                </a:solidFill>
                <a:latin typeface="Constantia" panose="02030602050306030303" pitchFamily="18" charset="0"/>
              </a:rPr>
              <a:t>фразовой речи, звукопроизношения, фонематических процессов, активизация словаря, совершенствование процессов поиска слов, перевода слова из пассивного в активный словарь, формирование речевого и предметно-практического общения с окружающими, развитие знаний и представлений об </a:t>
            </a:r>
            <a:r>
              <a:rPr lang="ru-RU" sz="45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окружающем. 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v"/>
            </a:pPr>
            <a:endParaRPr lang="ru-RU" sz="3400" dirty="0"/>
          </a:p>
          <a:p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endParaRPr lang="ru-RU" sz="32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95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501122" cy="1285884"/>
          </a:xfrm>
        </p:spPr>
        <p:txBody>
          <a:bodyPr/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br>
              <a:rPr lang="ru-RU" sz="1800" dirty="0" smtClean="0"/>
            </a:br>
            <a:endParaRPr lang="ru-RU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6457" y="1793407"/>
            <a:ext cx="5400600" cy="1705516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Формирование </a:t>
            </a:r>
            <a:r>
              <a:rPr lang="ru-RU" sz="1800" dirty="0">
                <a:solidFill>
                  <a:srgbClr val="002060"/>
                </a:solidFill>
                <a:latin typeface="Constantia" panose="02030602050306030303" pitchFamily="18" charset="0"/>
              </a:rPr>
              <a:t>фонематического </a:t>
            </a:r>
            <a:r>
              <a:rPr lang="ru-RU" sz="1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слуха.</a:t>
            </a:r>
          </a:p>
          <a:p>
            <a:pPr marL="285750" indent="-285750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Развитие </a:t>
            </a:r>
            <a:r>
              <a:rPr lang="ru-RU" sz="1800" dirty="0">
                <a:solidFill>
                  <a:srgbClr val="002060"/>
                </a:solidFill>
                <a:latin typeface="Constantia" panose="02030602050306030303" pitchFamily="18" charset="0"/>
              </a:rPr>
              <a:t>артикуляционной </a:t>
            </a:r>
            <a:r>
              <a:rPr lang="ru-RU" sz="1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моторики.</a:t>
            </a:r>
          </a:p>
          <a:p>
            <a:pPr marL="285750" indent="-285750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Развитие </a:t>
            </a:r>
            <a:r>
              <a:rPr lang="ru-RU" sz="1800" dirty="0">
                <a:solidFill>
                  <a:srgbClr val="002060"/>
                </a:solidFill>
                <a:latin typeface="Constantia" panose="02030602050306030303" pitchFamily="18" charset="0"/>
              </a:rPr>
              <a:t>мелкой </a:t>
            </a:r>
            <a:r>
              <a:rPr lang="ru-RU" sz="1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моторики.</a:t>
            </a:r>
          </a:p>
          <a:p>
            <a:pPr marL="285750" indent="-285750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Развитие </a:t>
            </a:r>
            <a:r>
              <a:rPr lang="ru-RU" sz="1800" dirty="0">
                <a:solidFill>
                  <a:srgbClr val="002060"/>
                </a:solidFill>
                <a:latin typeface="Constantia" panose="02030602050306030303" pitchFamily="18" charset="0"/>
              </a:rPr>
              <a:t>речевого </a:t>
            </a:r>
            <a:r>
              <a:rPr lang="ru-RU" sz="1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дыхания.</a:t>
            </a:r>
            <a:endParaRPr lang="ru-RU" sz="18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57166"/>
            <a:ext cx="8072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07523"/>
            <a:ext cx="6696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onstantia" panose="02030602050306030303" pitchFamily="18" charset="0"/>
              </a:rPr>
              <a:t>Основные направления работы </a:t>
            </a:r>
            <a:br>
              <a:rPr lang="ru-RU" sz="2400" b="1" dirty="0">
                <a:solidFill>
                  <a:srgbClr val="C00000"/>
                </a:solidFill>
                <a:latin typeface="Constantia" panose="02030602050306030303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Constantia" panose="02030602050306030303" pitchFamily="18" charset="0"/>
              </a:rPr>
              <a:t>по профилактики речевых нарушений </a:t>
            </a:r>
            <a:br>
              <a:rPr lang="ru-RU" sz="2400" b="1" dirty="0">
                <a:solidFill>
                  <a:srgbClr val="C00000"/>
                </a:solidFill>
                <a:latin typeface="Constantia" panose="02030602050306030303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Constantia" panose="02030602050306030303" pitchFamily="18" charset="0"/>
              </a:rPr>
              <a:t>у детей </a:t>
            </a:r>
            <a:r>
              <a:rPr lang="ru-RU" sz="24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3-5 лет:</a:t>
            </a:r>
            <a:r>
              <a:rPr lang="ru-RU" sz="2400" dirty="0">
                <a:solidFill>
                  <a:srgbClr val="C00000"/>
                </a:solidFill>
                <a:latin typeface="Constantia" panose="02030602050306030303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Constantia" panose="02030602050306030303" pitchFamily="18" charset="0"/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3861048"/>
            <a:ext cx="6501377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 воспитателя:</a:t>
            </a:r>
            <a:endParaRPr lang="ru-RU" sz="1400" dirty="0">
              <a:solidFill>
                <a:srgbClr val="C00000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Выявление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с нарушениями речи и наблюдение за речевым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развитием.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предметно – развивающей среды.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(речевые уголки, практический материал для организации речевых игр и занятий).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активной речевой среды.</a:t>
            </a:r>
            <a:endParaRPr lang="ru-RU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2261">
            <a:off x="5055715" y="1814522"/>
            <a:ext cx="2987877" cy="1591641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501122" cy="857256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br>
              <a:rPr lang="ru-RU" sz="1800" dirty="0" smtClean="0"/>
            </a:br>
            <a:endParaRPr lang="ru-RU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418994"/>
            <a:ext cx="5481808" cy="2857572"/>
          </a:xfrm>
        </p:spPr>
        <p:txBody>
          <a:bodyPr>
            <a:normAutofit/>
          </a:bodyPr>
          <a:lstStyle/>
          <a:p>
            <a:pPr algn="just"/>
            <a:endParaRPr lang="ru-RU" sz="8000" b="1" dirty="0" smtClean="0">
              <a:solidFill>
                <a:srgbClr val="C00000"/>
              </a:solidFill>
            </a:endParaRPr>
          </a:p>
          <a:p>
            <a:pPr algn="just"/>
            <a:r>
              <a:rPr lang="ru-RU" sz="8000" b="1" dirty="0" smtClean="0">
                <a:solidFill>
                  <a:srgbClr val="C00000"/>
                </a:solidFill>
              </a:rPr>
              <a:t>	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57166"/>
            <a:ext cx="8072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64887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Игры, направленные на развитие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мелкой моторики пальцев рук</a:t>
            </a:r>
            <a:endParaRPr lang="ru-RU" sz="2800" b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4787" y="1592576"/>
            <a:ext cx="5882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itchFamily="18" charset="0"/>
                <a:cs typeface="Arial" pitchFamily="34" charset="0"/>
              </a:rPr>
              <a:t>Пальчиковая гимнастика.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 err="1" smtClean="0">
                <a:solidFill>
                  <a:srgbClr val="002060"/>
                </a:solidFill>
                <a:latin typeface="Constantia" panose="02030602050306030303" pitchFamily="18" charset="0"/>
                <a:ea typeface="Times New Roman" pitchFamily="18" charset="0"/>
                <a:cs typeface="Arial" pitchFamily="34" charset="0"/>
              </a:rPr>
              <a:t>Кинезиологические</a:t>
            </a:r>
            <a:r>
              <a:rPr lang="ru-RU" sz="2400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itchFamily="18" charset="0"/>
                <a:cs typeface="Arial" pitchFamily="34" charset="0"/>
              </a:rPr>
              <a:t> упражнения.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itchFamily="18" charset="0"/>
                <a:cs typeface="Arial" pitchFamily="34" charset="0"/>
              </a:rPr>
              <a:t>Игры с различными предметами.</a:t>
            </a:r>
            <a:endParaRPr lang="ru-RU" sz="2400" dirty="0" smtClean="0">
              <a:solidFill>
                <a:srgbClr val="002060"/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895191"/>
            <a:ext cx="5825352" cy="3640845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501122" cy="1143008"/>
          </a:xfrm>
        </p:spPr>
        <p:txBody>
          <a:bodyPr/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br>
              <a:rPr lang="ru-RU" sz="1800" dirty="0" smtClean="0"/>
            </a:br>
            <a:endParaRPr lang="ru-RU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357298"/>
            <a:ext cx="8185052" cy="3929090"/>
          </a:xfrm>
        </p:spPr>
        <p:txBody>
          <a:bodyPr>
            <a:normAutofit/>
          </a:bodyPr>
          <a:lstStyle/>
          <a:p>
            <a:pPr algn="just"/>
            <a:r>
              <a:rPr lang="ru-RU" sz="8000" b="1" dirty="0" smtClean="0">
                <a:solidFill>
                  <a:srgbClr val="C00000"/>
                </a:solidFill>
              </a:rPr>
              <a:t>	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57166"/>
            <a:ext cx="8072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121" name="Picture 1" descr="C:\Users\теносила\Desktop\реп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7"/>
            <a:ext cx="8643998" cy="61341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4" y="571479"/>
          <a:ext cx="8358246" cy="5234660"/>
        </p:xfrm>
        <a:graphic>
          <a:graphicData uri="http://schemas.openxmlformats.org/drawingml/2006/table">
            <a:tbl>
              <a:tblPr/>
              <a:tblGrid>
                <a:gridCol w="41786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79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04279">
                <a:tc>
                  <a:txBody>
                    <a:bodyPr/>
                    <a:lstStyle/>
                    <a:p>
                      <a:pPr marR="95250"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Репку мы сажали 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5250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2000" b="1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«Рыть» пальчиками в детской ладошке лунку.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6371">
                <a:tc>
                  <a:txBody>
                    <a:bodyPr/>
                    <a:lstStyle/>
                    <a:p>
                      <a:pPr marR="95250"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Репку поливали 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5250"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2000" b="1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Показать пальчиками, как льется вода из лейки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4557">
                <a:tc>
                  <a:txBody>
                    <a:bodyPr/>
                    <a:lstStyle/>
                    <a:p>
                      <a:pPr marR="95250"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Вырастала репка 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5250"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2000" b="1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Показать, как растет, выпрямлять постепенно пальчики.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3256">
                <a:tc>
                  <a:txBody>
                    <a:bodyPr/>
                    <a:lstStyle/>
                    <a:p>
                      <a:pPr marR="95250"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Хороша и крепка 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5250"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2000" b="1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Оставить ладони открытыми, а пальцы согнуть  как крючочки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4557">
                <a:tc>
                  <a:txBody>
                    <a:bodyPr/>
                    <a:lstStyle/>
                    <a:p>
                      <a:pPr marR="95250"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Тянем-потянем 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5250"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2000" b="1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Крючочки левой и правой руки сцепить и тянут – каждый в свою сторону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1627">
                <a:tc>
                  <a:txBody>
                    <a:bodyPr/>
                    <a:lstStyle/>
                    <a:p>
                      <a:pPr marR="95250"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Вытянуть не можем 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5250"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2000" b="1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Потрясти кистями рук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30013">
                <a:tc>
                  <a:txBody>
                    <a:bodyPr/>
                    <a:lstStyle/>
                    <a:p>
                      <a:pPr marR="95250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Тянем-потянем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тянем-потянем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!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  <a:p>
                      <a:pPr marR="95250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Ух! 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вытянули  репку. 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5250"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2000" b="1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расцепили руки, потрясли кистями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501122" cy="1143008"/>
          </a:xfrm>
        </p:spPr>
        <p:txBody>
          <a:bodyPr/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br>
              <a:rPr lang="ru-RU" sz="1800" dirty="0" smtClean="0"/>
            </a:br>
            <a:endParaRPr lang="ru-RU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742161"/>
            <a:ext cx="7238608" cy="2076262"/>
          </a:xfrm>
        </p:spPr>
        <p:txBody>
          <a:bodyPr>
            <a:norm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itchFamily="18" charset="0"/>
                <a:cs typeface="Arial" pitchFamily="34" charset="0"/>
              </a:rPr>
              <a:t>Игры на угадывание не речевых звуков.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itchFamily="18" charset="0"/>
                <a:cs typeface="Arial" pitchFamily="34" charset="0"/>
              </a:rPr>
              <a:t>Игры на формирования фонематического компонента (различение слов и звукоподражаний, отличающихся одним или несколькими звуками).</a:t>
            </a:r>
            <a:endParaRPr lang="ru-RU" sz="2400" dirty="0" smtClean="0">
              <a:solidFill>
                <a:srgbClr val="002060"/>
              </a:solidFill>
              <a:latin typeface="Constantia" panose="02030602050306030303" pitchFamily="18" charset="0"/>
              <a:cs typeface="Arial" pitchFamily="34" charset="0"/>
            </a:endParaRPr>
          </a:p>
          <a:p>
            <a:pPr algn="just"/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57166"/>
            <a:ext cx="8072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596" y="320526"/>
            <a:ext cx="684076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Arial" pitchFamily="34" charset="0"/>
              </a:rPr>
              <a:t>Игры и упражнения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Arial" pitchFamily="34" charset="0"/>
              </a:rPr>
              <a:t>на развитие слухового внимание,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Arial" pitchFamily="34" charset="0"/>
              </a:rPr>
              <a:t>восприятия, фонематического слуха.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Constantia" panose="02030602050306030303" pitchFamily="18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0389">
            <a:off x="5501347" y="3571084"/>
            <a:ext cx="3455588" cy="242582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17032"/>
            <a:ext cx="3995737" cy="2959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404664"/>
            <a:ext cx="8786874" cy="18573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Игры и упражнения по формированию просодической стороны речи</a:t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 (дыхание, голос, дикция).</a:t>
            </a:r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/>
            </a:r>
            <a:br>
              <a:rPr lang="ru-RU" sz="5400" b="1" dirty="0" smtClean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</a:br>
            <a:endParaRPr lang="ru-RU" sz="5400" b="1" dirty="0">
              <a:solidFill>
                <a:schemeClr val="accent5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00174"/>
            <a:ext cx="7772400" cy="4143404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	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5852"/>
            <a:ext cx="5117665" cy="332648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7" name="Picture 3" descr="C:\Users\теносила\Desktop\Рисуно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33776">
            <a:off x="4330115" y="2312873"/>
            <a:ext cx="4461407" cy="427958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8210810" cy="100013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Игры и упражнения, </a:t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развивающие артикуляционный аппарат.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00174"/>
            <a:ext cx="7772400" cy="4143404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	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96182"/>
            <a:ext cx="5040560" cy="50741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738</TotalTime>
  <Words>628</Words>
  <Application>Microsoft Office PowerPoint</Application>
  <PresentationFormat>Экран (4:3)</PresentationFormat>
  <Paragraphs>142</Paragraphs>
  <Slides>23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Деловая игра «Профилактика  речевых нарушений  игровыми средствами у детей дошкольного возраста»  </vt:lpstr>
      <vt:lpstr>Станция  «Теоретическая»</vt:lpstr>
      <vt:lpstr>Основные направления работы  по профилактики речевых нарушений  у детей раннего возраста: </vt:lpstr>
      <vt:lpstr>   </vt:lpstr>
      <vt:lpstr>   </vt:lpstr>
      <vt:lpstr>   </vt:lpstr>
      <vt:lpstr>   </vt:lpstr>
      <vt:lpstr>Игры и упражнения по формированию просодической стороны речи  (дыхание, голос, дикция). </vt:lpstr>
      <vt:lpstr>Игры и упражнения,  развивающие артикуляционный аппарат.</vt:lpstr>
      <vt:lpstr>Презентация PowerPoint</vt:lpstr>
      <vt:lpstr>Презентация PowerPoint</vt:lpstr>
      <vt:lpstr>Презентация PowerPoint</vt:lpstr>
      <vt:lpstr>Презентация PowerPoint</vt:lpstr>
      <vt:lpstr>«Язычок гулять собрался»</vt:lpstr>
      <vt:lpstr>Ситуация 1  </vt:lpstr>
      <vt:lpstr>Ситуация 2 </vt:lpstr>
      <vt:lpstr>Ситуация 3 </vt:lpstr>
      <vt:lpstr>Ситуация 4 </vt:lpstr>
      <vt:lpstr>Станция «Разминочная»</vt:lpstr>
      <vt:lpstr>Станция «Игровая»</vt:lpstr>
      <vt:lpstr>Станция «Чистоговорная»</vt:lpstr>
      <vt:lpstr>  Станция «Аукцион педагогических идей»</vt:lpstr>
      <vt:lpstr>Спасибо за участие!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Упражнения на релаксацию в работе с детьми</dc:title>
  <dc:creator>0000</dc:creator>
  <cp:lastModifiedBy>User</cp:lastModifiedBy>
  <cp:revision>103</cp:revision>
  <dcterms:created xsi:type="dcterms:W3CDTF">2010-11-05T08:17:08Z</dcterms:created>
  <dcterms:modified xsi:type="dcterms:W3CDTF">2019-11-20T03:01:29Z</dcterms:modified>
</cp:coreProperties>
</file>