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8" r:id="rId8"/>
    <p:sldId id="267" r:id="rId9"/>
    <p:sldId id="269" r:id="rId10"/>
    <p:sldId id="282" r:id="rId11"/>
    <p:sldId id="283" r:id="rId12"/>
    <p:sldId id="284" r:id="rId13"/>
    <p:sldId id="285" r:id="rId14"/>
    <p:sldId id="270" r:id="rId15"/>
    <p:sldId id="273" r:id="rId16"/>
    <p:sldId id="271" r:id="rId17"/>
    <p:sldId id="275" r:id="rId18"/>
    <p:sldId id="287" r:id="rId19"/>
    <p:sldId id="259" r:id="rId20"/>
    <p:sldId id="276" r:id="rId21"/>
    <p:sldId id="277" r:id="rId22"/>
    <p:sldId id="258" r:id="rId23"/>
    <p:sldId id="286" r:id="rId24"/>
    <p:sldId id="288" r:id="rId25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400"/>
    <a:srgbClr val="00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F850-4025-48BA-9211-25D3B2445ADF}" type="datetimeFigureOut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B375-7F13-4F6E-B238-FD9E6BFBE4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F850-4025-48BA-9211-25D3B2445ADF}" type="datetimeFigureOut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B375-7F13-4F6E-B238-FD9E6BFBE4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F850-4025-48BA-9211-25D3B2445ADF}" type="datetimeFigureOut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B375-7F13-4F6E-B238-FD9E6BFBE4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F850-4025-48BA-9211-25D3B2445ADF}" type="datetimeFigureOut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B375-7F13-4F6E-B238-FD9E6BFBE4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F850-4025-48BA-9211-25D3B2445ADF}" type="datetimeFigureOut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B375-7F13-4F6E-B238-FD9E6BFBE4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F850-4025-48BA-9211-25D3B2445ADF}" type="datetimeFigureOut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B375-7F13-4F6E-B238-FD9E6BFBE4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F850-4025-48BA-9211-25D3B2445ADF}" type="datetimeFigureOut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B375-7F13-4F6E-B238-FD9E6BFBE4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F850-4025-48BA-9211-25D3B2445ADF}" type="datetimeFigureOut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B375-7F13-4F6E-B238-FD9E6BFBE4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F850-4025-48BA-9211-25D3B2445ADF}" type="datetimeFigureOut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B375-7F13-4F6E-B238-FD9E6BFBE4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F850-4025-48BA-9211-25D3B2445ADF}" type="datetimeFigureOut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B375-7F13-4F6E-B238-FD9E6BFBE4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F850-4025-48BA-9211-25D3B2445ADF}" type="datetimeFigureOut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B375-7F13-4F6E-B238-FD9E6BFBE4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1F850-4025-48BA-9211-25D3B2445ADF}" type="datetimeFigureOut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8B375-7F13-4F6E-B238-FD9E6BFBE4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images/search?text=%D0%B3%D1%80%D0%B8%D0%B1%D1%8B&amp;lr=6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300039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Nautilus Pompilius" pitchFamily="50" charset="-52"/>
              </a:rPr>
              <a:t>Окружающий мир</a:t>
            </a:r>
            <a:br>
              <a:rPr lang="ru-RU" sz="5400" dirty="0" smtClean="0">
                <a:solidFill>
                  <a:srgbClr val="C00000"/>
                </a:solidFill>
                <a:latin typeface="Nautilus Pompilius" pitchFamily="50" charset="-52"/>
              </a:rPr>
            </a:br>
            <a:r>
              <a:rPr lang="ru-RU" sz="5400" dirty="0" smtClean="0">
                <a:solidFill>
                  <a:srgbClr val="C00000"/>
                </a:solidFill>
                <a:latin typeface="Nautilus Pompilius" pitchFamily="50" charset="-52"/>
              </a:rPr>
              <a:t>3 класс</a:t>
            </a:r>
            <a:br>
              <a:rPr lang="ru-RU" sz="5400" dirty="0" smtClean="0">
                <a:solidFill>
                  <a:srgbClr val="C00000"/>
                </a:solidFill>
                <a:latin typeface="Nautilus Pompilius" pitchFamily="50" charset="-52"/>
              </a:rPr>
            </a:br>
            <a:r>
              <a:rPr lang="ru-RU" sz="5400" dirty="0" smtClean="0">
                <a:solidFill>
                  <a:srgbClr val="C00000"/>
                </a:solidFill>
                <a:latin typeface="Nautilus Pompilius" pitchFamily="50" charset="-52"/>
              </a:rPr>
              <a:t>«Школа России"</a:t>
            </a:r>
            <a:endParaRPr lang="ru-RU" sz="5400" dirty="0">
              <a:solidFill>
                <a:srgbClr val="C00000"/>
              </a:solidFill>
              <a:latin typeface="Nautilus Pompilius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Admin\Desktop\съе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857232"/>
            <a:ext cx="5869248" cy="5760576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Nautilus Pompilius"/>
                <a:cs typeface="Times New Roman" pitchFamily="18" charset="0"/>
              </a:rPr>
              <a:t>Съедобные грибы</a:t>
            </a:r>
            <a:endParaRPr lang="ru-RU" dirty="0">
              <a:solidFill>
                <a:srgbClr val="C00000"/>
              </a:solidFill>
              <a:latin typeface="Nautilus Pompiliu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914400" y="2214554"/>
            <a:ext cx="8229600" cy="1143000"/>
          </a:xfrm>
        </p:spPr>
        <p:txBody>
          <a:bodyPr/>
          <a:lstStyle/>
          <a:p>
            <a:endParaRPr lang="ru-RU" dirty="0">
              <a:solidFill>
                <a:srgbClr val="C00000"/>
              </a:solidFill>
              <a:latin typeface="Nautilus Pompilius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147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autilus Pompilius"/>
                <a:ea typeface="+mj-ea"/>
                <a:cs typeface="+mj-cs"/>
              </a:rPr>
              <a:t>Условно – съедобные грибы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autilus Pompilius"/>
              <a:ea typeface="+mj-ea"/>
              <a:cs typeface="+mj-cs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85720" y="1600200"/>
            <a:ext cx="8858280" cy="52578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Admin\Desktop\img9.jpg"/>
          <p:cNvPicPr>
            <a:picLocks noChangeAspect="1" noChangeArrowheads="1"/>
          </p:cNvPicPr>
          <p:nvPr/>
        </p:nvPicPr>
        <p:blipFill>
          <a:blip r:embed="rId2" cstate="print"/>
          <a:srcRect l="11493" t="23009" r="9601" b="7199"/>
          <a:stretch>
            <a:fillRect/>
          </a:stretch>
        </p:blipFill>
        <p:spPr bwMode="auto">
          <a:xfrm>
            <a:off x="642910" y="1000108"/>
            <a:ext cx="8108746" cy="5379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Admin\Desktop\несъе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48680"/>
            <a:ext cx="6072230" cy="6008790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42910" y="-1429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Nautilus Pompilius"/>
                <a:cs typeface="Times New Roman" pitchFamily="18" charset="0"/>
              </a:rPr>
              <a:t>Несъедобные грибы (ядовитые)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Nautilus Pompilius"/>
              </a:rPr>
              <a:t>Взаимосвязь грибов и деревьев</a:t>
            </a:r>
            <a:endParaRPr lang="ru-RU" dirty="0">
              <a:solidFill>
                <a:srgbClr val="C00000"/>
              </a:solidFill>
              <a:latin typeface="Nautilus Pompilius"/>
            </a:endParaRP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7786742" cy="286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 descr="ÐÐ°ÑÑÐ¸Ð½ÐºÐ¸ Ð¿Ð¾ Ð·Ð°Ð¿ÑÐ¾ÑÑ Ð¿Ð¾Ð´Ð±ÐµÑÑÐ·Ð¾Ð²Ð¸Ðº Ð¿Ð¾Ð´ Ð±ÐµÑÐµÐ·Ð¾Ð¹ ÐºÐ°ÑÑÐ¸Ð½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357694"/>
            <a:ext cx="2930490" cy="2193908"/>
          </a:xfrm>
          <a:prstGeom prst="rect">
            <a:avLst/>
          </a:prstGeom>
          <a:noFill/>
        </p:spPr>
      </p:pic>
      <p:pic>
        <p:nvPicPr>
          <p:cNvPr id="12292" name="Picture 4" descr="ÐÐ°ÑÑÐ¸Ð½ÐºÐ¸ Ð¿Ð¾ Ð·Ð°Ð¿ÑÐ¾ÑÑ Ð¿Ð¾Ð´Ð¾ÑÐ¸Ð½Ð¾Ð²Ð¸Ðº  Ð¿Ð¾Ð´ Ð¾ÑÐ¸Ð½Ð¾Ð¹ ÐºÐ°ÑÑÐ¸Ð½Ðº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286256"/>
            <a:ext cx="2901861" cy="2214578"/>
          </a:xfrm>
          <a:prstGeom prst="rect">
            <a:avLst/>
          </a:prstGeom>
          <a:noFill/>
        </p:spPr>
      </p:pic>
      <p:pic>
        <p:nvPicPr>
          <p:cNvPr id="12294" name="Picture 6" descr="ÐÐ°ÑÑÐ¸Ð½ÐºÐ¸ Ð¿Ð¾ Ð·Ð°Ð¿ÑÐ¾ÑÑ ÑÑÐ¶Ð¸Ðº Ð¿Ð¾Ð´ ÑÐ¾ÑÐ½Ð¾Ð¹   ÐºÐ°ÑÑÐ¸Ð½ÐºÐ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143380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5575" y="0"/>
            <a:ext cx="8645497" cy="71435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Nautilus Pompilius" pitchFamily="50" charset="-52"/>
              </a:rPr>
              <a:t>Грибы из Красной книги России</a:t>
            </a:r>
            <a:endParaRPr lang="ru-RU" dirty="0">
              <a:solidFill>
                <a:srgbClr val="C00000"/>
              </a:solidFill>
              <a:latin typeface="Nautilus Pompilius" pitchFamily="50" charset="-52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50" name="AutoShape 6" descr="ÐÐ°ÑÑÐ¸Ð½ÐºÐ¸ Ð¿Ð¾ Ð·Ð°Ð¿ÑÐ¾ÑÑ Ð³ÑÐ¸Ð±Ñ Ð¸Ð· ÐºÑÐ°ÑÐ½Ð¾Ð¹ ÐºÐ½Ð¸Ð³Ð¸ ÑÐ¾ÑÑÐ¸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ÐÐ°ÑÑÐ¸Ð½ÐºÐ¸ Ð¿Ð¾ Ð·Ð°Ð¿ÑÐ¾ÑÑ Ð³ÑÐ¸Ð±Ñ Ð¸Ð· ÐºÑÐ°ÑÐ½Ð¾Ð¹ ÐºÐ½Ð¸Ð³Ð¸ ÑÐ¾ÑÑÐ¸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640"/>
          <a:stretch>
            <a:fillRect/>
          </a:stretch>
        </p:blipFill>
        <p:spPr bwMode="auto">
          <a:xfrm>
            <a:off x="1071538" y="714356"/>
            <a:ext cx="7525806" cy="585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Nautilus Pompilius" pitchFamily="50" charset="-52"/>
              </a:rPr>
              <a:t>Польза грибов для человека</a:t>
            </a:r>
            <a:endParaRPr lang="ru-RU" dirty="0">
              <a:solidFill>
                <a:srgbClr val="00C400"/>
              </a:solidFill>
              <a:latin typeface="Nautilus Pompilius" pitchFamily="50" charset="-52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500174"/>
            <a:ext cx="3691916" cy="372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07504" y="5357826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Nautilus Pompilius"/>
              </a:rPr>
              <a:t> Более 150  представителей  этого  царства человек  употребляет в  пищу. </a:t>
            </a:r>
            <a:endParaRPr lang="ru-RU" sz="3600" dirty="0">
              <a:latin typeface="Nautilus Pompiliu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Nautilus Pompilius" pitchFamily="50" charset="-52"/>
              </a:rPr>
              <a:t>Самые питательные грибы</a:t>
            </a:r>
            <a:endParaRPr lang="ru-RU" dirty="0">
              <a:solidFill>
                <a:srgbClr val="C00000"/>
              </a:solidFill>
              <a:latin typeface="Nautilus Pompilius" pitchFamily="50" charset="-52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410" name="Picture 2" descr="C:\Users\Admin\Desktop\бел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928670"/>
            <a:ext cx="2357454" cy="2357454"/>
          </a:xfrm>
          <a:prstGeom prst="rect">
            <a:avLst/>
          </a:prstGeom>
          <a:noFill/>
        </p:spPr>
      </p:pic>
      <p:pic>
        <p:nvPicPr>
          <p:cNvPr id="17411" name="Picture 3" descr="C:\Users\Admin\Desktop\подос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000504"/>
            <a:ext cx="3361883" cy="2095258"/>
          </a:xfrm>
          <a:prstGeom prst="rect">
            <a:avLst/>
          </a:prstGeom>
          <a:noFill/>
        </p:spPr>
      </p:pic>
      <p:pic>
        <p:nvPicPr>
          <p:cNvPr id="17412" name="Picture 4" descr="C:\Users\Admin\Desktop\опят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928670"/>
            <a:ext cx="3451228" cy="2426645"/>
          </a:xfrm>
          <a:prstGeom prst="rect">
            <a:avLst/>
          </a:prstGeom>
          <a:noFill/>
        </p:spPr>
      </p:pic>
      <p:pic>
        <p:nvPicPr>
          <p:cNvPr id="17413" name="Picture 5" descr="C:\Users\Admin\Desktop\рыжи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000504"/>
            <a:ext cx="4483330" cy="216694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3357562"/>
            <a:ext cx="2079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Nautilus Pompilius"/>
              </a:rPr>
              <a:t>белый гриб</a:t>
            </a:r>
            <a:endParaRPr lang="ru-RU" sz="2800" dirty="0">
              <a:latin typeface="Nautilus Pompiliu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3636" y="3357562"/>
            <a:ext cx="1134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Nautilus Pompilius"/>
              </a:rPr>
              <a:t>опята</a:t>
            </a:r>
            <a:endParaRPr lang="ru-RU" sz="2800" dirty="0">
              <a:latin typeface="Nautilus Pompiliu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3728" y="6167447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Nautilus Pompilius"/>
              </a:rPr>
              <a:t>рыжики</a:t>
            </a:r>
            <a:endParaRPr lang="ru-RU" sz="2800" dirty="0">
              <a:latin typeface="Nautilus Pompiliu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5623" y="6095762"/>
            <a:ext cx="2509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Nautilus Pompilius"/>
              </a:rPr>
              <a:t>подосиновики</a:t>
            </a:r>
            <a:endParaRPr lang="ru-RU" sz="2800" dirty="0">
              <a:latin typeface="Nautilus Pompiliu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3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66"/>
            <a:ext cx="295277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85728"/>
            <a:ext cx="367023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500438"/>
            <a:ext cx="1714512" cy="205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3500438"/>
            <a:ext cx="1714512" cy="205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 descr="C:\Users\Admin\Desktop\плесен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429000"/>
            <a:ext cx="3500462" cy="224325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071538" y="2571744"/>
            <a:ext cx="2266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Nautilus Pompilius"/>
              </a:rPr>
              <a:t>чайный гриб</a:t>
            </a:r>
            <a:endParaRPr lang="ru-RU" sz="2800" dirty="0">
              <a:latin typeface="Nautilus Pompiliu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6314" y="2428868"/>
            <a:ext cx="3093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Nautilus Pompilius"/>
              </a:rPr>
              <a:t>кефирный грибок</a:t>
            </a:r>
            <a:endParaRPr lang="ru-RU" sz="2800" dirty="0">
              <a:latin typeface="Nautilus Pompiliu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4480" y="5857892"/>
            <a:ext cx="1472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Nautilus Pompilius"/>
              </a:rPr>
              <a:t>дрожжи</a:t>
            </a:r>
            <a:endParaRPr lang="ru-RU" sz="2800" dirty="0">
              <a:latin typeface="Nautilus Pompiliu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0977" y="5857892"/>
            <a:ext cx="3211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Nautilus Pompilius"/>
              </a:rPr>
              <a:t>плесневый грибок</a:t>
            </a:r>
            <a:endParaRPr lang="ru-RU" sz="2800" dirty="0">
              <a:latin typeface="Nautilus Pompiliu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Nautilus Pompilius" pitchFamily="50" charset="-52"/>
              </a:rPr>
              <a:t>Пенициллин</a:t>
            </a:r>
            <a:endParaRPr lang="ru-RU" dirty="0">
              <a:solidFill>
                <a:srgbClr val="C00000"/>
              </a:solidFill>
              <a:latin typeface="Nautilus Pompilius" pitchFamily="50" charset="-52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63" name="Picture 3" descr="C:\Users\Admin\Desktop\img11.jpg"/>
          <p:cNvPicPr>
            <a:picLocks noChangeAspect="1" noChangeArrowheads="1"/>
          </p:cNvPicPr>
          <p:nvPr/>
        </p:nvPicPr>
        <p:blipFill>
          <a:blip r:embed="rId2" cstate="print"/>
          <a:srcRect t="22727"/>
          <a:stretch>
            <a:fillRect/>
          </a:stretch>
        </p:blipFill>
        <p:spPr bwMode="auto">
          <a:xfrm>
            <a:off x="428596" y="1357298"/>
            <a:ext cx="8382027" cy="4857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980728"/>
            <a:ext cx="8733656" cy="11430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Nautilus Pompilius"/>
              </a:rPr>
              <a:t>«На всякий гриб смотрю, да не всякий в кузовок кладу»</a:t>
            </a:r>
            <a:endParaRPr lang="ru-RU" dirty="0">
              <a:solidFill>
                <a:srgbClr val="C00000"/>
              </a:solidFill>
              <a:latin typeface="Nautilus Pompilius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643182"/>
            <a:ext cx="3286148" cy="389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C00000"/>
                </a:solidFill>
                <a:latin typeface="Nautilus Pompilius" pitchFamily="50" charset="-52"/>
              </a:rPr>
              <a:t>Тема: В царстве грибов</a:t>
            </a:r>
            <a:br>
              <a:rPr lang="ru-RU" b="0" dirty="0" smtClean="0">
                <a:solidFill>
                  <a:srgbClr val="C00000"/>
                </a:solidFill>
                <a:latin typeface="Nautilus Pompilius" pitchFamily="50" charset="-52"/>
              </a:rPr>
            </a:br>
            <a:r>
              <a:rPr lang="ru-RU" b="0" dirty="0" smtClean="0">
                <a:solidFill>
                  <a:srgbClr val="C00000"/>
                </a:solidFill>
                <a:latin typeface="Nautilus Pompilius" pitchFamily="50" charset="-52"/>
              </a:rPr>
              <a:t/>
            </a:r>
            <a:br>
              <a:rPr lang="ru-RU" b="0" dirty="0" smtClean="0">
                <a:solidFill>
                  <a:srgbClr val="C00000"/>
                </a:solidFill>
                <a:latin typeface="Nautilus Pompilius" pitchFamily="50" charset="-52"/>
              </a:rPr>
            </a:br>
            <a:r>
              <a:rPr lang="ru-RU" b="0" dirty="0" smtClean="0">
                <a:solidFill>
                  <a:srgbClr val="C00000"/>
                </a:solidFill>
                <a:latin typeface="Nautilus Pompilius" pitchFamily="50" charset="-52"/>
              </a:rPr>
              <a:t/>
            </a:r>
            <a:br>
              <a:rPr lang="ru-RU" b="0" dirty="0" smtClean="0">
                <a:solidFill>
                  <a:srgbClr val="C00000"/>
                </a:solidFill>
                <a:latin typeface="Nautilus Pompilius" pitchFamily="50" charset="-52"/>
              </a:rPr>
            </a:br>
            <a:r>
              <a:rPr lang="ru-RU" b="0" dirty="0" smtClean="0">
                <a:solidFill>
                  <a:srgbClr val="C00000"/>
                </a:solidFill>
                <a:latin typeface="Nautilus Pompilius" pitchFamily="50" charset="-52"/>
              </a:rPr>
              <a:t>       </a:t>
            </a:r>
            <a:r>
              <a:rPr lang="ru-RU" sz="3200" b="0" dirty="0" smtClean="0">
                <a:solidFill>
                  <a:srgbClr val="C00000"/>
                </a:solidFill>
                <a:latin typeface="Nautilus Pompilius" pitchFamily="50" charset="-52"/>
              </a:rPr>
              <a:t>Цель:</a:t>
            </a:r>
            <a:endParaRPr lang="ru-RU" sz="3200" b="0" dirty="0">
              <a:solidFill>
                <a:srgbClr val="C00000"/>
              </a:solidFill>
              <a:latin typeface="Nautilus Pompilius" pitchFamily="50" charset="-52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500166" y="2285992"/>
            <a:ext cx="7460364" cy="1080120"/>
          </a:xfrm>
          <a:ln>
            <a:solidFill>
              <a:srgbClr val="00C400"/>
            </a:solidFill>
          </a:ln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Nautilus Pompilius" pitchFamily="50" charset="-52"/>
              </a:rPr>
              <a:t> </a:t>
            </a:r>
            <a:r>
              <a:rPr lang="ru-RU" sz="4000" dirty="0" smtClean="0">
                <a:solidFill>
                  <a:srgbClr val="C00000"/>
                </a:solidFill>
              </a:rPr>
              <a:t>получить новые знания о грибах</a:t>
            </a:r>
            <a:endParaRPr lang="ru-RU" sz="4000" dirty="0">
              <a:solidFill>
                <a:srgbClr val="C00000"/>
              </a:solidFill>
              <a:latin typeface="Nautilus Pompilius" pitchFamily="50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4981" y="3834610"/>
            <a:ext cx="2247917" cy="266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233866"/>
            <a:ext cx="2152652" cy="215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71942"/>
            <a:ext cx="1905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Nautilus Pompilius"/>
              </a:rPr>
              <a:t>«Верите ли вы…»</a:t>
            </a:r>
            <a:br>
              <a:rPr lang="ru-RU" dirty="0" smtClean="0">
                <a:solidFill>
                  <a:srgbClr val="C00000"/>
                </a:solidFill>
                <a:latin typeface="Nautilus Pompilius"/>
              </a:rPr>
            </a:br>
            <a:endParaRPr lang="ru-RU" dirty="0">
              <a:solidFill>
                <a:srgbClr val="C00000"/>
              </a:solidFill>
              <a:latin typeface="Nautilus Pompilius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14348" y="107154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…</a:t>
            </a:r>
            <a:r>
              <a:rPr lang="ru-RU" dirty="0" smtClean="0">
                <a:latin typeface="Nautilus Pompilius"/>
              </a:rPr>
              <a:t>у грибов нет корней?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Nautilus Pompilius"/>
              </a:rPr>
              <a:t>…подземная часть гриба может быть в 1000 раз больше, чем надземная?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Nautilus Pompilius"/>
              </a:rPr>
              <a:t>…ядовитые грибы могут быть полезны?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Nautilus Pompilius"/>
              </a:rPr>
              <a:t>…хлеб делают с использованием грибов?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Nautilus Pompilius"/>
              </a:rPr>
              <a:t>…плесень полезна?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Nautilus Pompilius"/>
              </a:rPr>
              <a:t>…грибы образуют «</a:t>
            </a:r>
            <a:r>
              <a:rPr lang="ru-RU" dirty="0" err="1" smtClean="0">
                <a:latin typeface="Nautilus Pompilius"/>
              </a:rPr>
              <a:t>ведьмины</a:t>
            </a:r>
            <a:r>
              <a:rPr lang="ru-RU" dirty="0" smtClean="0">
                <a:latin typeface="Nautilus Pompilius"/>
              </a:rPr>
              <a:t> кольца»?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Nautilus Pompilius"/>
              </a:rPr>
              <a:t>…при сборе грибов, их нужно выкручивать из земли?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Nautilus Pompilius"/>
              </a:rPr>
              <a:t>…грибы можно назвать санитарами</a:t>
            </a:r>
          </a:p>
          <a:p>
            <a:pPr marL="514350" indent="-514350">
              <a:buNone/>
            </a:pPr>
            <a:r>
              <a:rPr lang="ru-RU" dirty="0" smtClean="0">
                <a:latin typeface="Nautilus Pompilius"/>
              </a:rPr>
              <a:t> леса?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None/>
            </a:pPr>
            <a:endParaRPr lang="ru-RU" dirty="0">
              <a:solidFill>
                <a:srgbClr val="00C400"/>
              </a:solidFill>
              <a:latin typeface="Nautilus Pompilius" pitchFamily="50" charset="-52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5000636"/>
            <a:ext cx="1263227" cy="150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Nautilus Pompilius" pitchFamily="50" charset="-52"/>
              </a:rPr>
              <a:t>На какие вопросы ответили?</a:t>
            </a:r>
            <a:endParaRPr lang="ru-RU" dirty="0">
              <a:solidFill>
                <a:srgbClr val="C00000"/>
              </a:solidFill>
              <a:latin typeface="Nautilus Pompilius" pitchFamily="50" charset="-52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1800" y="1268760"/>
            <a:ext cx="7829576" cy="45259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Nautilus Pompilius"/>
              </a:rPr>
              <a:t>Какое строение имеют грибы?</a:t>
            </a:r>
          </a:p>
          <a:p>
            <a:r>
              <a:rPr lang="ru-RU" sz="3600" dirty="0" smtClean="0">
                <a:latin typeface="Nautilus Pompilius"/>
              </a:rPr>
              <a:t>Как размножаются грибы?</a:t>
            </a:r>
          </a:p>
          <a:p>
            <a:r>
              <a:rPr lang="ru-RU" sz="3600" dirty="0" smtClean="0">
                <a:latin typeface="Nautilus Pompilius"/>
              </a:rPr>
              <a:t>Какие они бывают?</a:t>
            </a:r>
          </a:p>
          <a:p>
            <a:r>
              <a:rPr lang="ru-RU" sz="3600" dirty="0" smtClean="0">
                <a:latin typeface="Nautilus Pompilius"/>
              </a:rPr>
              <a:t>Какое значение имеют грибы для леса и человека?</a:t>
            </a:r>
          </a:p>
          <a:p>
            <a:r>
              <a:rPr lang="ru-RU" sz="3600" dirty="0" smtClean="0">
                <a:latin typeface="Nautilus Pompilius"/>
              </a:rPr>
              <a:t>Как правильно собирать грибы?</a:t>
            </a:r>
          </a:p>
          <a:p>
            <a:pPr>
              <a:buNone/>
            </a:pPr>
            <a:endParaRPr lang="ru-RU" dirty="0">
              <a:solidFill>
                <a:srgbClr val="00C400"/>
              </a:solidFill>
              <a:latin typeface="Nautilus Pompilius" pitchFamily="50" charset="-52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2187" y="4941168"/>
            <a:ext cx="1355495" cy="176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Nautilus Pompilius"/>
              </a:rPr>
              <a:t>Оценим себя</a:t>
            </a:r>
            <a:endParaRPr lang="ru-RU" dirty="0">
              <a:solidFill>
                <a:srgbClr val="C00000"/>
              </a:solidFill>
              <a:latin typeface="Nautilus Pompilius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9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72925"/>
              </p:ext>
            </p:extLst>
          </p:nvPr>
        </p:nvGraphicFramePr>
        <p:xfrm>
          <a:off x="827584" y="1772816"/>
          <a:ext cx="6552728" cy="3528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52728"/>
              </a:tblGrid>
              <a:tr h="3528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Nautilus Pompilius"/>
                        </a:rPr>
                        <a:t/>
                      </a:r>
                      <a:br>
                        <a:rPr lang="ru-RU" sz="2000" dirty="0">
                          <a:latin typeface="Nautilus Pompilius"/>
                        </a:rPr>
                      </a:br>
                      <a:r>
                        <a:rPr lang="ru-RU" sz="2000" dirty="0">
                          <a:latin typeface="Nautilus Pompilius"/>
                        </a:rPr>
                        <a:t>                    </a:t>
                      </a:r>
                      <a:r>
                        <a:rPr lang="ru-RU" sz="2000" dirty="0" smtClean="0">
                          <a:latin typeface="Nautilus Pompilius"/>
                        </a:rPr>
                        <a:t>                                    </a:t>
                      </a:r>
                      <a:r>
                        <a:rPr lang="ru-RU" sz="2000" dirty="0">
                          <a:latin typeface="Nautilus Pompilius"/>
                        </a:rPr>
                        <a:t>Могу помочь другим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Nautilus Pompilius"/>
                        </a:rPr>
                        <a:t/>
                      </a:r>
                      <a:br>
                        <a:rPr lang="ru-RU" sz="2000" dirty="0" smtClean="0">
                          <a:latin typeface="Nautilus Pompilius"/>
                        </a:rPr>
                      </a:br>
                      <a:r>
                        <a:rPr lang="ru-RU" sz="2000" dirty="0" smtClean="0">
                          <a:latin typeface="Nautilus Pompilius"/>
                        </a:rPr>
                        <a:t>                                             Все понял(а)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Nautilus Pompilius"/>
                        </a:rPr>
                        <a:t/>
                      </a:r>
                      <a:br>
                        <a:rPr lang="ru-RU" sz="2000" dirty="0">
                          <a:latin typeface="Nautilus Pompilius"/>
                        </a:rPr>
                      </a:br>
                      <a:r>
                        <a:rPr lang="ru-RU" sz="2000" dirty="0">
                          <a:latin typeface="Nautilus Pompilius"/>
                        </a:rPr>
                        <a:t>                             Научился(</a:t>
                      </a:r>
                      <a:r>
                        <a:rPr lang="ru-RU" sz="2000" dirty="0" err="1">
                          <a:latin typeface="Nautilus Pompilius"/>
                        </a:rPr>
                        <a:t>лась</a:t>
                      </a:r>
                      <a:r>
                        <a:rPr lang="ru-RU" sz="2000" dirty="0">
                          <a:latin typeface="Nautilus Pompilius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Nautilus Pompilius"/>
                        </a:rPr>
                        <a:t>                   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Nautilus Pompilius"/>
                        </a:rPr>
                        <a:t>              Было трудно</a:t>
                      </a:r>
                      <a:endParaRPr lang="ru-RU" sz="2000" dirty="0">
                        <a:latin typeface="Nautilus Pompilius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21" name="Прямая соединительная линия 20"/>
          <p:cNvCxnSpPr/>
          <p:nvPr/>
        </p:nvCxnSpPr>
        <p:spPr>
          <a:xfrm>
            <a:off x="1691680" y="4221088"/>
            <a:ext cx="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716016" y="2348880"/>
            <a:ext cx="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887924" y="3068960"/>
            <a:ext cx="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644552" y="3661792"/>
            <a:ext cx="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716016" y="2348880"/>
            <a:ext cx="13681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887924" y="3068960"/>
            <a:ext cx="13681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644552" y="3659627"/>
            <a:ext cx="13681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691680" y="4221088"/>
            <a:ext cx="13681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310063"/>
            <a:ext cx="1354137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50004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Nautilus Pompilius" pitchFamily="50" charset="-52"/>
              </a:rPr>
              <a:t>Молодцы!</a:t>
            </a:r>
            <a:endParaRPr lang="ru-RU" sz="6000" dirty="0">
              <a:solidFill>
                <a:srgbClr val="C00000"/>
              </a:solidFill>
              <a:latin typeface="Nautilus Pompilius" pitchFamily="50" charset="-52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2" descr="https://avatars.mds.yandex.net/get-zen_doc/1328466/pub_5cea1e035b8daa00b3385f7a_5cea1f7381b8e600b3b7f12d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5696" y="2060848"/>
            <a:ext cx="6402647" cy="348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450" fill="hold">
                                          <p:stCondLst>
                                            <p:cond delay="1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450" fill="hold">
                                          <p:stCondLst>
                                            <p:cond delay="2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450" fill="hold">
                                          <p:stCondLst>
                                            <p:cond delay="4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450" fill="hold">
                                          <p:stCondLst>
                                            <p:cond delay="5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Nautilus Pompilius"/>
              </a:rPr>
              <a:t>Источники</a:t>
            </a:r>
            <a:endParaRPr lang="ru-RU" b="1" dirty="0">
              <a:latin typeface="Nautilus Pompilius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От земли до неба. </a:t>
            </a:r>
            <a:r>
              <a:rPr lang="ru-RU" b="1" dirty="0" smtClean="0"/>
              <a:t>Атлас-определитель. Плешаков </a:t>
            </a:r>
            <a:r>
              <a:rPr lang="ru-RU" b="1" dirty="0"/>
              <a:t>А.А. </a:t>
            </a:r>
          </a:p>
          <a:p>
            <a:r>
              <a:rPr lang="ru-RU" b="1" dirty="0"/>
              <a:t>Окружающий мир. </a:t>
            </a:r>
            <a:r>
              <a:rPr lang="ru-RU" b="1" dirty="0" smtClean="0"/>
              <a:t>3 класс. Плешаков </a:t>
            </a:r>
            <a:r>
              <a:rPr lang="ru-RU" b="1" dirty="0"/>
              <a:t>А.А</a:t>
            </a:r>
            <a:r>
              <a:rPr lang="ru-RU" b="1" dirty="0" smtClean="0"/>
              <a:t>.</a:t>
            </a:r>
          </a:p>
          <a:p>
            <a:r>
              <a:rPr lang="en-US">
                <a:hlinkClick r:id="rId2"/>
              </a:rPr>
              <a:t>https://yandex.ru/images/search?text=%D0%B3%D1%80%D0%B8%D0%B1%D1%8B&amp;lr=65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5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Nautilus Pompilius" pitchFamily="50" charset="-52"/>
              </a:rPr>
              <a:t>Ответим на вопросы:</a:t>
            </a:r>
            <a:endParaRPr lang="ru-RU" dirty="0">
              <a:solidFill>
                <a:srgbClr val="C00000"/>
              </a:solidFill>
              <a:latin typeface="Nautilus Pompilius" pitchFamily="50" charset="-52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57212" y="1287248"/>
            <a:ext cx="7829576" cy="45259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Nautilus Pompilius"/>
              </a:rPr>
              <a:t>Какое строение имеют грибы?</a:t>
            </a:r>
          </a:p>
          <a:p>
            <a:r>
              <a:rPr lang="ru-RU" sz="3600" dirty="0" smtClean="0">
                <a:latin typeface="Nautilus Pompilius"/>
              </a:rPr>
              <a:t>Как размножаются грибы?</a:t>
            </a:r>
          </a:p>
          <a:p>
            <a:r>
              <a:rPr lang="ru-RU" sz="3600" dirty="0" smtClean="0">
                <a:latin typeface="Nautilus Pompilius"/>
              </a:rPr>
              <a:t>Какие они бывают?</a:t>
            </a:r>
          </a:p>
          <a:p>
            <a:r>
              <a:rPr lang="ru-RU" sz="3600" dirty="0" smtClean="0">
                <a:latin typeface="Nautilus Pompilius"/>
              </a:rPr>
              <a:t>Какое значение имеют грибы для леса и человека?</a:t>
            </a:r>
          </a:p>
          <a:p>
            <a:r>
              <a:rPr lang="ru-RU" sz="3600" dirty="0" smtClean="0">
                <a:latin typeface="Nautilus Pompilius"/>
              </a:rPr>
              <a:t>Как правильно собирать грибы?</a:t>
            </a:r>
          </a:p>
          <a:p>
            <a:pPr>
              <a:buNone/>
            </a:pPr>
            <a:endParaRPr lang="ru-RU" dirty="0">
              <a:solidFill>
                <a:srgbClr val="00C400"/>
              </a:solidFill>
              <a:latin typeface="Nautilus Pompilius" pitchFamily="50" charset="-52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5041124"/>
            <a:ext cx="1643075" cy="157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Nautilus Pompilius"/>
              </a:rPr>
              <a:t>«Верите ли вы…»</a:t>
            </a:r>
            <a:br>
              <a:rPr lang="ru-RU" dirty="0" smtClean="0">
                <a:solidFill>
                  <a:srgbClr val="C00000"/>
                </a:solidFill>
                <a:latin typeface="Nautilus Pompilius"/>
              </a:rPr>
            </a:br>
            <a:endParaRPr lang="ru-RU" dirty="0">
              <a:solidFill>
                <a:srgbClr val="C00000"/>
              </a:solidFill>
              <a:latin typeface="Nautilus Pompilius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14348" y="107154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…</a:t>
            </a:r>
            <a:r>
              <a:rPr lang="ru-RU" dirty="0" smtClean="0">
                <a:latin typeface="Nautilus Pompilius"/>
              </a:rPr>
              <a:t>у грибов нет корней?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Nautilus Pompilius"/>
              </a:rPr>
              <a:t>…подземная часть гриба может быть в 1000 раз больше, чем надземная?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Nautilus Pompilius"/>
              </a:rPr>
              <a:t>…ядовитые грибы могут быть полезны?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Nautilus Pompilius"/>
              </a:rPr>
              <a:t>…хлеб делают с использованием грибов?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Nautilus Pompilius"/>
              </a:rPr>
              <a:t>…плесень полезна?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Nautilus Pompilius"/>
              </a:rPr>
              <a:t>…грибы образуют «</a:t>
            </a:r>
            <a:r>
              <a:rPr lang="ru-RU" dirty="0" err="1" smtClean="0">
                <a:latin typeface="Nautilus Pompilius"/>
              </a:rPr>
              <a:t>ведьмины</a:t>
            </a:r>
            <a:r>
              <a:rPr lang="ru-RU" dirty="0" smtClean="0">
                <a:latin typeface="Nautilus Pompilius"/>
              </a:rPr>
              <a:t> кольца»?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Nautilus Pompilius"/>
              </a:rPr>
              <a:t>…при сборе грибов, их нужно выкручивать из земли?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Nautilus Pompilius"/>
              </a:rPr>
              <a:t>…грибы можно назвать санитарами</a:t>
            </a:r>
          </a:p>
          <a:p>
            <a:pPr marL="514350" indent="-514350">
              <a:buNone/>
            </a:pPr>
            <a:r>
              <a:rPr lang="ru-RU" dirty="0" smtClean="0">
                <a:latin typeface="Nautilus Pompilius"/>
              </a:rPr>
              <a:t> леса?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None/>
            </a:pPr>
            <a:endParaRPr lang="ru-RU" dirty="0">
              <a:solidFill>
                <a:srgbClr val="00C400"/>
              </a:solidFill>
              <a:latin typeface="Nautilus Pompilius" pitchFamily="50" charset="-52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5072074"/>
            <a:ext cx="131504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Nautilus Pompilius"/>
              </a:rPr>
              <a:t>Девиз:</a:t>
            </a:r>
            <a:endParaRPr lang="ru-RU" dirty="0">
              <a:solidFill>
                <a:srgbClr val="C00000"/>
              </a:solidFill>
              <a:latin typeface="Nautilus Pompilius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214546" y="1600200"/>
            <a:ext cx="6472254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dirty="0" smtClean="0">
                <a:latin typeface="Nautilus Pompilius"/>
              </a:rPr>
              <a:t>Вместе не трудно,</a:t>
            </a:r>
            <a:br>
              <a:rPr lang="ru-RU" sz="3600" dirty="0" smtClean="0">
                <a:latin typeface="Nautilus Pompilius"/>
              </a:rPr>
            </a:br>
            <a:r>
              <a:rPr lang="ru-RU" sz="3600" dirty="0" smtClean="0">
                <a:latin typeface="Nautilus Pompilius"/>
              </a:rPr>
              <a:t>вместе не тесно,</a:t>
            </a:r>
            <a:br>
              <a:rPr lang="ru-RU" sz="3600" dirty="0" smtClean="0">
                <a:latin typeface="Nautilus Pompilius"/>
              </a:rPr>
            </a:br>
            <a:r>
              <a:rPr lang="ru-RU" sz="3600" dirty="0" smtClean="0">
                <a:latin typeface="Nautilus Pompilius"/>
              </a:rPr>
              <a:t>вместе легко</a:t>
            </a:r>
            <a:br>
              <a:rPr lang="ru-RU" sz="3600" dirty="0" smtClean="0">
                <a:latin typeface="Nautilus Pompilius"/>
              </a:rPr>
            </a:br>
            <a:r>
              <a:rPr lang="ru-RU" sz="3600" dirty="0" smtClean="0">
                <a:latin typeface="Nautilus Pompilius"/>
              </a:rPr>
              <a:t>и всегда интересно!</a:t>
            </a:r>
          </a:p>
          <a:p>
            <a:pPr>
              <a:buNone/>
            </a:pPr>
            <a:endParaRPr lang="ru-RU" sz="4400" dirty="0">
              <a:solidFill>
                <a:srgbClr val="00C400"/>
              </a:solidFill>
              <a:latin typeface="Nautilus Pompilius" pitchFamily="50" charset="-52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avatars.mds.yandex.net/get-zen_doc/1328466/pub_5cea1e035b8daa00b3385f7a_5cea1f7381b8e600b3b7f12d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7009" y="3898011"/>
            <a:ext cx="4248472" cy="231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avatars.mds.yandex.net/get-zen_doc/1328466/pub_5cea1e035b8daa00b3385f7a_5cea1f7381b8e600b3b7f12d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5976" y="4365104"/>
            <a:ext cx="4248472" cy="231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450" fill="hold">
                                          <p:stCondLst>
                                            <p:cond delay="14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450" fill="hold">
                                          <p:stCondLst>
                                            <p:cond delay="2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450" fill="hold">
                                          <p:stCondLst>
                                            <p:cond delay="43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450" fill="hold">
                                          <p:stCondLst>
                                            <p:cond delay="5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25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7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450" fill="hold">
                                          <p:stCondLst>
                                            <p:cond delay="1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450" fill="hold">
                                          <p:stCondLst>
                                            <p:cond delay="2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450" fill="hold">
                                          <p:stCondLst>
                                            <p:cond delay="43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450" fill="hold">
                                          <p:stCondLst>
                                            <p:cond delay="5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Nautilus Pompilius"/>
              </a:rPr>
              <a:t>Правила работы в группе:</a:t>
            </a:r>
            <a:endParaRPr lang="ru-RU" dirty="0">
              <a:solidFill>
                <a:srgbClr val="C00000"/>
              </a:solidFill>
              <a:latin typeface="Nautilus Pompilius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83568" y="1600200"/>
            <a:ext cx="8460432" cy="4525963"/>
          </a:xfrm>
        </p:spPr>
        <p:txBody>
          <a:bodyPr/>
          <a:lstStyle/>
          <a:p>
            <a:r>
              <a:rPr lang="ru-RU" sz="3600" dirty="0" smtClean="0">
                <a:latin typeface="Nautilus Pompilius"/>
              </a:rPr>
              <a:t> Думай, слушай, высказывайся.</a:t>
            </a:r>
          </a:p>
          <a:p>
            <a:r>
              <a:rPr lang="ru-RU" sz="3600" dirty="0" smtClean="0">
                <a:latin typeface="Nautilus Pompilius"/>
              </a:rPr>
              <a:t> Уважай мнение других.</a:t>
            </a:r>
          </a:p>
          <a:p>
            <a:r>
              <a:rPr lang="ru-RU" sz="3600" dirty="0" smtClean="0">
                <a:latin typeface="Nautilus Pompilius"/>
              </a:rPr>
              <a:t>Не бери всю инициативу на себя.</a:t>
            </a:r>
          </a:p>
          <a:p>
            <a:r>
              <a:rPr lang="ru-RU" sz="3600" dirty="0" smtClean="0">
                <a:latin typeface="Nautilus Pompilius"/>
              </a:rPr>
              <a:t> Помогай товарищам.</a:t>
            </a:r>
          </a:p>
          <a:p>
            <a:endParaRPr lang="ru-RU" dirty="0" smtClean="0"/>
          </a:p>
          <a:p>
            <a:pPr>
              <a:buNone/>
            </a:pPr>
            <a:endParaRPr lang="ru-RU" dirty="0">
              <a:solidFill>
                <a:srgbClr val="00C400"/>
              </a:solidFill>
              <a:latin typeface="Nautilus Pompilius" pitchFamily="50" charset="-52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2" descr="https://avatars.mds.yandex.net/get-zen_doc/1328466/pub_5cea1e035b8daa00b3385f7a_5cea1f7381b8e600b3b7f12d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5896" y="4365104"/>
            <a:ext cx="3888432" cy="211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450" fill="hold">
                                          <p:stCondLst>
                                            <p:cond delay="1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450" fill="hold">
                                          <p:stCondLst>
                                            <p:cond delay="2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450" fill="hold">
                                          <p:stCondLst>
                                            <p:cond delay="4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450" fill="hold">
                                          <p:stCondLst>
                                            <p:cond delay="5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Nautilus Pompilius" pitchFamily="50" charset="-52"/>
              </a:rPr>
              <a:t>Строение гриба</a:t>
            </a:r>
            <a:endParaRPr lang="ru-RU" dirty="0">
              <a:solidFill>
                <a:srgbClr val="C00000"/>
              </a:solidFill>
              <a:latin typeface="Nautilus Pompilius" pitchFamily="50" charset="-52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Содержимое 7" descr="ÐÐ°ÑÑÐ¸Ð½ÐºÐ¸ Ð¿Ð¾ Ð·Ð°Ð¿ÑÐ¾ÑÑ ÑÑÑÐ¾ÐµÐ½Ð¸Ðµ ÑÐ»ÑÐ¿Ð¾ÑÐ½ÑÑ Ð³ÑÐ¸Ð±Ð¾Ð² 3 ÐºÐ»Ð°ÑÑ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00108"/>
            <a:ext cx="7643846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Nautilus Pompilius" pitchFamily="50" charset="-52"/>
              </a:rPr>
              <a:t>«</a:t>
            </a:r>
            <a:r>
              <a:rPr lang="ru-RU" dirty="0" err="1" smtClean="0">
                <a:solidFill>
                  <a:srgbClr val="C00000"/>
                </a:solidFill>
                <a:latin typeface="Nautilus Pompilius" pitchFamily="50" charset="-52"/>
              </a:rPr>
              <a:t>Ведьмины</a:t>
            </a:r>
            <a:r>
              <a:rPr lang="ru-RU" dirty="0" smtClean="0">
                <a:solidFill>
                  <a:srgbClr val="C00000"/>
                </a:solidFill>
                <a:latin typeface="Nautilus Pompilius" pitchFamily="50" charset="-52"/>
              </a:rPr>
              <a:t> кольца»</a:t>
            </a:r>
            <a:endParaRPr lang="ru-RU" dirty="0">
              <a:solidFill>
                <a:srgbClr val="C00000"/>
              </a:solidFill>
              <a:latin typeface="Nautilus Pompilius" pitchFamily="50" charset="-52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76614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4125057" cy="2581249"/>
          </a:xfrm>
          <a:prstGeom prst="rect">
            <a:avLst/>
          </a:prstGeom>
          <a:noFill/>
        </p:spPr>
      </p:pic>
      <p:pic>
        <p:nvPicPr>
          <p:cNvPr id="6" name="Picture 2" descr="C:\Users\Admin\Desktop\7661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143380"/>
            <a:ext cx="3857652" cy="2415570"/>
          </a:xfrm>
          <a:prstGeom prst="rect">
            <a:avLst/>
          </a:prstGeom>
          <a:noFill/>
        </p:spPr>
      </p:pic>
      <p:pic>
        <p:nvPicPr>
          <p:cNvPr id="1027" name="Picture 3" descr="C:\Users\Admin\Desktop\vedmin-krug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6870" y="1571612"/>
            <a:ext cx="423085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Nautilus Pompilius" pitchFamily="50" charset="-52"/>
              </a:rPr>
              <a:t>Размножение грибов</a:t>
            </a:r>
            <a:endParaRPr lang="ru-RU" dirty="0">
              <a:solidFill>
                <a:srgbClr val="C00000"/>
              </a:solidFill>
              <a:latin typeface="Nautilus Pompilius" pitchFamily="50" charset="-52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ÐÑÐ»Ð°Ñ-Ð¾Ð¿ÑÐµÐ´ÐµÐ»Ð¸ÑÐµÐ»Ñ Ð³ÑÐ¸Ð±Ð¾Ð²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428868"/>
            <a:ext cx="407196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ÐÑÐ»Ð°Ñ-Ð¾Ð¿ÑÐµÐ´ÐµÐ»Ð¸ÑÐµÐ»Ñ Ð³ÑÐ¸Ð±Ð¾Ð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36908"/>
            <a:ext cx="423863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286512" y="53578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91157" y="5500702"/>
            <a:ext cx="3825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Nautilus Pompilius"/>
              </a:rPr>
              <a:t>пластинчатые</a:t>
            </a:r>
            <a:endParaRPr lang="ru-RU" sz="4000" b="1" dirty="0">
              <a:latin typeface="Nautilus Pompiliu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9542" y="5500702"/>
            <a:ext cx="2890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Nautilus Pompilius"/>
              </a:rPr>
              <a:t>трубчатые</a:t>
            </a:r>
            <a:endParaRPr lang="ru-RU" sz="4000" b="1" dirty="0">
              <a:latin typeface="Nautilus Pompiliu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0997" y="1124744"/>
            <a:ext cx="1842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Nautilus Pompilius"/>
              </a:rPr>
              <a:t>споры</a:t>
            </a:r>
            <a:endParaRPr lang="ru-RU" sz="4000" b="1" dirty="0">
              <a:latin typeface="Nautilus Pompilius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8907696">
            <a:off x="5539984" y="1494899"/>
            <a:ext cx="313048" cy="226574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3714080">
            <a:off x="3547450" y="1046012"/>
            <a:ext cx="314597" cy="2781792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73cc7593f64e95bd063856ee3d53a343bab5d"/>
</p:tagLst>
</file>

<file path=ppt/theme/theme1.xml><?xml version="1.0" encoding="utf-8"?>
<a:theme xmlns:a="http://schemas.openxmlformats.org/drawingml/2006/main" name="Наша планета - Земля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Наша планета - Земля!</Template>
  <TotalTime>400</TotalTime>
  <Words>339</Words>
  <Application>Microsoft Office PowerPoint</Application>
  <PresentationFormat>Экран (4:3)</PresentationFormat>
  <Paragraphs>79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Наша планета - Земля!</vt:lpstr>
      <vt:lpstr>Окружающий мир 3 класс «Школа России"</vt:lpstr>
      <vt:lpstr>Тема: В царстве грибов          Цель:</vt:lpstr>
      <vt:lpstr>Ответим на вопросы:</vt:lpstr>
      <vt:lpstr>«Верите ли вы…» </vt:lpstr>
      <vt:lpstr>Девиз:</vt:lpstr>
      <vt:lpstr>Правила работы в группе:</vt:lpstr>
      <vt:lpstr>Строение гриба</vt:lpstr>
      <vt:lpstr>«Ведьмины кольца»</vt:lpstr>
      <vt:lpstr>Размножение грибов</vt:lpstr>
      <vt:lpstr>Съедобные грибы</vt:lpstr>
      <vt:lpstr>Презентация PowerPoint</vt:lpstr>
      <vt:lpstr>Несъедобные грибы (ядовитые)</vt:lpstr>
      <vt:lpstr>Взаимосвязь грибов и деревьев</vt:lpstr>
      <vt:lpstr>Грибы из Красной книги России</vt:lpstr>
      <vt:lpstr>Польза грибов для человека</vt:lpstr>
      <vt:lpstr>Самые питательные грибы</vt:lpstr>
      <vt:lpstr>Презентация PowerPoint</vt:lpstr>
      <vt:lpstr>Пенициллин</vt:lpstr>
      <vt:lpstr>«На всякий гриб смотрю, да не всякий в кузовок кладу»</vt:lpstr>
      <vt:lpstr>«Верите ли вы…» </vt:lpstr>
      <vt:lpstr>На какие вопросы ответили?</vt:lpstr>
      <vt:lpstr>Оценим себя</vt:lpstr>
      <vt:lpstr>Молодцы!</vt:lpstr>
      <vt:lpstr>Источники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окружающего мира 3 класс</dc:title>
  <dc:creator>Admin</dc:creator>
  <cp:lastModifiedBy>Пользователь Windows</cp:lastModifiedBy>
  <cp:revision>69</cp:revision>
  <dcterms:created xsi:type="dcterms:W3CDTF">2018-11-17T14:38:40Z</dcterms:created>
  <dcterms:modified xsi:type="dcterms:W3CDTF">2020-01-23T13:03:45Z</dcterms:modified>
</cp:coreProperties>
</file>