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3">
  <p:sldMasterIdLst>
    <p:sldMasterId id="2147483660" r:id="rId1"/>
  </p:sldMasterIdLst>
  <p:notesMasterIdLst>
    <p:notesMasterId r:id="rId60"/>
  </p:notesMasterIdLst>
  <p:handoutMasterIdLst>
    <p:handoutMasterId r:id="rId61"/>
  </p:handoutMasterIdLst>
  <p:sldIdLst>
    <p:sldId id="256" r:id="rId2"/>
    <p:sldId id="261" r:id="rId3"/>
    <p:sldId id="290" r:id="rId4"/>
    <p:sldId id="289" r:id="rId5"/>
    <p:sldId id="331" r:id="rId6"/>
    <p:sldId id="330" r:id="rId7"/>
    <p:sldId id="291" r:id="rId8"/>
    <p:sldId id="288" r:id="rId9"/>
    <p:sldId id="264" r:id="rId10"/>
    <p:sldId id="293" r:id="rId11"/>
    <p:sldId id="292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262" r:id="rId21"/>
    <p:sldId id="332" r:id="rId22"/>
    <p:sldId id="335" r:id="rId23"/>
    <p:sldId id="333" r:id="rId24"/>
    <p:sldId id="336" r:id="rId25"/>
    <p:sldId id="337" r:id="rId26"/>
    <p:sldId id="338" r:id="rId27"/>
    <p:sldId id="339" r:id="rId28"/>
    <p:sldId id="340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29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287" r:id="rId56"/>
    <p:sldId id="285" r:id="rId57"/>
    <p:sldId id="302" r:id="rId58"/>
    <p:sldId id="341" r:id="rId59"/>
  </p:sldIdLst>
  <p:sldSz cx="9144000" cy="6858000" type="screen4x3"/>
  <p:notesSz cx="6888163" cy="10020300"/>
  <p:embeddedFontLst>
    <p:embeddedFont>
      <p:font typeface="Georgia" pitchFamily="18" charset="0"/>
      <p:regular r:id="rId62"/>
      <p:bold r:id="rId63"/>
      <p:italic r:id="rId64"/>
      <p:boldItalic r:id="rId65"/>
    </p:embeddedFont>
    <p:embeddedFont>
      <p:font typeface="Candara" pitchFamily="34" charset="0"/>
      <p:regular r:id="rId66"/>
      <p:bold r:id="rId67"/>
      <p:italic r:id="rId68"/>
      <p:boldItalic r:id="rId69"/>
    </p:embeddedFont>
    <p:embeddedFont>
      <p:font typeface="Windsor"/>
      <p:regular r:id="rId70"/>
    </p:embeddedFont>
    <p:embeddedFont>
      <p:font typeface="Century" pitchFamily="18" charset="0"/>
      <p:regular r:id="rId71"/>
    </p:embeddedFont>
    <p:embeddedFont>
      <p:font typeface="Arial Narrow" pitchFamily="34" charset="0"/>
      <p:regular r:id="rId72"/>
      <p:bold r:id="rId73"/>
      <p:italic r:id="rId74"/>
      <p:boldItalic r:id="rId75"/>
    </p:embeddedFont>
    <p:embeddedFont>
      <p:font typeface="Monotype Corsiva" pitchFamily="66" charset="0"/>
      <p:italic r:id="rId76"/>
    </p:embeddedFont>
    <p:embeddedFont>
      <p:font typeface="Bookman Old Style" pitchFamily="18" charset="0"/>
      <p:regular r:id="rId77"/>
      <p:bold r:id="rId78"/>
      <p:italic r:id="rId79"/>
      <p:boldItalic r:id="rId80"/>
    </p:embeddedFont>
    <p:embeddedFont>
      <p:font typeface="Calibri" pitchFamily="34" charset="0"/>
      <p:regular r:id="rId81"/>
      <p:bold r:id="rId82"/>
      <p:italic r:id="rId83"/>
      <p:boldItalic r:id="rId8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568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132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font" Target="fonts/font15.fntdata"/><Relationship Id="rId84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82" Type="http://schemas.openxmlformats.org/officeDocument/2006/relationships/font" Target="fonts/font21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font" Target="fonts/font22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33E73942-A311-4EE9-981E-49D921EAD893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136C01B0-F569-44DD-AE30-6F02972970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E7F5A-D109-4BB3-9BD7-F0908730FFA1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14B8A-745B-4178-A4E5-4A4E2243F4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9A7A0B-F813-48D6-BF38-8FA0F19350DB}" type="slidenum">
              <a:rPr lang="ru-RU"/>
              <a:pPr/>
              <a:t>5</a:t>
            </a:fld>
            <a:endParaRPr lang="ru-RU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422" y="4759643"/>
            <a:ext cx="5051320" cy="4509135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C556-5C5E-49DC-A108-FDF4A7FE6516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0400" y="499533"/>
            <a:ext cx="6858000" cy="4207933"/>
          </a:xfrm>
        </p:spPr>
        <p:txBody>
          <a:bodyPr anchor="ctr"/>
          <a:lstStyle>
            <a:lvl1pPr algn="ctr">
              <a:defRPr sz="6000">
                <a:solidFill>
                  <a:srgbClr val="53568B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0400" y="4862149"/>
            <a:ext cx="6553200" cy="1665652"/>
          </a:xfrm>
        </p:spPr>
        <p:txBody>
          <a:bodyPr anchor="ctr"/>
          <a:lstStyle>
            <a:lvl1pPr marL="0" indent="0" algn="ctr">
              <a:buNone/>
              <a:defRPr sz="2400" i="1">
                <a:solidFill>
                  <a:srgbClr val="53568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7679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589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6143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118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559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C4AA9AE-F564-4B32-AB51-B017063546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607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291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3291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3568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537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12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162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583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307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2308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2308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1616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1616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712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312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052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318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986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2318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065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779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58329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779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632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9594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4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9594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87BF8-776A-4E4B-AD6A-F34423A1302A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9894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8894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F7F32-3AA5-4A22-8C7E-9587C8CEC6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299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53568B"/>
          </a:solidFill>
          <a:latin typeface="Windsor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rgbClr val="53568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53568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rgbClr val="53568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53568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53568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etodkabi.net.ru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&#1088;&#1072;&#1073;%20&#1089;&#1090;&#1086;&#1083;%206%20&#1080;&#1102;&#1083;&#1103;%202016\&#1074;&#1072;&#1078;&#1085;&#1086;&#1077;\&#1084;&#1072;&#1090;&#1077;&#1084;&#1072;&#1090;&#1080;\&#1074;&#1085;&#1077;&#1082;&#1083;&#1072;&#1089;3\&#1084;&#1086;&#1103;&#1085;&#1077;&#1076;&#1077;&#1083;\&#1057;&#1074;&#1086;&#1103;&#1080;&#1075;&#1088;&#1072;\&#1085;&#1072;&#1095;&#1072;&#1083;&#1086;.mp3" TargetMode="Externa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46.xml"/><Relationship Id="rId18" Type="http://schemas.openxmlformats.org/officeDocument/2006/relationships/slide" Target="slide37.xml"/><Relationship Id="rId26" Type="http://schemas.openxmlformats.org/officeDocument/2006/relationships/slide" Target="slide42.xml"/><Relationship Id="rId3" Type="http://schemas.openxmlformats.org/officeDocument/2006/relationships/image" Target="../media/image47.jpeg"/><Relationship Id="rId21" Type="http://schemas.openxmlformats.org/officeDocument/2006/relationships/slide" Target="slide52.xml"/><Relationship Id="rId7" Type="http://schemas.openxmlformats.org/officeDocument/2006/relationships/slide" Target="slide32.xml"/><Relationship Id="rId12" Type="http://schemas.openxmlformats.org/officeDocument/2006/relationships/slide" Target="slide45.xml"/><Relationship Id="rId17" Type="http://schemas.openxmlformats.org/officeDocument/2006/relationships/slide" Target="slide36.xml"/><Relationship Id="rId25" Type="http://schemas.openxmlformats.org/officeDocument/2006/relationships/slide" Target="slide41.xml"/><Relationship Id="rId2" Type="http://schemas.openxmlformats.org/officeDocument/2006/relationships/notesSlide" Target="../notesSlides/notesSlide2.xml"/><Relationship Id="rId16" Type="http://schemas.openxmlformats.org/officeDocument/2006/relationships/slide" Target="slide54.xml"/><Relationship Id="rId20" Type="http://schemas.openxmlformats.org/officeDocument/2006/relationships/slide" Target="slide5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11" Type="http://schemas.openxmlformats.org/officeDocument/2006/relationships/slide" Target="slide48.xml"/><Relationship Id="rId24" Type="http://schemas.openxmlformats.org/officeDocument/2006/relationships/slide" Target="slide40.xml"/><Relationship Id="rId5" Type="http://schemas.openxmlformats.org/officeDocument/2006/relationships/slide" Target="slide44.xml"/><Relationship Id="rId15" Type="http://schemas.openxmlformats.org/officeDocument/2006/relationships/slide" Target="slide53.xml"/><Relationship Id="rId23" Type="http://schemas.openxmlformats.org/officeDocument/2006/relationships/slide" Target="slide39.xml"/><Relationship Id="rId28" Type="http://schemas.openxmlformats.org/officeDocument/2006/relationships/slide" Target="slide49.xml"/><Relationship Id="rId10" Type="http://schemas.openxmlformats.org/officeDocument/2006/relationships/slide" Target="slide43.xml"/><Relationship Id="rId19" Type="http://schemas.openxmlformats.org/officeDocument/2006/relationships/slide" Target="slide38.xml"/><Relationship Id="rId4" Type="http://schemas.openxmlformats.org/officeDocument/2006/relationships/slide" Target="slide31.xml"/><Relationship Id="rId9" Type="http://schemas.openxmlformats.org/officeDocument/2006/relationships/slide" Target="slide34.xml"/><Relationship Id="rId14" Type="http://schemas.openxmlformats.org/officeDocument/2006/relationships/slide" Target="slide47.xml"/><Relationship Id="rId22" Type="http://schemas.openxmlformats.org/officeDocument/2006/relationships/slide" Target="slide55.xml"/><Relationship Id="rId27" Type="http://schemas.openxmlformats.org/officeDocument/2006/relationships/slide" Target="slide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sus\&#1056;&#1072;&#1073;&#1086;&#1095;&#1080;&#1081;%20&#1089;&#1090;&#1086;&#1083;\&#1057;&#1074;&#1086;&#1103;%20&#1080;&#1075;&#1088;&#1072;%20&#1087;&#1088;&#1077;&#1076;&#1084;&#1077;&#1090;&#1085;&#1072;&#1103;%20&#1085;&#1077;&#1076;&#1077;&#1083;&#1103;\&#1082;&#1086;&#1090;%20&#1074;%20&#1084;&#1077;&#1096;&#1082;&#1077;.mp3" TargetMode="External"/><Relationship Id="rId6" Type="http://schemas.openxmlformats.org/officeDocument/2006/relationships/slide" Target="slide30.xml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szn74.ru/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tiff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2573" y="1904871"/>
            <a:ext cx="7151427" cy="2892314"/>
          </a:xfrm>
        </p:spPr>
        <p:txBody>
          <a:bodyPr>
            <a:noAutofit/>
          </a:bodyPr>
          <a:lstStyle/>
          <a:p>
            <a:r>
              <a:rPr lang="ru-RU" sz="5300" b="1" spc="100" dirty="0" smtClean="0">
                <a:latin typeface="Georgia" pitchFamily="18" charset="0"/>
              </a:rPr>
              <a:t>Профориентация: </a:t>
            </a:r>
            <a:br>
              <a:rPr lang="ru-RU" sz="5300" b="1" spc="100" dirty="0" smtClean="0">
                <a:latin typeface="Georgia" pitchFamily="18" charset="0"/>
              </a:rPr>
            </a:br>
            <a:r>
              <a:rPr lang="ru-RU" sz="5300" b="1" spc="100" dirty="0" smtClean="0">
                <a:latin typeface="Georgia" pitchFamily="18" charset="0"/>
              </a:rPr>
              <a:t>как помочь подростку выбрать </a:t>
            </a:r>
            <a:br>
              <a:rPr lang="ru-RU" sz="5300" b="1" spc="100" dirty="0" smtClean="0">
                <a:latin typeface="Georgia" pitchFamily="18" charset="0"/>
              </a:rPr>
            </a:br>
            <a:r>
              <a:rPr lang="ru-RU" sz="5300" b="1" spc="100" dirty="0" smtClean="0">
                <a:latin typeface="Georgia" pitchFamily="18" charset="0"/>
              </a:rPr>
              <a:t>свое дело?</a:t>
            </a:r>
            <a:endParaRPr lang="ru-RU" sz="5300" b="1" spc="100" dirty="0"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1463" y="5438007"/>
            <a:ext cx="6553200" cy="1665652"/>
          </a:xfrm>
        </p:spPr>
        <p:txBody>
          <a:bodyPr/>
          <a:lstStyle/>
          <a:p>
            <a:r>
              <a:rPr lang="ru-RU" dirty="0" smtClean="0">
                <a:latin typeface="Georgia" pitchFamily="18" charset="0"/>
              </a:rPr>
              <a:t>Коркина Наталья Юрьевна</a:t>
            </a:r>
          </a:p>
          <a:p>
            <a:r>
              <a:rPr lang="ru-RU" dirty="0" smtClean="0">
                <a:latin typeface="Georgia" pitchFamily="18" charset="0"/>
              </a:rPr>
              <a:t>МБОУ «</a:t>
            </a:r>
            <a:r>
              <a:rPr lang="ru-RU" dirty="0" err="1" smtClean="0">
                <a:latin typeface="Georgia" pitchFamily="18" charset="0"/>
              </a:rPr>
              <a:t>Селезянская</a:t>
            </a:r>
            <a:r>
              <a:rPr lang="ru-RU" dirty="0" smtClean="0">
                <a:latin typeface="Georgia" pitchFamily="18" charset="0"/>
              </a:rPr>
              <a:t> СОШ»</a:t>
            </a:r>
          </a:p>
        </p:txBody>
      </p:sp>
    </p:spTree>
    <p:extLst>
      <p:ext uri="{BB962C8B-B14F-4D97-AF65-F5344CB8AC3E}">
        <p14:creationId xmlns:p14="http://schemas.microsoft.com/office/powerpoint/2010/main" xmlns="" val="14263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Сущность профессионального самоопределен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715" y="1153378"/>
            <a:ext cx="66675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14149" y="382138"/>
            <a:ext cx="8529851" cy="124194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100" normalizeH="0" baseline="0" noProof="0" dirty="0" smtClean="0">
                <a:ln>
                  <a:noFill/>
                </a:ln>
                <a:solidFill>
                  <a:srgbClr val="53568B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Для чего вы работаете?</a:t>
            </a:r>
            <a:endParaRPr kumimoji="0" lang="ru-RU" sz="4800" b="1" i="0" u="none" strike="noStrike" kern="1200" cap="none" spc="100" normalizeH="0" baseline="0" noProof="0" dirty="0">
              <a:ln>
                <a:noFill/>
              </a:ln>
              <a:solidFill>
                <a:srgbClr val="53568B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Сущность профессионального самоопределен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473958" y="2524837"/>
            <a:ext cx="6646460" cy="1473958"/>
          </a:xfrm>
          <a:prstGeom prst="ellipse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деятельность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735540" y="4792640"/>
            <a:ext cx="6139219" cy="1473958"/>
          </a:xfrm>
          <a:prstGeom prst="ellipse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потребность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351128" y="354842"/>
            <a:ext cx="7001302" cy="1473958"/>
          </a:xfrm>
          <a:prstGeom prst="ellipse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необходимость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3998794" y="1828799"/>
            <a:ext cx="1624084" cy="723332"/>
          </a:xfrm>
          <a:prstGeom prst="downArrow">
            <a:avLst>
              <a:gd name="adj1" fmla="val 48319"/>
              <a:gd name="adj2" fmla="val 537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flipV="1">
            <a:off x="4026088" y="3946476"/>
            <a:ext cx="1558119" cy="843887"/>
          </a:xfrm>
          <a:prstGeom prst="downArrow">
            <a:avLst>
              <a:gd name="adj1" fmla="val 48319"/>
              <a:gd name="adj2" fmla="val 537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Сущность профессионального самоопределен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06" name="Picture 2" descr="C:\Documents and Settings\PCom\Мои документы\267px-Landa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841242" y="491319"/>
            <a:ext cx="3302758" cy="46758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52986" y="533989"/>
            <a:ext cx="47562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Georgia" pitchFamily="18" charset="0"/>
              </a:rPr>
              <a:t>«То, что я делаю, </a:t>
            </a:r>
          </a:p>
          <a:p>
            <a:pPr algn="ctr"/>
            <a:r>
              <a:rPr lang="ru-RU" sz="3200" dirty="0" smtClean="0">
                <a:latin typeface="Georgia" pitchFamily="18" charset="0"/>
              </a:rPr>
              <a:t>я не назвал бы работой. Это высокое наслаждение, удовольствие, </a:t>
            </a:r>
          </a:p>
          <a:p>
            <a:pPr algn="ctr"/>
            <a:r>
              <a:rPr lang="ru-RU" sz="3200" dirty="0" smtClean="0">
                <a:latin typeface="Georgia" pitchFamily="18" charset="0"/>
              </a:rPr>
              <a:t>огромная радость, </a:t>
            </a:r>
          </a:p>
          <a:p>
            <a:pPr algn="ctr"/>
            <a:r>
              <a:rPr lang="ru-RU" sz="3200" dirty="0" smtClean="0">
                <a:latin typeface="Georgia" pitchFamily="18" charset="0"/>
              </a:rPr>
              <a:t>ни с чем несравнимая», — писал Лев Ландау, лауреат </a:t>
            </a:r>
          </a:p>
          <a:p>
            <a:pPr algn="ctr"/>
            <a:r>
              <a:rPr lang="ru-RU" sz="3200" dirty="0" smtClean="0">
                <a:latin typeface="Georgia" pitchFamily="18" charset="0"/>
              </a:rPr>
              <a:t>Нобелевской премии по физике.</a:t>
            </a:r>
            <a:endParaRPr lang="ru-RU" sz="3200" dirty="0"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Сущность профессионального самоопределен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58" name="Picture 2" descr="C:\Documents and Settings\PCom\Мои документы\fullsize (1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213" y="1096442"/>
            <a:ext cx="8316055" cy="538624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28048" y="173587"/>
            <a:ext cx="7927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Georgia" pitchFamily="18" charset="0"/>
              </a:rPr>
              <a:t>Методика «Мотивы труда» </a:t>
            </a:r>
            <a:endParaRPr lang="ru-RU" sz="4000" dirty="0"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Сущность профессионального самоопределен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8048" y="173587"/>
            <a:ext cx="7927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Georgia" pitchFamily="18" charset="0"/>
              </a:rPr>
              <a:t>Методика «Мотивы труда» </a:t>
            </a:r>
            <a:endParaRPr lang="ru-RU" sz="4000" dirty="0">
              <a:latin typeface="Georgi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28213" y="1260522"/>
          <a:ext cx="7005854" cy="4498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2474"/>
                <a:gridCol w="1244676"/>
                <a:gridCol w="1244676"/>
                <a:gridCol w="1244676"/>
                <a:gridCol w="1244676"/>
                <a:gridCol w="1244676"/>
              </a:tblGrid>
              <a:tr h="672468"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III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IV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V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1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2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3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4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1136493"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Сущность профессионального самоопределен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8048" y="173587"/>
            <a:ext cx="7927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Georgia" pitchFamily="18" charset="0"/>
              </a:rPr>
              <a:t>Методика «Мотивы труда» </a:t>
            </a:r>
            <a:endParaRPr lang="ru-RU" sz="4000" dirty="0">
              <a:latin typeface="Georgi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28213" y="1260522"/>
          <a:ext cx="7715537" cy="4498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1737"/>
                <a:gridCol w="1370760"/>
                <a:gridCol w="1370760"/>
                <a:gridCol w="1370760"/>
                <a:gridCol w="1370760"/>
                <a:gridCol w="1370760"/>
              </a:tblGrid>
              <a:tr h="672468"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III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IV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V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1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2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3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4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1136493"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слава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Сущность профессионального самоопределен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8048" y="173587"/>
            <a:ext cx="7927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Georgia" pitchFamily="18" charset="0"/>
              </a:rPr>
              <a:t>Методика «Мотивы труда» </a:t>
            </a:r>
            <a:endParaRPr lang="ru-RU" sz="4000" dirty="0">
              <a:latin typeface="Georgi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68990" y="1260522"/>
          <a:ext cx="7874760" cy="4498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9520"/>
                <a:gridCol w="1399048"/>
                <a:gridCol w="1399048"/>
                <a:gridCol w="1399048"/>
                <a:gridCol w="1399048"/>
                <a:gridCol w="1399048"/>
              </a:tblGrid>
              <a:tr h="672468"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III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IV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V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1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2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3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4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1136493"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Georgia" pitchFamily="18" charset="0"/>
                        </a:rPr>
                        <a:t>Слава 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Georgia" pitchFamily="18" charset="0"/>
                        </a:rPr>
                        <a:t>Служе-ние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Сущность профессионального самоопределен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8048" y="173587"/>
            <a:ext cx="7927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Georgia" pitchFamily="18" charset="0"/>
              </a:rPr>
              <a:t>Методика «Мотивы труда» </a:t>
            </a:r>
            <a:endParaRPr lang="ru-RU" sz="4000" dirty="0">
              <a:latin typeface="Georgi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68990" y="1260522"/>
          <a:ext cx="7874760" cy="4498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9520"/>
                <a:gridCol w="1399048"/>
                <a:gridCol w="1399048"/>
                <a:gridCol w="1399048"/>
                <a:gridCol w="1399048"/>
                <a:gridCol w="1399048"/>
              </a:tblGrid>
              <a:tr h="672468"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III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IV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V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1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2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3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4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1136493"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Georgia" pitchFamily="18" charset="0"/>
                        </a:rPr>
                        <a:t>Слава 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Georgia" pitchFamily="18" charset="0"/>
                        </a:rPr>
                        <a:t>Служе-ние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Georgia" pitchFamily="18" charset="0"/>
                        </a:rPr>
                        <a:t>Власть 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Сущность профессионального самоопределен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8048" y="173587"/>
            <a:ext cx="7927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Georgia" pitchFamily="18" charset="0"/>
              </a:rPr>
              <a:t>Методика «Мотивы труда» </a:t>
            </a:r>
            <a:endParaRPr lang="ru-RU" sz="4000" dirty="0">
              <a:latin typeface="Georgi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68990" y="1260522"/>
          <a:ext cx="7874760" cy="4498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9520"/>
                <a:gridCol w="1399048"/>
                <a:gridCol w="1399048"/>
                <a:gridCol w="1399048"/>
                <a:gridCol w="1399048"/>
                <a:gridCol w="1399048"/>
              </a:tblGrid>
              <a:tr h="672468"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III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IV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V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1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2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3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4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1136493"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Georgia" pitchFamily="18" charset="0"/>
                        </a:rPr>
                        <a:t>Слава 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Georgia" pitchFamily="18" charset="0"/>
                        </a:rPr>
                        <a:t>Служе-ние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Georgia" pitchFamily="18" charset="0"/>
                        </a:rPr>
                        <a:t>Власть 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Georgia" pitchFamily="18" charset="0"/>
                        </a:rPr>
                        <a:t>Деньги 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Сущность профессионального самоопределен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8048" y="173587"/>
            <a:ext cx="7927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Georgia" pitchFamily="18" charset="0"/>
              </a:rPr>
              <a:t>Методика «Мотивы труда» </a:t>
            </a:r>
            <a:endParaRPr lang="ru-RU" sz="4000" dirty="0">
              <a:latin typeface="Georgi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68990" y="1260522"/>
          <a:ext cx="7874760" cy="4498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9520"/>
                <a:gridCol w="1399048"/>
                <a:gridCol w="1399048"/>
                <a:gridCol w="1399048"/>
                <a:gridCol w="1399048"/>
                <a:gridCol w="1399048"/>
              </a:tblGrid>
              <a:tr h="672468"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III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IV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Georgia" pitchFamily="18" charset="0"/>
                        </a:rPr>
                        <a:t>V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1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2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3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72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4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а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б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в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Georgia" pitchFamily="18" charset="0"/>
                        </a:rPr>
                        <a:t>г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 smtClean="0">
                          <a:latin typeface="Georgia" pitchFamily="18" charset="0"/>
                        </a:rPr>
                        <a:t>д</a:t>
                      </a:r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1136493"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Georgia" pitchFamily="18" charset="0"/>
                        </a:rPr>
                        <a:t>Слава 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Georgia" pitchFamily="18" charset="0"/>
                        </a:rPr>
                        <a:t>Служе-ние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Georgia" pitchFamily="18" charset="0"/>
                        </a:rPr>
                        <a:t>Власть 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Georgia" pitchFamily="18" charset="0"/>
                        </a:rPr>
                        <a:t>Твор-чество</a:t>
                      </a:r>
                      <a:r>
                        <a:rPr lang="ru-RU" sz="2400" dirty="0" smtClean="0">
                          <a:latin typeface="Georgia" pitchFamily="18" charset="0"/>
                        </a:rPr>
                        <a:t> 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Georgia" pitchFamily="18" charset="0"/>
                        </a:rPr>
                        <a:t>Деньги 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 descr="https://ds05.infourok.ru/uploads/ex/0317/00019d3e-660e0604/img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C:\Documents and Settings\PCom\Мои документы\img18.jpg"/>
          <p:cNvPicPr>
            <a:picLocks noChangeAspect="1" noChangeArrowheads="1"/>
          </p:cNvPicPr>
          <p:nvPr/>
        </p:nvPicPr>
        <p:blipFill>
          <a:blip r:embed="rId2" cstate="print"/>
          <a:srcRect l="18918" t="22886" r="27798" b="3284"/>
          <a:stretch>
            <a:fillRect/>
          </a:stretch>
        </p:blipFill>
        <p:spPr bwMode="auto">
          <a:xfrm>
            <a:off x="600501" y="177422"/>
            <a:ext cx="8352430" cy="65099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630304" y="6250675"/>
            <a:ext cx="327547" cy="2593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1951629" y="941696"/>
            <a:ext cx="5213445" cy="4421874"/>
          </a:xfrm>
          <a:prstGeom prst="star4">
            <a:avLst>
              <a:gd name="adj" fmla="val 21944"/>
            </a:avLst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25109" y="2653437"/>
            <a:ext cx="2866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УСПЕХ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050" name="Picture 2" descr="C:\Documents and Settings\PCom\Мои документы\udachavbiznese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15685" t="6744" r="24902" b="7509"/>
          <a:stretch>
            <a:fillRect/>
          </a:stretch>
        </p:blipFill>
        <p:spPr bwMode="auto">
          <a:xfrm>
            <a:off x="818866" y="0"/>
            <a:ext cx="2524836" cy="2429301"/>
          </a:xfrm>
          <a:prstGeom prst="rect">
            <a:avLst/>
          </a:prstGeom>
          <a:noFill/>
        </p:spPr>
      </p:pic>
      <p:pic>
        <p:nvPicPr>
          <p:cNvPr id="2052" name="Picture 4" descr="C:\Documents and Settings\PCom\Мои документы\3c3af5f3e62ca4c6494f6c9e768d057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7327" t="5213" r="8600" b="27856"/>
          <a:stretch>
            <a:fillRect/>
          </a:stretch>
        </p:blipFill>
        <p:spPr bwMode="auto">
          <a:xfrm>
            <a:off x="6141493" y="-1"/>
            <a:ext cx="2588942" cy="2442949"/>
          </a:xfrm>
          <a:prstGeom prst="rect">
            <a:avLst/>
          </a:prstGeom>
          <a:noFill/>
        </p:spPr>
      </p:pic>
      <p:pic>
        <p:nvPicPr>
          <p:cNvPr id="2053" name="Picture 5" descr="C:\Documents and Settings\PCom\Мои документы\uspe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82137" y="4543885"/>
            <a:ext cx="4285398" cy="2314115"/>
          </a:xfrm>
          <a:prstGeom prst="rect">
            <a:avLst/>
          </a:prstGeom>
          <a:noFill/>
        </p:spPr>
      </p:pic>
      <p:pic>
        <p:nvPicPr>
          <p:cNvPr id="2054" name="Picture 6" descr="C:\Documents and Settings\PCom\Мои документы\tg78cfjbf11impn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98" t="6029" r="5754" b="27510"/>
          <a:stretch>
            <a:fillRect/>
          </a:stretch>
        </p:blipFill>
        <p:spPr bwMode="auto">
          <a:xfrm>
            <a:off x="3807724" y="2801904"/>
            <a:ext cx="5336275" cy="40560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17158" y="0"/>
            <a:ext cx="76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630304" y="6250675"/>
            <a:ext cx="327547" cy="2593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1951629" y="1050878"/>
            <a:ext cx="5213445" cy="4421874"/>
          </a:xfrm>
          <a:prstGeom prst="star4">
            <a:avLst>
              <a:gd name="adj" fmla="val 21944"/>
            </a:avLst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1461" y="2762619"/>
            <a:ext cx="2866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УСПЕХ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074" name="Picture 2" descr="C:\Documents and Settings\PCom\Мои документы\desespero-780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6747" y="0"/>
            <a:ext cx="3623480" cy="2415654"/>
          </a:xfrm>
          <a:prstGeom prst="rect">
            <a:avLst/>
          </a:prstGeom>
          <a:noFill/>
        </p:spPr>
      </p:pic>
      <p:pic>
        <p:nvPicPr>
          <p:cNvPr id="3075" name="Picture 3" descr="C:\Documents and Settings\PCom\Мои документы\chto_meshaet_uspeh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2995" y="4189863"/>
            <a:ext cx="3841005" cy="2668137"/>
          </a:xfrm>
          <a:prstGeom prst="rect">
            <a:avLst/>
          </a:prstGeom>
          <a:noFill/>
        </p:spPr>
      </p:pic>
      <p:pic>
        <p:nvPicPr>
          <p:cNvPr id="3076" name="Picture 4" descr="C:\Documents and Settings\PCom\Мои документы\117073327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04717" y="-177421"/>
            <a:ext cx="3753134" cy="2756848"/>
          </a:xfrm>
          <a:prstGeom prst="rect">
            <a:avLst/>
          </a:prstGeom>
          <a:noFill/>
        </p:spPr>
      </p:pic>
      <p:pic>
        <p:nvPicPr>
          <p:cNvPr id="3077" name="Picture 5" descr="C:\Documents and Settings\PCom\Мои документы\fit_634_420_false_crop_634_420_0_0_12172_f08f840e18.jpeg"/>
          <p:cNvPicPr>
            <a:picLocks noChangeAspect="1" noChangeArrowheads="1"/>
          </p:cNvPicPr>
          <p:nvPr/>
        </p:nvPicPr>
        <p:blipFill>
          <a:blip r:embed="rId5" cstate="print"/>
          <a:srcRect r="3584"/>
          <a:stretch>
            <a:fillRect/>
          </a:stretch>
        </p:blipFill>
        <p:spPr bwMode="auto">
          <a:xfrm>
            <a:off x="0" y="4176215"/>
            <a:ext cx="3671248" cy="26817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Сущность профессионального самоопределен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8048" y="0"/>
            <a:ext cx="717696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atin typeface="Georgia" pitchFamily="18" charset="0"/>
              </a:rPr>
              <a:t>Методика </a:t>
            </a:r>
          </a:p>
          <a:p>
            <a:pPr algn="ctr"/>
            <a:r>
              <a:rPr lang="ru-RU" sz="4000" b="1" dirty="0" smtClean="0">
                <a:latin typeface="Georgia" pitchFamily="18" charset="0"/>
              </a:rPr>
              <a:t>«Характер и профессия» </a:t>
            </a:r>
            <a:endParaRPr lang="ru-RU" sz="4000" dirty="0">
              <a:latin typeface="Georg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4282" t="39739" r="41091" b="9328"/>
          <a:stretch>
            <a:fillRect/>
          </a:stretch>
        </p:blipFill>
        <p:spPr bwMode="auto">
          <a:xfrm>
            <a:off x="818865" y="1298476"/>
            <a:ext cx="3698543" cy="573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44705" y="1214650"/>
            <a:ext cx="459929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Georgia" pitchFamily="18" charset="0"/>
              </a:rPr>
              <a:t>1. Знакомясь с людьми, я ловлю себя на мысли, что тут же забываю их имена:</a:t>
            </a:r>
          </a:p>
          <a:p>
            <a:r>
              <a:rPr lang="ru-RU" sz="2000" dirty="0" smtClean="0">
                <a:latin typeface="Georgia" pitchFamily="18" charset="0"/>
              </a:rPr>
              <a:t>а) часто;</a:t>
            </a:r>
          </a:p>
          <a:p>
            <a:r>
              <a:rPr lang="ru-RU" sz="2000" dirty="0" smtClean="0">
                <a:latin typeface="Georgia" pitchFamily="18" charset="0"/>
              </a:rPr>
              <a:t>б) редко;</a:t>
            </a:r>
          </a:p>
          <a:p>
            <a:r>
              <a:rPr lang="ru-RU" sz="2000" dirty="0" smtClean="0">
                <a:latin typeface="Georgia" pitchFamily="18" charset="0"/>
              </a:rPr>
              <a:t>в) нет, потому что записываю их;</a:t>
            </a:r>
          </a:p>
          <a:p>
            <a:r>
              <a:rPr lang="ru-RU" sz="2000" dirty="0" smtClean="0">
                <a:latin typeface="Georgia" pitchFamily="18" charset="0"/>
              </a:rPr>
              <a:t>г) я не думаю об этом. </a:t>
            </a:r>
          </a:p>
          <a:p>
            <a:r>
              <a:rPr lang="ru-RU" sz="2000" dirty="0" smtClean="0">
                <a:latin typeface="Georgia" pitchFamily="18" charset="0"/>
              </a:rPr>
              <a:t>2. Для меня очень важно, чтобы меня окружали люди:</a:t>
            </a:r>
          </a:p>
          <a:p>
            <a:r>
              <a:rPr lang="ru-RU" sz="2000" dirty="0" smtClean="0">
                <a:latin typeface="Georgia" pitchFamily="18" charset="0"/>
              </a:rPr>
              <a:t>а) душевные;</a:t>
            </a:r>
          </a:p>
          <a:p>
            <a:r>
              <a:rPr lang="ru-RU" sz="2000" dirty="0" smtClean="0">
                <a:latin typeface="Georgia" pitchFamily="18" charset="0"/>
              </a:rPr>
              <a:t>б) ответственные;</a:t>
            </a:r>
          </a:p>
          <a:p>
            <a:r>
              <a:rPr lang="ru-RU" sz="2000" dirty="0" smtClean="0">
                <a:latin typeface="Georgia" pitchFamily="18" charset="0"/>
              </a:rPr>
              <a:t>в) жизнерадостные;</a:t>
            </a:r>
          </a:p>
          <a:p>
            <a:r>
              <a:rPr lang="ru-RU" sz="2000" dirty="0" smtClean="0">
                <a:latin typeface="Georgia" pitchFamily="18" charset="0"/>
              </a:rPr>
              <a:t>г) дисциплинированные. </a:t>
            </a:r>
          </a:p>
          <a:p>
            <a:r>
              <a:rPr lang="ru-RU" sz="2000" dirty="0" smtClean="0">
                <a:latin typeface="Georgia" pitchFamily="18" charset="0"/>
              </a:rPr>
              <a:t>3. В большой веселой компании:</a:t>
            </a:r>
          </a:p>
          <a:p>
            <a:r>
              <a:rPr lang="ru-RU" sz="2000" dirty="0" smtClean="0">
                <a:latin typeface="Georgia" pitchFamily="18" charset="0"/>
              </a:rPr>
              <a:t>а) я люблю быть в центре внимания;</a:t>
            </a:r>
          </a:p>
          <a:p>
            <a:r>
              <a:rPr lang="ru-RU" sz="2000" dirty="0" smtClean="0">
                <a:latin typeface="Georgia" pitchFamily="18" charset="0"/>
              </a:rPr>
              <a:t>б) я чувствую себя неуютно;</a:t>
            </a:r>
          </a:p>
          <a:p>
            <a:r>
              <a:rPr lang="ru-RU" sz="2000" dirty="0" smtClean="0">
                <a:latin typeface="Georgia" pitchFamily="18" charset="0"/>
              </a:rPr>
              <a:t>в) я обычно скучаю;</a:t>
            </a:r>
          </a:p>
          <a:p>
            <a:r>
              <a:rPr lang="ru-RU" sz="2000" dirty="0" smtClean="0">
                <a:latin typeface="Georgia" pitchFamily="18" charset="0"/>
              </a:rPr>
              <a:t>г) я с трудом подыскиваю тему для разговора.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Сущность профессионального самоопределен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8048" y="0"/>
            <a:ext cx="717696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atin typeface="Georgia" pitchFamily="18" charset="0"/>
              </a:rPr>
              <a:t>Методика </a:t>
            </a:r>
          </a:p>
          <a:p>
            <a:pPr algn="ctr"/>
            <a:r>
              <a:rPr lang="ru-RU" sz="4000" b="1" dirty="0" smtClean="0">
                <a:latin typeface="Georgia" pitchFamily="18" charset="0"/>
              </a:rPr>
              <a:t>«Характер и профессия» </a:t>
            </a:r>
            <a:endParaRPr lang="ru-RU" sz="4000" dirty="0">
              <a:latin typeface="Georgia" pitchFamily="18" charset="0"/>
            </a:endParaRPr>
          </a:p>
        </p:txBody>
      </p:sp>
      <p:pic>
        <p:nvPicPr>
          <p:cNvPr id="4098" name="Picture 2" descr="C:\Documents and Settings\PCom\Мои документы\diagr_akc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031" y="1255593"/>
            <a:ext cx="7869172" cy="5308199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436" y="1276350"/>
            <a:ext cx="7972425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Сущность профессионального самоопределен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4585" t="10634" r="2332" b="71294"/>
          <a:stretch>
            <a:fillRect/>
          </a:stretch>
        </p:blipFill>
        <p:spPr bwMode="auto">
          <a:xfrm>
            <a:off x="0" y="900753"/>
            <a:ext cx="9144000" cy="169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t="11940" r="6250" b="29944"/>
          <a:stretch>
            <a:fillRect/>
          </a:stretch>
        </p:blipFill>
        <p:spPr bwMode="auto">
          <a:xfrm>
            <a:off x="0" y="2606723"/>
            <a:ext cx="9144000" cy="425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792934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http://metodkabi.net.ru/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Сущность профессионального самоопределен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17396" y="0"/>
            <a:ext cx="65982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atin typeface="Georgia" pitchFamily="18" charset="0"/>
              </a:rPr>
              <a:t>Как узнать профессию </a:t>
            </a:r>
          </a:p>
          <a:p>
            <a:pPr algn="ctr"/>
            <a:r>
              <a:rPr lang="ru-RU" sz="4000" b="1" dirty="0" smtClean="0">
                <a:latin typeface="Georgia" pitchFamily="18" charset="0"/>
              </a:rPr>
              <a:t>по руке </a:t>
            </a:r>
            <a:endParaRPr lang="ru-RU" sz="4000" dirty="0">
              <a:latin typeface="Georgia" pitchFamily="18" charset="0"/>
            </a:endParaRPr>
          </a:p>
        </p:txBody>
      </p:sp>
      <p:pic>
        <p:nvPicPr>
          <p:cNvPr id="1027" name="Picture 3" descr="C:\Documents and Settings\PCom\Мои документы\11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5779" y="1378424"/>
            <a:ext cx="4661729" cy="54795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Сущность профессионального самоопределен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17396" y="0"/>
            <a:ext cx="65982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atin typeface="Georgia" pitchFamily="18" charset="0"/>
              </a:rPr>
              <a:t>Как узнать профессию </a:t>
            </a:r>
          </a:p>
          <a:p>
            <a:pPr algn="ctr"/>
            <a:r>
              <a:rPr lang="ru-RU" sz="4000" b="1" dirty="0" smtClean="0">
                <a:latin typeface="Georgia" pitchFamily="18" charset="0"/>
              </a:rPr>
              <a:t>по руке </a:t>
            </a:r>
            <a:endParaRPr lang="ru-RU" sz="4000" dirty="0">
              <a:latin typeface="Georgia" pitchFamily="18" charset="0"/>
            </a:endParaRPr>
          </a:p>
        </p:txBody>
      </p:sp>
      <p:pic>
        <p:nvPicPr>
          <p:cNvPr id="6" name="Picture 2" descr="C:\Documents and Settings\PCom\Мои документы\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2390" y="1337480"/>
            <a:ext cx="5325264" cy="52881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9888" y="1035504"/>
            <a:ext cx="6029325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Овал 17"/>
          <p:cNvSpPr/>
          <p:nvPr/>
        </p:nvSpPr>
        <p:spPr>
          <a:xfrm>
            <a:off x="5731854" y="1464132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>
            <a:stCxn id="18" idx="7"/>
          </p:cNvCxnSpPr>
          <p:nvPr/>
        </p:nvCxnSpPr>
        <p:spPr>
          <a:xfrm rot="16200000" flipH="1" flipV="1">
            <a:off x="3552995" y="1938941"/>
            <a:ext cx="2704182" cy="1775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2159954" y="1749884"/>
            <a:ext cx="45719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 flipH="1" flipV="1">
            <a:off x="6946300" y="5964726"/>
            <a:ext cx="214314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>
            <a:stCxn id="22" idx="6"/>
            <a:endCxn id="25" idx="4"/>
          </p:cNvCxnSpPr>
          <p:nvPr/>
        </p:nvCxnSpPr>
        <p:spPr>
          <a:xfrm>
            <a:off x="2205673" y="1821322"/>
            <a:ext cx="4847784" cy="4143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217396" y="0"/>
            <a:ext cx="65982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atin typeface="Georgia" pitchFamily="18" charset="0"/>
              </a:rPr>
              <a:t>Как узнать профессию </a:t>
            </a:r>
          </a:p>
          <a:p>
            <a:pPr algn="ctr"/>
            <a:r>
              <a:rPr lang="ru-RU" sz="4000" b="1" dirty="0" smtClean="0">
                <a:latin typeface="Georgia" pitchFamily="18" charset="0"/>
              </a:rPr>
              <a:t>по руке </a:t>
            </a:r>
            <a:endParaRPr lang="ru-RU" sz="4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5651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45" t="7042" r="19387"/>
          <a:stretch>
            <a:fillRect/>
          </a:stretch>
        </p:blipFill>
        <p:spPr bwMode="auto">
          <a:xfrm>
            <a:off x="1989783" y="1214398"/>
            <a:ext cx="5857916" cy="56436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Группа 17"/>
          <p:cNvGrpSpPr/>
          <p:nvPr/>
        </p:nvGrpSpPr>
        <p:grpSpPr>
          <a:xfrm>
            <a:off x="2500232" y="1288572"/>
            <a:ext cx="4502496" cy="4587200"/>
            <a:chOff x="2500232" y="1288572"/>
            <a:chExt cx="4502496" cy="4587200"/>
          </a:xfrm>
        </p:grpSpPr>
        <p:sp>
          <p:nvSpPr>
            <p:cNvPr id="7" name="TextBox 6"/>
            <p:cNvSpPr txBox="1"/>
            <p:nvPr/>
          </p:nvSpPr>
          <p:spPr>
            <a:xfrm rot="2407814">
              <a:off x="5645406" y="4845434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правитель</a:t>
              </a:r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 rot="20671565">
              <a:off x="5586352" y="2960406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воин</a:t>
              </a:r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8276502">
              <a:off x="4289710" y="2084915"/>
              <a:ext cx="1962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духовный деятель</a:t>
              </a:r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 rot="4570667">
              <a:off x="3652844" y="2375799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артист</a:t>
              </a:r>
              <a:endParaRPr lang="ru-RU" dirty="0"/>
            </a:p>
          </p:txBody>
        </p:sp>
        <p:sp>
          <p:nvSpPr>
            <p:cNvPr id="13" name="TextBox 12"/>
            <p:cNvSpPr txBox="1"/>
            <p:nvPr/>
          </p:nvSpPr>
          <p:spPr>
            <a:xfrm rot="2407814">
              <a:off x="2734853" y="2322719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врач</a:t>
              </a:r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9992476">
              <a:off x="2500232" y="4286566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купец</a:t>
              </a:r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7590715">
              <a:off x="3176762" y="5012445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хранитель</a:t>
              </a:r>
              <a:endParaRPr lang="ru-RU" dirty="0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217396" y="0"/>
            <a:ext cx="65982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atin typeface="Georgia" pitchFamily="18" charset="0"/>
              </a:rPr>
              <a:t>Как узнать профессию </a:t>
            </a:r>
          </a:p>
          <a:p>
            <a:pPr algn="ctr"/>
            <a:r>
              <a:rPr lang="ru-RU" sz="4000" b="1" dirty="0" smtClean="0">
                <a:latin typeface="Georgia" pitchFamily="18" charset="0"/>
              </a:rPr>
              <a:t>по руке </a:t>
            </a:r>
            <a:endParaRPr lang="ru-RU" sz="4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5651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099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начал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143900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5\на зим\PICT0013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0"/>
            <a:ext cx="4544705" cy="3408530"/>
          </a:xfrm>
          <a:prstGeom prst="rect">
            <a:avLst/>
          </a:prstGeom>
          <a:noFill/>
        </p:spPr>
      </p:pic>
      <p:pic>
        <p:nvPicPr>
          <p:cNvPr id="2" name="Picture 2" descr="F:\фото 5 класс\у пожарников\PICT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446" y="3446584"/>
            <a:ext cx="4548554" cy="3411416"/>
          </a:xfrm>
          <a:prstGeom prst="rect">
            <a:avLst/>
          </a:prstGeom>
          <a:noFill/>
        </p:spPr>
      </p:pic>
      <p:pic>
        <p:nvPicPr>
          <p:cNvPr id="3" name="Picture 3" descr="F:\фото 5 класс\у пожарников\PICT0049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1" y="3411187"/>
            <a:ext cx="4595750" cy="3446812"/>
          </a:xfrm>
          <a:prstGeom prst="rect">
            <a:avLst/>
          </a:prstGeom>
          <a:noFill/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598126" y="115001"/>
            <a:ext cx="4545874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Обучающиеся посетили следующие предприятия, расположенные в селе </a:t>
            </a:r>
            <a:r>
              <a:rPr kumimoji="0" lang="ru-RU" sz="17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Селезян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ООО «ИМПУЛЬС», занимается </a:t>
            </a:r>
            <a:r>
              <a:rPr kumimoji="0" lang="ru-RU" sz="1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производ-ством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гофрированного картона, бумажной и картонной тары, познакомились с профессией фасовщицы, упаковщика, экспедитора;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Пожарная  часть, познакомились с </a:t>
            </a:r>
            <a:r>
              <a:rPr kumimoji="0" lang="ru-RU" sz="1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профес-сией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пожарного;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Филиал ООО ПП ЗИМ, занимается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производ-ством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ножей на отвалы для дорожно-строительной техники, познакомились с профессией токаря, фрезеровщика, бухгалтера;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357166"/>
          <a:ext cx="8358245" cy="5932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9852"/>
                <a:gridCol w="1025929"/>
                <a:gridCol w="1297488"/>
                <a:gridCol w="1297488"/>
                <a:gridCol w="1297488"/>
              </a:tblGrid>
              <a:tr h="11430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rgbClr val="000099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1100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врач, медсестра, учитель, воспитатель, официант, юрист, продавец, парикмахер, экскурсовод)</a:t>
                      </a:r>
                      <a:r>
                        <a:rPr kumimoji="0" lang="ru-RU" sz="1100" b="1" kern="1200" dirty="0" smtClean="0">
                          <a:solidFill>
                            <a:srgbClr val="000099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endParaRPr kumimoji="0" lang="ru-RU" sz="1100" b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1096881">
                <a:tc>
                  <a:txBody>
                    <a:bodyPr/>
                    <a:lstStyle/>
                    <a:p>
                      <a:pPr algn="ctr"/>
                      <a:r>
                        <a:rPr kumimoji="0" lang="ru-RU" sz="2800" b="1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Техника</a:t>
                      </a:r>
                    </a:p>
                    <a:p>
                      <a:pPr algn="ctr"/>
                      <a:r>
                        <a:rPr kumimoji="0" lang="ru-RU" sz="105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инженер, конструктор, летчик, машинист, водитель, электрик, строитель, </a:t>
                      </a:r>
                      <a:r>
                        <a:rPr kumimoji="0" lang="ru-RU" sz="1050" b="0" i="0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автослесарь</a:t>
                      </a:r>
                      <a:r>
                        <a:rPr kumimoji="0" lang="ru-RU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, сантехник, испытатель двигателей и </a:t>
                      </a:r>
                      <a:r>
                        <a:rPr kumimoji="0" lang="ru-RU" sz="1050" b="0" i="0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др</a:t>
                      </a:r>
                      <a:r>
                        <a:rPr kumimoji="0" lang="ru-RU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)</a:t>
                      </a:r>
                      <a:endParaRPr kumimoji="0" lang="ru-RU" sz="1050" b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50" b="1" kern="1200" dirty="0" smtClean="0">
                        <a:solidFill>
                          <a:srgbClr val="000099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1116791">
                <a:tc>
                  <a:txBody>
                    <a:bodyPr/>
                    <a:lstStyle/>
                    <a:p>
                      <a:pPr algn="ctr"/>
                      <a:r>
                        <a:rPr kumimoji="0" lang="ru-RU" sz="2800" b="1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Природа</a:t>
                      </a:r>
                      <a:r>
                        <a:rPr kumimoji="0" lang="ru-RU" sz="2800" b="1" kern="1200" baseline="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kumimoji="0" lang="ru-RU" sz="1100" b="1" kern="1200" baseline="0" dirty="0" smtClean="0">
                          <a:solidFill>
                            <a:srgbClr val="000099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1100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агроном, селекционер, зоотехник, ветеринар, кинолог, растениевод, геолог, охотовед, эколог, мелиоратор)</a:t>
                      </a:r>
                      <a:r>
                        <a:rPr kumimoji="0" lang="ru-RU" sz="1100" b="1" kern="1200" dirty="0" smtClean="0">
                          <a:solidFill>
                            <a:srgbClr val="000099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902023">
                <a:tc>
                  <a:txBody>
                    <a:bodyPr/>
                    <a:lstStyle/>
                    <a:p>
                      <a:pPr algn="ctr"/>
                      <a:r>
                        <a:rPr kumimoji="0" lang="ru-RU" sz="2800" b="1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Знак </a:t>
                      </a:r>
                    </a:p>
                    <a:p>
                      <a:pPr algn="ctr"/>
                      <a:r>
                        <a:rPr kumimoji="0" lang="ru-RU" sz="1100" b="1" kern="1200" dirty="0" smtClean="0">
                          <a:solidFill>
                            <a:srgbClr val="000099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(э</a:t>
                      </a:r>
                      <a:r>
                        <a:rPr kumimoji="0" lang="ru-RU" sz="1100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кономист, бухгалтер, лингвист, математик, программист, </a:t>
                      </a:r>
                      <a:r>
                        <a:rPr kumimoji="0" lang="ru-RU" sz="1100" b="0" i="0" kern="1200" dirty="0" err="1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документовед</a:t>
                      </a:r>
                      <a:r>
                        <a:rPr kumimoji="0" lang="ru-RU" sz="1100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)</a:t>
                      </a:r>
                      <a:endParaRPr kumimoji="0" lang="ru-RU" sz="1100" b="1" kern="1200" dirty="0" smtClean="0">
                        <a:solidFill>
                          <a:srgbClr val="000099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59132">
                <a:tc>
                  <a:txBody>
                    <a:bodyPr/>
                    <a:lstStyle/>
                    <a:p>
                      <a:pPr algn="ctr"/>
                      <a:r>
                        <a:rPr kumimoji="0" lang="ru-RU" sz="2800" b="1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Искусство</a:t>
                      </a:r>
                    </a:p>
                    <a:p>
                      <a:pPr algn="ctr"/>
                      <a:r>
                        <a:rPr kumimoji="0" lang="ru-RU" sz="1100" b="1" kern="1200" dirty="0" smtClean="0">
                          <a:solidFill>
                            <a:srgbClr val="000099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1100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художник, писатель, актер, режиссер, музыкант)</a:t>
                      </a:r>
                      <a:endParaRPr kumimoji="0" lang="ru-RU" sz="1100" b="1" kern="1200" dirty="0" smtClean="0">
                        <a:solidFill>
                          <a:srgbClr val="000099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881034">
                <a:tc>
                  <a:txBody>
                    <a:bodyPr/>
                    <a:lstStyle/>
                    <a:p>
                      <a:pPr algn="ctr"/>
                      <a:r>
                        <a:rPr kumimoji="0" lang="ru-RU" sz="2800" b="1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Орудия труда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3" name="TextBox 2">
            <a:hlinkClick r:id="rId4" action="ppaction://hlinksldjump"/>
          </p:cNvPr>
          <p:cNvSpPr txBox="1"/>
          <p:nvPr/>
        </p:nvSpPr>
        <p:spPr>
          <a:xfrm>
            <a:off x="3929058" y="428604"/>
            <a:ext cx="642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5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4000496" y="1643050"/>
            <a:ext cx="642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Georgia" pitchFamily="18" charset="0"/>
              </a:rPr>
              <a:t>5</a:t>
            </a:r>
            <a:endParaRPr lang="ru-RU" sz="4400" b="1" dirty="0">
              <a:latin typeface="Georgia" pitchFamily="18" charset="0"/>
            </a:endParaRPr>
          </a:p>
        </p:txBody>
      </p:sp>
      <p:sp>
        <p:nvSpPr>
          <p:cNvPr id="5" name="TextBox 4">
            <a:hlinkClick r:id="rId6" action="ppaction://hlinksldjump"/>
          </p:cNvPr>
          <p:cNvSpPr txBox="1"/>
          <p:nvPr/>
        </p:nvSpPr>
        <p:spPr>
          <a:xfrm>
            <a:off x="4071934" y="2714620"/>
            <a:ext cx="857256" cy="78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5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8" name="TextBox 7">
            <a:hlinkClick r:id="rId7" action="ppaction://hlinksldjump"/>
          </p:cNvPr>
          <p:cNvSpPr txBox="1"/>
          <p:nvPr/>
        </p:nvSpPr>
        <p:spPr>
          <a:xfrm>
            <a:off x="4857752" y="357166"/>
            <a:ext cx="857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10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9" name="TextBox 8">
            <a:hlinkClick r:id="rId8" action="ppaction://hlinksldjump"/>
          </p:cNvPr>
          <p:cNvSpPr txBox="1"/>
          <p:nvPr/>
        </p:nvSpPr>
        <p:spPr>
          <a:xfrm>
            <a:off x="6357950" y="357166"/>
            <a:ext cx="857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15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10" name="TextBox 9">
            <a:hlinkClick r:id="rId9" action="ppaction://hlinksldjump"/>
          </p:cNvPr>
          <p:cNvSpPr txBox="1"/>
          <p:nvPr/>
        </p:nvSpPr>
        <p:spPr>
          <a:xfrm>
            <a:off x="7429520" y="500042"/>
            <a:ext cx="928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20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4143372" y="4572008"/>
            <a:ext cx="857256" cy="78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Georgia" pitchFamily="18" charset="0"/>
              </a:rPr>
              <a:t>5</a:t>
            </a:r>
          </a:p>
        </p:txBody>
      </p:sp>
      <p:sp>
        <p:nvSpPr>
          <p:cNvPr id="12" name="TextBox 11">
            <a:hlinkClick r:id="rId11" action="ppaction://hlinksldjump"/>
          </p:cNvPr>
          <p:cNvSpPr txBox="1"/>
          <p:nvPr/>
        </p:nvSpPr>
        <p:spPr>
          <a:xfrm>
            <a:off x="4942838" y="4551962"/>
            <a:ext cx="857256" cy="78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Georgia" pitchFamily="18" charset="0"/>
              </a:rPr>
              <a:t>10</a:t>
            </a:r>
            <a:endParaRPr lang="ru-RU" sz="4400" b="1" dirty="0">
              <a:latin typeface="Georgia" pitchFamily="18" charset="0"/>
            </a:endParaRPr>
          </a:p>
        </p:txBody>
      </p:sp>
      <p:sp>
        <p:nvSpPr>
          <p:cNvPr id="15" name="TextBox 14">
            <a:hlinkClick r:id="rId12" action="ppaction://hlinksldjump"/>
          </p:cNvPr>
          <p:cNvSpPr txBox="1"/>
          <p:nvPr/>
        </p:nvSpPr>
        <p:spPr>
          <a:xfrm>
            <a:off x="4929190" y="1500174"/>
            <a:ext cx="928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Georgia" pitchFamily="18" charset="0"/>
              </a:rPr>
              <a:t>10</a:t>
            </a:r>
            <a:endParaRPr lang="ru-RU" sz="4400" b="1" dirty="0">
              <a:latin typeface="Georgia" pitchFamily="18" charset="0"/>
            </a:endParaRPr>
          </a:p>
        </p:txBody>
      </p:sp>
      <p:sp>
        <p:nvSpPr>
          <p:cNvPr id="16" name="TextBox 15">
            <a:hlinkClick r:id="rId13" action="ppaction://hlinksldjump"/>
          </p:cNvPr>
          <p:cNvSpPr txBox="1"/>
          <p:nvPr/>
        </p:nvSpPr>
        <p:spPr>
          <a:xfrm>
            <a:off x="6357950" y="1500174"/>
            <a:ext cx="928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Georgia" pitchFamily="18" charset="0"/>
              </a:rPr>
              <a:t>15</a:t>
            </a:r>
            <a:endParaRPr lang="ru-RU" sz="4400" b="1" dirty="0">
              <a:latin typeface="Georgia" pitchFamily="18" charset="0"/>
            </a:endParaRPr>
          </a:p>
        </p:txBody>
      </p:sp>
      <p:sp>
        <p:nvSpPr>
          <p:cNvPr id="17" name="TextBox 16">
            <a:hlinkClick r:id="rId14" action="ppaction://hlinksldjump"/>
          </p:cNvPr>
          <p:cNvSpPr txBox="1"/>
          <p:nvPr/>
        </p:nvSpPr>
        <p:spPr>
          <a:xfrm>
            <a:off x="7429520" y="1643050"/>
            <a:ext cx="1000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Georgia" pitchFamily="18" charset="0"/>
              </a:rPr>
              <a:t>20</a:t>
            </a:r>
            <a:endParaRPr lang="ru-RU" sz="4400" b="1" dirty="0">
              <a:latin typeface="Georgia" pitchFamily="18" charset="0"/>
            </a:endParaRPr>
          </a:p>
        </p:txBody>
      </p:sp>
      <p:sp>
        <p:nvSpPr>
          <p:cNvPr id="18" name="TextBox 17">
            <a:hlinkClick r:id="rId15" action="ppaction://hlinksldjump"/>
          </p:cNvPr>
          <p:cNvSpPr txBox="1"/>
          <p:nvPr/>
        </p:nvSpPr>
        <p:spPr>
          <a:xfrm>
            <a:off x="6344302" y="5409218"/>
            <a:ext cx="928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Georgia" pitchFamily="18" charset="0"/>
              </a:rPr>
              <a:t>15</a:t>
            </a:r>
            <a:endParaRPr lang="ru-RU" sz="4400" b="1" dirty="0">
              <a:latin typeface="Georgia" pitchFamily="18" charset="0"/>
            </a:endParaRPr>
          </a:p>
        </p:txBody>
      </p:sp>
      <p:sp>
        <p:nvSpPr>
          <p:cNvPr id="19" name="TextBox 18">
            <a:hlinkClick r:id="rId16" action="ppaction://hlinksldjump"/>
          </p:cNvPr>
          <p:cNvSpPr txBox="1"/>
          <p:nvPr/>
        </p:nvSpPr>
        <p:spPr>
          <a:xfrm>
            <a:off x="7572396" y="5429264"/>
            <a:ext cx="1000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Georgia" pitchFamily="18" charset="0"/>
              </a:rPr>
              <a:t>20</a:t>
            </a:r>
            <a:endParaRPr lang="ru-RU" sz="4400" b="1" dirty="0">
              <a:latin typeface="Georgia" pitchFamily="18" charset="0"/>
            </a:endParaRPr>
          </a:p>
        </p:txBody>
      </p:sp>
      <p:sp>
        <p:nvSpPr>
          <p:cNvPr id="22" name="TextBox 21">
            <a:hlinkClick r:id="rId17" action="ppaction://hlinksldjump"/>
          </p:cNvPr>
          <p:cNvSpPr txBox="1"/>
          <p:nvPr/>
        </p:nvSpPr>
        <p:spPr>
          <a:xfrm>
            <a:off x="4857752" y="2667279"/>
            <a:ext cx="857256" cy="78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10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23" name="TextBox 22">
            <a:hlinkClick r:id="rId18" action="ppaction://hlinksldjump"/>
          </p:cNvPr>
          <p:cNvSpPr txBox="1"/>
          <p:nvPr/>
        </p:nvSpPr>
        <p:spPr>
          <a:xfrm>
            <a:off x="6272864" y="2725069"/>
            <a:ext cx="857256" cy="78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15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24" name="TextBox 23">
            <a:hlinkClick r:id="rId19" action="ppaction://hlinksldjump"/>
          </p:cNvPr>
          <p:cNvSpPr txBox="1"/>
          <p:nvPr/>
        </p:nvSpPr>
        <p:spPr>
          <a:xfrm>
            <a:off x="7586044" y="2789257"/>
            <a:ext cx="857256" cy="78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20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25" name="TextBox 24">
            <a:hlinkClick r:id="rId20" action="ppaction://hlinksldjump"/>
          </p:cNvPr>
          <p:cNvSpPr txBox="1"/>
          <p:nvPr/>
        </p:nvSpPr>
        <p:spPr>
          <a:xfrm>
            <a:off x="4143372" y="5357826"/>
            <a:ext cx="642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Georgia" pitchFamily="18" charset="0"/>
              </a:rPr>
              <a:t>5</a:t>
            </a:r>
          </a:p>
        </p:txBody>
      </p:sp>
      <p:sp>
        <p:nvSpPr>
          <p:cNvPr id="26" name="TextBox 25">
            <a:hlinkClick r:id="rId21" action="ppaction://hlinksldjump"/>
          </p:cNvPr>
          <p:cNvSpPr txBox="1"/>
          <p:nvPr/>
        </p:nvSpPr>
        <p:spPr>
          <a:xfrm>
            <a:off x="4942838" y="5409218"/>
            <a:ext cx="857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Georgia" pitchFamily="18" charset="0"/>
              </a:rPr>
              <a:t>10</a:t>
            </a:r>
            <a:endParaRPr lang="ru-RU" sz="4400" b="1" dirty="0">
              <a:latin typeface="Georgia" pitchFamily="18" charset="0"/>
            </a:endParaRPr>
          </a:p>
        </p:txBody>
      </p:sp>
      <p:sp>
        <p:nvSpPr>
          <p:cNvPr id="43" name="Управляющая кнопка: в конец 42">
            <a:hlinkClick r:id="rId22" action="ppaction://hlinksldjump" highlightClick="1"/>
          </p:cNvPr>
          <p:cNvSpPr/>
          <p:nvPr/>
        </p:nvSpPr>
        <p:spPr>
          <a:xfrm>
            <a:off x="8001024" y="6215082"/>
            <a:ext cx="857256" cy="64291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hlinkClick r:id="rId23" action="ppaction://hlinksldjump"/>
          </p:cNvPr>
          <p:cNvSpPr txBox="1"/>
          <p:nvPr/>
        </p:nvSpPr>
        <p:spPr>
          <a:xfrm>
            <a:off x="4000496" y="3857628"/>
            <a:ext cx="857256" cy="78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5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28" name="TextBox 27">
            <a:hlinkClick r:id="rId24" action="ppaction://hlinksldjump"/>
          </p:cNvPr>
          <p:cNvSpPr txBox="1"/>
          <p:nvPr/>
        </p:nvSpPr>
        <p:spPr>
          <a:xfrm>
            <a:off x="4956486" y="3834383"/>
            <a:ext cx="857256" cy="78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10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29" name="TextBox 28">
            <a:hlinkClick r:id="rId25" action="ppaction://hlinksldjump"/>
          </p:cNvPr>
          <p:cNvSpPr txBox="1"/>
          <p:nvPr/>
        </p:nvSpPr>
        <p:spPr>
          <a:xfrm>
            <a:off x="6306558" y="3837583"/>
            <a:ext cx="857256" cy="78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15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30" name="TextBox 29">
            <a:hlinkClick r:id="rId26" action="ppaction://hlinksldjump"/>
          </p:cNvPr>
          <p:cNvSpPr txBox="1"/>
          <p:nvPr/>
        </p:nvSpPr>
        <p:spPr>
          <a:xfrm>
            <a:off x="7572396" y="3857628"/>
            <a:ext cx="857256" cy="78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20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31" name="TextBox 30">
            <a:hlinkClick r:id="rId27" action="ppaction://hlinksldjump"/>
          </p:cNvPr>
          <p:cNvSpPr txBox="1"/>
          <p:nvPr/>
        </p:nvSpPr>
        <p:spPr>
          <a:xfrm>
            <a:off x="7500958" y="4643446"/>
            <a:ext cx="1143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Georgia" pitchFamily="18" charset="0"/>
              </a:rPr>
              <a:t>20</a:t>
            </a:r>
            <a:endParaRPr lang="ru-RU" sz="4400" b="1" dirty="0">
              <a:latin typeface="Georgia" pitchFamily="18" charset="0"/>
            </a:endParaRPr>
          </a:p>
        </p:txBody>
      </p:sp>
      <p:sp>
        <p:nvSpPr>
          <p:cNvPr id="32" name="TextBox 31">
            <a:hlinkClick r:id="rId28" action="ppaction://hlinksldjump"/>
          </p:cNvPr>
          <p:cNvSpPr txBox="1"/>
          <p:nvPr/>
        </p:nvSpPr>
        <p:spPr>
          <a:xfrm>
            <a:off x="6415740" y="4579257"/>
            <a:ext cx="857256" cy="78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Georgia" pitchFamily="18" charset="0"/>
              </a:rPr>
              <a:t>15</a:t>
            </a:r>
            <a:endParaRPr lang="ru-RU" sz="4400" b="1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714488"/>
            <a:ext cx="8001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Кто по профессии был </a:t>
            </a:r>
          </a:p>
          <a:p>
            <a:r>
              <a:rPr lang="ru-RU" sz="4400" dirty="0" smtClean="0"/>
              <a:t>А. П. Чехов? 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75097" y="285728"/>
            <a:ext cx="331212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5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5" name="Управляющая кнопка: назад 4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14612" y="4429132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врач, писатель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714488"/>
            <a:ext cx="8001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Кто учит детишек читать и писать, природу любить, стариков уважать?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43372" y="214290"/>
            <a:ext cx="479203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10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1802" y="5072074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entury" pitchFamily="18" charset="0"/>
              </a:rPr>
              <a:t>Учитель 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867672" y="62246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786" y="1928802"/>
            <a:ext cx="8001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Кем бы мог работать в наши дни Волк из сказки «Волк и семеро козлят» ?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60849" y="214290"/>
            <a:ext cx="36984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15 баллов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1802" y="4857760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Century" pitchFamily="18" charset="0"/>
              </a:rPr>
              <a:t>пародистом 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714488"/>
            <a:ext cx="80010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Специалист, оказывающий юридическую помощь гражданам и организациям 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45551" y="285728"/>
            <a:ext cx="36984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20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6116" y="4929198"/>
            <a:ext cx="2857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Century" pitchFamily="18" charset="0"/>
              </a:rPr>
              <a:t>юрист 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142984"/>
            <a:ext cx="8001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Расшифруйте анаграммы: </a:t>
            </a:r>
            <a:r>
              <a:rPr lang="ru-RU" sz="4400" dirty="0" err="1" smtClean="0"/>
              <a:t>льтюнпа</a:t>
            </a:r>
            <a:r>
              <a:rPr lang="ru-RU" sz="4400" dirty="0" smtClean="0"/>
              <a:t>, </a:t>
            </a:r>
            <a:r>
              <a:rPr lang="ru-RU" sz="4400" dirty="0" err="1" smtClean="0"/>
              <a:t>марокаш</a:t>
            </a:r>
            <a:r>
              <a:rPr lang="ru-RU" sz="4400" dirty="0" smtClean="0"/>
              <a:t>, </a:t>
            </a:r>
            <a:r>
              <a:rPr lang="ru-RU" sz="4400" dirty="0" err="1" smtClean="0"/>
              <a:t>квасиле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0"/>
            <a:ext cx="331212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5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3108" y="4016296"/>
            <a:ext cx="3857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Century" pitchFamily="18" charset="0"/>
              </a:rPr>
              <a:t>тюльпан, ромашка, василек 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0331" y="1884014"/>
            <a:ext cx="8001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Он не сеет и не пашет, но отвечает за урожай. Кто он? 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07533" y="0"/>
            <a:ext cx="36984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10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3108" y="5572140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Century" pitchFamily="18" charset="0"/>
              </a:rPr>
              <a:t>агроном 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714488"/>
            <a:ext cx="8001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Кто от дыма питается?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23360" y="186994"/>
            <a:ext cx="36984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15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1736" y="4714884"/>
            <a:ext cx="38576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Century" pitchFamily="18" charset="0"/>
              </a:rPr>
              <a:t>трубочист 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4968" y="1212720"/>
            <a:ext cx="80010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«Мальчик розу увидал, </a:t>
            </a:r>
          </a:p>
          <a:p>
            <a:r>
              <a:rPr lang="ru-RU" sz="3200" dirty="0" smtClean="0"/>
              <a:t>Розу в чистом поле, </a:t>
            </a:r>
          </a:p>
          <a:p>
            <a:r>
              <a:rPr lang="ru-RU" sz="3200" dirty="0" smtClean="0"/>
              <a:t>Аромат ее </a:t>
            </a:r>
            <a:r>
              <a:rPr lang="ru-RU" sz="3200" dirty="0" err="1" smtClean="0"/>
              <a:t>впивал</a:t>
            </a:r>
            <a:r>
              <a:rPr lang="ru-RU" sz="3200" dirty="0" smtClean="0"/>
              <a:t>, </a:t>
            </a:r>
          </a:p>
          <a:p>
            <a:r>
              <a:rPr lang="ru-RU" sz="3200" dirty="0" smtClean="0"/>
              <a:t>Любовался вволю.»</a:t>
            </a:r>
            <a:br>
              <a:rPr lang="ru-RU" sz="3200" dirty="0" smtClean="0"/>
            </a:br>
            <a:r>
              <a:rPr lang="ru-RU" sz="3200" dirty="0" smtClean="0"/>
              <a:t>Эти строки принадлежат великому немецкому поэту Гете. В какой еще области человеческой деятельности известно его имя?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72729" y="186994"/>
            <a:ext cx="36984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20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1736" y="5424567"/>
            <a:ext cx="38576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Century" pitchFamily="18" charset="0"/>
              </a:rPr>
              <a:t>биология 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4520" y="1254514"/>
            <a:ext cx="8001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Перечислите профессии, начинающиеся с названия музыкальных нот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39762" y="214290"/>
            <a:ext cx="331212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5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3141" y="3868723"/>
            <a:ext cx="58002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доктор, режиссер, мичман, фармацевт, солист, маляр, синоптик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.jpg"/>
          <p:cNvPicPr>
            <a:picLocks noChangeAspect="1"/>
          </p:cNvPicPr>
          <p:nvPr/>
        </p:nvPicPr>
        <p:blipFill>
          <a:blip r:embed="rId2" cstate="print"/>
          <a:srcRect r="5367" b="5725"/>
          <a:stretch>
            <a:fillRect/>
          </a:stretch>
        </p:blipFill>
        <p:spPr>
          <a:xfrm>
            <a:off x="4568349" y="3439236"/>
            <a:ext cx="4575652" cy="341876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938" t="13246" r="2892" b="9515"/>
          <a:stretch>
            <a:fillRect/>
          </a:stretch>
        </p:blipFill>
        <p:spPr bwMode="auto">
          <a:xfrm>
            <a:off x="1433015" y="0"/>
            <a:ext cx="5622877" cy="3458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C:\Documents and Settings\PCom\Мои документы\Downloads\9.jpg"/>
          <p:cNvPicPr>
            <a:picLocks noChangeAspect="1" noChangeArrowheads="1"/>
          </p:cNvPicPr>
          <p:nvPr/>
        </p:nvPicPr>
        <p:blipFill>
          <a:blip r:embed="rId4" cstate="print"/>
          <a:srcRect l="17463" t="24876" r="8209"/>
          <a:stretch>
            <a:fillRect/>
          </a:stretch>
        </p:blipFill>
        <p:spPr bwMode="auto">
          <a:xfrm>
            <a:off x="0" y="3433659"/>
            <a:ext cx="4517409" cy="342434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6973" y="1291407"/>
            <a:ext cx="80010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«От меня зависит работа целого коллектива. Эта профессия требует постоянного движения и крепких нервов. Не всегда меня знают в лицо, так как чаще встречаются с моей спиной. Назовите мою профессию» 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46534" y="285728"/>
            <a:ext cx="36984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10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3042" y="4714884"/>
            <a:ext cx="5500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Century" pitchFamily="18" charset="0"/>
              </a:rPr>
              <a:t>дирижер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714488"/>
            <a:ext cx="8001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Чем занимается провизор?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07533" y="214290"/>
            <a:ext cx="36984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15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5072074"/>
            <a:ext cx="807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entury" pitchFamily="18" charset="0"/>
              </a:rPr>
              <a:t>готовит лекарство</a:t>
            </a:r>
            <a:endParaRPr lang="ru-RU" sz="4000" b="1" dirty="0">
              <a:solidFill>
                <a:srgbClr val="C00000"/>
              </a:solidFill>
              <a:latin typeface="Century" pitchFamily="18" charset="0"/>
            </a:endParaRP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2357430"/>
            <a:ext cx="8215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0099"/>
                </a:solidFill>
                <a:latin typeface="Monotype Corsiva" pitchFamily="66" charset="0"/>
              </a:rPr>
              <a:t>Вам зачисляется  30 баллов!</a:t>
            </a:r>
            <a:endParaRPr lang="ru-RU" sz="5400" b="1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500042"/>
            <a:ext cx="86934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Сюрприз – кот в мешке!</a:t>
            </a:r>
            <a:endParaRPr lang="ru-RU" sz="4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кот в мешк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85786" y="6357958"/>
            <a:ext cx="304800" cy="304800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3105150"/>
            <a:ext cx="218122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6" descr="CAT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4214818"/>
            <a:ext cx="3797300" cy="1357312"/>
          </a:xfrm>
          <a:prstGeom prst="rect">
            <a:avLst/>
          </a:prstGeom>
          <a:noFill/>
        </p:spPr>
      </p:pic>
      <p:sp>
        <p:nvSpPr>
          <p:cNvPr id="8" name="Управляющая кнопка: назад 7">
            <a:hlinkClick r:id="rId6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77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786" y="1571612"/>
            <a:ext cx="80010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Мы на закате с поля возвращались,</a:t>
            </a:r>
            <a:br>
              <a:rPr lang="ru-RU" sz="3200" dirty="0" smtClean="0"/>
            </a:br>
            <a:r>
              <a:rPr lang="ru-RU" sz="3200" dirty="0" smtClean="0"/>
              <a:t>Ядреным потом стылый воздух пах.</a:t>
            </a:r>
            <a:br>
              <a:rPr lang="ru-RU" sz="3200" dirty="0" smtClean="0"/>
            </a:br>
            <a:r>
              <a:rPr lang="ru-RU" sz="3200" dirty="0" smtClean="0"/>
              <a:t>У каждого обветренно качалась</a:t>
            </a:r>
            <a:br>
              <a:rPr lang="ru-RU" sz="3200" dirty="0" smtClean="0"/>
            </a:br>
            <a:r>
              <a:rPr lang="ru-RU" sz="3200" dirty="0" smtClean="0"/>
              <a:t>По-за плечом рубашка на граблях.</a:t>
            </a:r>
            <a:br>
              <a:rPr lang="ru-RU" sz="3200" dirty="0" smtClean="0"/>
            </a:br>
            <a:r>
              <a:rPr lang="ru-RU" sz="3200" dirty="0" smtClean="0"/>
              <a:t>Назовите профессию человека, написавшего эти строки?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31875" y="214290"/>
            <a:ext cx="331212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5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5072074"/>
            <a:ext cx="807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entury" pitchFamily="18" charset="0"/>
              </a:rPr>
              <a:t>Поэт</a:t>
            </a:r>
            <a:endParaRPr lang="ru-RU" sz="4000" b="1" dirty="0">
              <a:solidFill>
                <a:srgbClr val="C00000"/>
              </a:solidFill>
              <a:latin typeface="Century" pitchFamily="18" charset="0"/>
            </a:endParaRP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714488"/>
            <a:ext cx="8001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Что общего у коровы и ЭВМ?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36174" y="285728"/>
            <a:ext cx="331212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5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538" y="3687901"/>
            <a:ext cx="6500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профессия человека, </a:t>
            </a:r>
          </a:p>
          <a:p>
            <a:r>
              <a:rPr lang="ru-RU" sz="4000" dirty="0" smtClean="0"/>
              <a:t>их обслуживающего, называется оператор</a:t>
            </a:r>
            <a:endParaRPr lang="ru-RU" sz="4000" dirty="0"/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714488"/>
            <a:ext cx="8001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Наведёт стеклянный глаз, щёлкнет раз – помним вас 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45551" y="285728"/>
            <a:ext cx="36984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10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4286256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  <a:t>фотограф </a:t>
            </a: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500174"/>
            <a:ext cx="80010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Назовите профессию, изменение окончания в которой совершенно меняет ее назначение 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43504" y="285728"/>
            <a:ext cx="36984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15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4286256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  <a:t>Машинист - машинистка</a:t>
            </a: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714488"/>
            <a:ext cx="8001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Кто не может жить без мха и клиньев? 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75162" y="214290"/>
            <a:ext cx="36984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20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4286256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  <a:t>плотник</a:t>
            </a: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714488"/>
            <a:ext cx="8001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Человек, профессия которого помогает людям иметь красивые прически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36095" y="214290"/>
            <a:ext cx="36984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10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28" y="4929198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  <a:t>парикмахер</a:t>
            </a: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714488"/>
            <a:ext cx="80010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В прошлый раз был педагогом, послезавтра - машинист. Должен знать он очень много, потому, что он ... </a:t>
            </a:r>
          </a:p>
          <a:p>
            <a:pPr algn="ctr"/>
            <a:r>
              <a:rPr lang="ru-RU" sz="4400" b="1" dirty="0" smtClean="0">
                <a:solidFill>
                  <a:srgbClr val="000099"/>
                </a:solidFill>
                <a:latin typeface="Century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07533" y="285728"/>
            <a:ext cx="36984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15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5286388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  <a:t>артист</a:t>
            </a: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 txBox="1">
            <a:spLocks/>
          </p:cNvSpPr>
          <p:nvPr/>
        </p:nvSpPr>
        <p:spPr>
          <a:xfrm>
            <a:off x="1071350" y="167185"/>
            <a:ext cx="7649570" cy="40004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400" dirty="0" smtClean="0">
                <a:latin typeface="Georgia" pitchFamily="18" charset="0"/>
              </a:rPr>
              <a:t>4 декабря 2017 года  приказом №01-3641 Министерства образования и науки  ЧО</a:t>
            </a:r>
          </a:p>
          <a:p>
            <a:pPr algn="ctr"/>
            <a:r>
              <a:rPr lang="ru-RU" sz="2400" dirty="0" smtClean="0">
                <a:latin typeface="Georgia" pitchFamily="18" charset="0"/>
              </a:rPr>
              <a:t>     МБОУ «</a:t>
            </a:r>
            <a:r>
              <a:rPr lang="ru-RU" sz="2400" dirty="0" err="1" smtClean="0">
                <a:latin typeface="Georgia" pitchFamily="18" charset="0"/>
              </a:rPr>
              <a:t>Селезянская</a:t>
            </a:r>
            <a:r>
              <a:rPr lang="ru-RU" sz="2400" dirty="0" smtClean="0">
                <a:latin typeface="Georgia" pitchFamily="18" charset="0"/>
              </a:rPr>
              <a:t> СОШ» признана региональной инновационной площадкой по    </a:t>
            </a:r>
          </a:p>
          <a:p>
            <a:pPr algn="ctr"/>
            <a:r>
              <a:rPr lang="ru-RU" sz="2400" dirty="0" smtClean="0">
                <a:latin typeface="Georgia" pitchFamily="18" charset="0"/>
              </a:rPr>
              <a:t>   реализации образовательного проекта развития</a:t>
            </a:r>
          </a:p>
          <a:p>
            <a:pPr algn="ctr"/>
            <a:r>
              <a:rPr lang="ru-RU" sz="2400" dirty="0" smtClean="0">
                <a:latin typeface="Georgia" pitchFamily="18" charset="0"/>
              </a:rPr>
              <a:t>   естественно - математического и технологического образования «ТЕМП» </a:t>
            </a:r>
          </a:p>
          <a:p>
            <a:pPr algn="ctr"/>
            <a:r>
              <a:rPr lang="ru-RU" sz="2400" dirty="0" smtClean="0">
                <a:latin typeface="Georgia" pitchFamily="18" charset="0"/>
              </a:rPr>
              <a:t>в Челябинской области.</a:t>
            </a:r>
          </a:p>
          <a:p>
            <a:pPr marL="342900" lvl="0" indent="-342900" algn="ctr" defTabSz="449263" eaLnBrk="0" hangingPunct="0">
              <a:lnSpc>
                <a:spcPct val="92000"/>
              </a:lnSpc>
              <a:spcBef>
                <a:spcPts val="1425"/>
              </a:spcBef>
              <a:buClr>
                <a:srgbClr val="000000"/>
              </a:buClr>
              <a:buSzPct val="100000"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cs typeface="Times New Roman" pitchFamily="18" charset="0"/>
            </a:endParaRPr>
          </a:p>
          <a:p>
            <a:pPr marL="342900" marR="0" lvl="0" indent="-342900" algn="ctr" defTabSz="449263" rtl="0" eaLnBrk="0" fontAlgn="base" latinLnBrk="0" hangingPunct="0">
              <a:lnSpc>
                <a:spcPct val="92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</a:endParaRPr>
          </a:p>
        </p:txBody>
      </p:sp>
      <p:pic>
        <p:nvPicPr>
          <p:cNvPr id="12" name="Рисунок 11" descr="D:\рабочий стол 28 июня 2018\2017-18 уг\ВСЁ ПО ТЕМПУ\ТЕМП\Профориентация 3.11.17-МЧС\DSCN5789.JPG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3267501"/>
            <a:ext cx="4114800" cy="327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Организатор\Desktop\фото\Районное мероприятие по профориентации\2018-04-06 11-22-58.JPG"/>
          <p:cNvPicPr/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876799" y="3281149"/>
            <a:ext cx="4267201" cy="327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5" cstate="print"/>
          <a:srcRect l="32605" t="21338" r="19041" b="14881"/>
          <a:stretch>
            <a:fillRect/>
          </a:stretch>
        </p:blipFill>
        <p:spPr bwMode="auto">
          <a:xfrm>
            <a:off x="2966113" y="4667534"/>
            <a:ext cx="2970663" cy="219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714488"/>
            <a:ext cx="8001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Кто был профессионалом</a:t>
            </a:r>
            <a:br>
              <a:rPr lang="ru-RU" sz="4400" dirty="0" smtClean="0"/>
            </a:br>
            <a:r>
              <a:rPr lang="ru-RU" sz="4400" dirty="0" smtClean="0"/>
              <a:t>в литературе и медицине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92635" y="285728"/>
            <a:ext cx="36984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20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0298" y="5072074"/>
            <a:ext cx="30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entury" pitchFamily="18" charset="0"/>
              </a:rPr>
              <a:t>А.П.Чехов</a:t>
            </a:r>
            <a:endParaRPr lang="ru-RU" sz="4000" b="1" dirty="0">
              <a:solidFill>
                <a:srgbClr val="C00000"/>
              </a:solidFill>
              <a:latin typeface="Century" pitchFamily="18" charset="0"/>
            </a:endParaRP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714488"/>
            <a:ext cx="8001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Кто первый – мужчины или женщины – начали вязать на спицах?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68324" y="285728"/>
            <a:ext cx="331212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5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4286256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  <a:t>мужчины</a:t>
            </a: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714488"/>
            <a:ext cx="8001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Орудие труда, используемое в работе музыканта, сталевара, врача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75163" y="285728"/>
            <a:ext cx="36984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10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4286256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  <a:t>ложка</a:t>
            </a: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714488"/>
            <a:ext cx="8001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Кто из царей знал 14 ремесел? Назовите царя и не менее 6 ремесел, которыми он владел 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75162" y="214290"/>
            <a:ext cx="36984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15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4286256"/>
            <a:ext cx="6929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Петр I – плотник, кораблестроитель, кузнец, токарь, оружейник, моряк,…</a:t>
            </a:r>
            <a:endParaRPr lang="ru-RU" sz="3200" dirty="0"/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62" y="1357298"/>
            <a:ext cx="80010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Кто на все руки мастер?</a:t>
            </a:r>
          </a:p>
          <a:p>
            <a:pPr algn="ctr"/>
            <a:endParaRPr lang="ru-RU" sz="4000" b="1" dirty="0" smtClean="0">
              <a:solidFill>
                <a:srgbClr val="000099"/>
              </a:solidFill>
              <a:latin typeface="Century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6095" y="214290"/>
            <a:ext cx="36984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Narrow" pitchFamily="34" charset="0"/>
              </a:rPr>
              <a:t>20 баллов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28" y="4929198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smtClean="0">
                <a:solidFill>
                  <a:srgbClr val="C00000"/>
                </a:solidFill>
                <a:latin typeface="Century" pitchFamily="18" charset="0"/>
              </a:rPr>
              <a:t>перчаточник</a:t>
            </a:r>
            <a:endParaRPr lang="ru-RU" sz="3200" b="1" dirty="0" smtClean="0">
              <a:solidFill>
                <a:srgbClr val="C00000"/>
              </a:solidFill>
              <a:latin typeface="Century" pitchFamily="18" charset="0"/>
            </a:endParaRP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7715272" y="6072206"/>
            <a:ext cx="857256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Documents and Settings\PCom\Рабочий стол\конкурс\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2686862"/>
          </a:xfrm>
          <a:prstGeom prst="rect">
            <a:avLst/>
          </a:prstGeom>
          <a:noFill/>
        </p:spPr>
      </p:pic>
      <p:pic>
        <p:nvPicPr>
          <p:cNvPr id="28676" name="Picture 4" descr="C:\Documents and Settings\PCom\Рабочий стол\конкурс\0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7230" y="2782506"/>
            <a:ext cx="4312692" cy="4075494"/>
          </a:xfrm>
          <a:prstGeom prst="rect">
            <a:avLst/>
          </a:prstGeom>
          <a:noFill/>
        </p:spPr>
      </p:pic>
      <p:pic>
        <p:nvPicPr>
          <p:cNvPr id="28677" name="Picture 5" descr="C:\Documents and Settings\PCom\Рабочий стол\конкурс\100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5707" y="2762857"/>
            <a:ext cx="2538484" cy="409514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1338" y="0"/>
            <a:ext cx="829266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личностные характеристики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склонности, способности, наличие профессионально важных качеств, уровень самооценки и др.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экономическая целесообразность выбора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востребованность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профессии на рынке труда в настоящее время и в перспективе, уровень заработной платы, возможность трудоустройства и т.д.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сформулировать цели получения образования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разработать индивидуальную образовательную траекторию, способствующую достижению поставленных целей и задач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четверенная стрелка 2"/>
          <p:cNvSpPr/>
          <p:nvPr/>
        </p:nvSpPr>
        <p:spPr>
          <a:xfrm>
            <a:off x="4351282" y="1340069"/>
            <a:ext cx="709449" cy="504497"/>
          </a:xfrm>
          <a:prstGeom prst="quadArrow">
            <a:avLst>
              <a:gd name="adj1" fmla="val 13305"/>
              <a:gd name="adj2" fmla="val 2960"/>
              <a:gd name="adj3" fmla="val 75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четверенная стрелка 3"/>
          <p:cNvSpPr/>
          <p:nvPr/>
        </p:nvSpPr>
        <p:spPr>
          <a:xfrm>
            <a:off x="4346027" y="3368565"/>
            <a:ext cx="709449" cy="504497"/>
          </a:xfrm>
          <a:prstGeom prst="quadArrow">
            <a:avLst>
              <a:gd name="adj1" fmla="val 13305"/>
              <a:gd name="adj2" fmla="val 2960"/>
              <a:gd name="adj3" fmla="val 75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269712" y="4573411"/>
            <a:ext cx="7520152" cy="0"/>
          </a:xfrm>
          <a:prstGeom prst="line">
            <a:avLst/>
          </a:prstGeom>
          <a:ln w="57150">
            <a:solidFill>
              <a:srgbClr val="535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630304" y="6250675"/>
            <a:ext cx="327547" cy="2593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35278" y="668740"/>
            <a:ext cx="507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http://szn74.ru/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300" t="11719" r="6455" b="16992"/>
          <a:stretch>
            <a:fillRect/>
          </a:stretch>
        </p:blipFill>
        <p:spPr bwMode="auto">
          <a:xfrm>
            <a:off x="-39825" y="1476504"/>
            <a:ext cx="9183825" cy="538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2573" y="1904871"/>
            <a:ext cx="7151427" cy="2892314"/>
          </a:xfrm>
        </p:spPr>
        <p:txBody>
          <a:bodyPr>
            <a:noAutofit/>
          </a:bodyPr>
          <a:lstStyle/>
          <a:p>
            <a:r>
              <a:rPr lang="ru-RU" sz="5300" b="1" spc="100" dirty="0" smtClean="0">
                <a:latin typeface="Georgia" pitchFamily="18" charset="0"/>
              </a:rPr>
              <a:t>Профориентация: </a:t>
            </a:r>
            <a:br>
              <a:rPr lang="ru-RU" sz="5300" b="1" spc="100" dirty="0" smtClean="0">
                <a:latin typeface="Georgia" pitchFamily="18" charset="0"/>
              </a:rPr>
            </a:br>
            <a:r>
              <a:rPr lang="ru-RU" sz="5300" b="1" spc="100" dirty="0" smtClean="0">
                <a:latin typeface="Georgia" pitchFamily="18" charset="0"/>
              </a:rPr>
              <a:t>как помочь подростку выбрать </a:t>
            </a:r>
            <a:br>
              <a:rPr lang="ru-RU" sz="5300" b="1" spc="100" dirty="0" smtClean="0">
                <a:latin typeface="Georgia" pitchFamily="18" charset="0"/>
              </a:rPr>
            </a:br>
            <a:r>
              <a:rPr lang="ru-RU" sz="5300" b="1" spc="100" dirty="0" smtClean="0">
                <a:latin typeface="Georgia" pitchFamily="18" charset="0"/>
              </a:rPr>
              <a:t>свое дело?</a:t>
            </a:r>
            <a:endParaRPr lang="ru-RU" sz="5300" b="1" spc="100" dirty="0"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1463" y="5438007"/>
            <a:ext cx="6553200" cy="1665652"/>
          </a:xfrm>
        </p:spPr>
        <p:txBody>
          <a:bodyPr/>
          <a:lstStyle/>
          <a:p>
            <a:r>
              <a:rPr lang="ru-RU" dirty="0" smtClean="0">
                <a:latin typeface="Georgia" pitchFamily="18" charset="0"/>
              </a:rPr>
              <a:t>Коркина Наталья Юрьевна</a:t>
            </a:r>
          </a:p>
          <a:p>
            <a:r>
              <a:rPr lang="ru-RU" dirty="0" smtClean="0">
                <a:latin typeface="Georgia" pitchFamily="18" charset="0"/>
              </a:rPr>
              <a:t>МБОУ «</a:t>
            </a:r>
            <a:r>
              <a:rPr lang="ru-RU" dirty="0" err="1" smtClean="0">
                <a:latin typeface="Georgia" pitchFamily="18" charset="0"/>
              </a:rPr>
              <a:t>Селезянская</a:t>
            </a:r>
            <a:r>
              <a:rPr lang="ru-RU" dirty="0" smtClean="0">
                <a:latin typeface="Georgia" pitchFamily="18" charset="0"/>
              </a:rPr>
              <a:t> СОШ»</a:t>
            </a:r>
          </a:p>
        </p:txBody>
      </p:sp>
    </p:spTree>
    <p:extLst>
      <p:ext uri="{BB962C8B-B14F-4D97-AF65-F5344CB8AC3E}">
        <p14:creationId xmlns:p14="http://schemas.microsoft.com/office/powerpoint/2010/main" xmlns="" val="14263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4716" y="341194"/>
            <a:ext cx="406703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Georgia" pitchFamily="18" charset="0"/>
              </a:rPr>
              <a:t>Взаимодействие социума и ОО </a:t>
            </a:r>
          </a:p>
          <a:p>
            <a:pPr algn="ctr"/>
            <a:r>
              <a:rPr lang="ru-RU" sz="2800" dirty="0" smtClean="0">
                <a:latin typeface="Georgia" pitchFamily="18" charset="0"/>
              </a:rPr>
              <a:t>по реализации Концепции «ТЕМП» </a:t>
            </a:r>
          </a:p>
          <a:p>
            <a:pPr algn="ctr"/>
            <a:r>
              <a:rPr lang="ru-RU" sz="2800" dirty="0" smtClean="0">
                <a:latin typeface="Georgia" pitchFamily="18" charset="0"/>
              </a:rPr>
              <a:t>как механизм популяризации профессий села</a:t>
            </a:r>
            <a:endParaRPr lang="ru-RU" sz="2800" dirty="0">
              <a:latin typeface="Georgia" pitchFamily="18" charset="0"/>
            </a:endParaRPr>
          </a:p>
        </p:txBody>
      </p:sp>
      <p:pic>
        <p:nvPicPr>
          <p:cNvPr id="1026" name="Picture 2" descr="E:\СОХРАНЕНИЯ\D\МОУСелез\work\images\dscn111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1843" t="9275" b="19841"/>
          <a:stretch>
            <a:fillRect/>
          </a:stretch>
        </p:blipFill>
        <p:spPr bwMode="auto">
          <a:xfrm>
            <a:off x="3643953" y="3111691"/>
            <a:ext cx="5295331" cy="3193576"/>
          </a:xfrm>
          <a:prstGeom prst="rect">
            <a:avLst/>
          </a:prstGeom>
          <a:noFill/>
        </p:spPr>
      </p:pic>
      <p:pic>
        <p:nvPicPr>
          <p:cNvPr id="9" name="Рисунок 8" descr="C:\Users\User\Desktop\ТЕМПИК\DSCN6539.JPG"/>
          <p:cNvPicPr/>
          <p:nvPr/>
        </p:nvPicPr>
        <p:blipFill>
          <a:blip r:embed="rId3" cstate="print">
            <a:lum bright="20000"/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14713"/>
          <a:stretch>
            <a:fillRect/>
          </a:stretch>
        </p:blipFill>
        <p:spPr bwMode="auto">
          <a:xfrm>
            <a:off x="-186069" y="4189863"/>
            <a:ext cx="4990081" cy="266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E:\СОХРАНЕНИЯ\D\МОУСелез\work\images\pict0089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r="3573" b="23339"/>
          <a:stretch>
            <a:fillRect/>
          </a:stretch>
        </p:blipFill>
        <p:spPr bwMode="auto">
          <a:xfrm>
            <a:off x="3902439" y="0"/>
            <a:ext cx="5241561" cy="31253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\\Glav\общая\Антонова Л.А\фото\P1080877.JPG"/>
          <p:cNvPicPr/>
          <p:nvPr/>
        </p:nvPicPr>
        <p:blipFill>
          <a:blip r:embed="rId2" cstate="print">
            <a:lum bright="20000"/>
          </a:blip>
          <a:srcRect l="8163" t="2879"/>
          <a:stretch>
            <a:fillRect/>
          </a:stretch>
        </p:blipFill>
        <p:spPr bwMode="auto">
          <a:xfrm>
            <a:off x="618446" y="428203"/>
            <a:ext cx="4162559" cy="2759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1\Мои документы\ПНП\библиотека\б-ка фото\Библиотека2\DSCN9205.JPG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846320" y="348615"/>
            <a:ext cx="3858243" cy="2838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E:\5\защита проектов\P1000477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222071" y="3463669"/>
            <a:ext cx="3879667" cy="2884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 descr="http://static.wixstatic.com/media/617751_33bf9b20812f49ca8e45d8edf645d553.png_srz_314_289_85_22_0.50_1.20_0.00_png_srz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12944" y="3198967"/>
            <a:ext cx="3753134" cy="345431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Documents and Settings\PCom\Мои документы\Downloads\IMG_1265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621838" y="3466531"/>
            <a:ext cx="4522162" cy="3391469"/>
          </a:xfrm>
          <a:prstGeom prst="rect">
            <a:avLst/>
          </a:prstGeom>
          <a:noFill/>
        </p:spPr>
      </p:pic>
      <p:pic>
        <p:nvPicPr>
          <p:cNvPr id="37893" name="Picture 5" descr="C:\Documents and Settings\PCom\Мои документы\Downloads\IMG_1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81759"/>
            <a:ext cx="4635198" cy="3476241"/>
          </a:xfrm>
          <a:prstGeom prst="rect">
            <a:avLst/>
          </a:prstGeom>
          <a:noFill/>
        </p:spPr>
      </p:pic>
      <p:pic>
        <p:nvPicPr>
          <p:cNvPr id="8" name="Picture 2" descr="C:\Documents and Settings\PCom\Рабочий стол\конкурс\энергети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3194" y="327547"/>
            <a:ext cx="4230806" cy="2806406"/>
          </a:xfrm>
          <a:prstGeom prst="rect">
            <a:avLst/>
          </a:prstGeom>
          <a:noFill/>
        </p:spPr>
      </p:pic>
      <p:pic>
        <p:nvPicPr>
          <p:cNvPr id="9" name="Picture 2" descr="F:\сертификат.tif"/>
          <p:cNvPicPr>
            <a:picLocks noChangeAspect="1" noChangeArrowheads="1"/>
          </p:cNvPicPr>
          <p:nvPr/>
        </p:nvPicPr>
        <p:blipFill>
          <a:blip r:embed="rId5" cstate="print"/>
          <a:srcRect l="19371" t="-337" r="15829" b="32095"/>
          <a:stretch>
            <a:fillRect/>
          </a:stretch>
        </p:blipFill>
        <p:spPr bwMode="auto">
          <a:xfrm rot="5400000">
            <a:off x="772470" y="-772465"/>
            <a:ext cx="3436494" cy="49814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Сущность профессионального самоопределен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 descr="C:\Documents and Settings\PCom\Мои документы\fullsiz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1444" y="0"/>
            <a:ext cx="8120418" cy="60356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ndara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1707</TotalTime>
  <Words>1136</Words>
  <Application>Microsoft Office PowerPoint</Application>
  <PresentationFormat>Экран (4:3)</PresentationFormat>
  <Paragraphs>386</Paragraphs>
  <Slides>58</Slides>
  <Notes>2</Notes>
  <HiddenSlides>24</HiddenSlides>
  <MMClips>2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70" baseType="lpstr">
      <vt:lpstr>Arial</vt:lpstr>
      <vt:lpstr>Georgia</vt:lpstr>
      <vt:lpstr>Wingdings</vt:lpstr>
      <vt:lpstr>Candara</vt:lpstr>
      <vt:lpstr>Times New Roman</vt:lpstr>
      <vt:lpstr>Windsor</vt:lpstr>
      <vt:lpstr>Century</vt:lpstr>
      <vt:lpstr>Arial Narrow</vt:lpstr>
      <vt:lpstr>Monotype Corsiva</vt:lpstr>
      <vt:lpstr>Bookman Old Style</vt:lpstr>
      <vt:lpstr>Calibri</vt:lpstr>
      <vt:lpstr>Тема Office</vt:lpstr>
      <vt:lpstr>Профориентация:  как помочь подростку выбрать  свое дело?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Профориентация:  как помочь подростку выбрать  свое дело?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Рустам Бегалиев</dc:creator>
  <cp:lastModifiedBy>selezan 1</cp:lastModifiedBy>
  <cp:revision>154</cp:revision>
  <dcterms:created xsi:type="dcterms:W3CDTF">2017-01-28T03:39:37Z</dcterms:created>
  <dcterms:modified xsi:type="dcterms:W3CDTF">2018-10-29T09:09:43Z</dcterms:modified>
</cp:coreProperties>
</file>