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8" r:id="rId3"/>
    <p:sldId id="259" r:id="rId4"/>
    <p:sldId id="260" r:id="rId5"/>
    <p:sldId id="261" r:id="rId6"/>
    <p:sldId id="263" r:id="rId7"/>
    <p:sldId id="264" r:id="rId8"/>
    <p:sldId id="265" r:id="rId9"/>
    <p:sldId id="266" r:id="rId10"/>
    <p:sldId id="267" r:id="rId11"/>
    <p:sldId id="268" r:id="rId12"/>
    <p:sldId id="269" r:id="rId13"/>
    <p:sldId id="270" r:id="rId14"/>
    <p:sldId id="271" r:id="rId15"/>
    <p:sldId id="272" r:id="rId16"/>
    <p:sldId id="273" r:id="rId17"/>
    <p:sldId id="275" r:id="rId18"/>
    <p:sldId id="276" r:id="rId19"/>
    <p:sldId id="277"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70" d="100"/>
          <a:sy n="70" d="100"/>
        </p:scale>
        <p:origin x="-312" y="-10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B4C71EC6-210F-42DE-9C53-41977AD35B3D}" type="datetimeFigureOut">
              <a:rPr lang="ru-RU" smtClean="0"/>
              <a:t>13.06.2019</a:t>
            </a:fld>
            <a:endParaRPr lang="ru-RU"/>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u-RU"/>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19B0651-EE4F-4900-A07F-96A6BFA9D0F0}" type="slidenum">
              <a:rPr lang="ru-RU" smtClean="0"/>
              <a:t>‹#›</a:t>
            </a:fld>
            <a:endParaRPr lang="ru-RU"/>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13.06.2019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13.06.2019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13.06.2019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11" name="Title 10"/>
          <p:cNvSpPr>
            <a:spLocks noGrp="1"/>
          </p:cNvSpPr>
          <p:nvPr>
            <p:ph type="title"/>
          </p:nvPr>
        </p:nvSpPr>
        <p:spPr/>
        <p:txBody>
          <a:bodyPr/>
          <a:lstStyle/>
          <a:p>
            <a:r>
              <a:rPr lang="ru-RU" smtClean="0"/>
              <a:t>Образец заголовка</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13.06.2019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13.06.2019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12" name="Title 1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13.06.2019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13.06.2019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13.06.2019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u-RU" smtClean="0"/>
              <a:t>Образец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13.06.2019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u-RU" smtClean="0"/>
              <a:t>Образец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13.06.2019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B4C71EC6-210F-42DE-9C53-41977AD35B3D}" type="datetimeFigureOut">
              <a:rPr lang="ru-RU" smtClean="0"/>
              <a:t>13.06.2019</a:t>
            </a:fld>
            <a:endParaRPr lang="ru-RU"/>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87624" y="980728"/>
            <a:ext cx="3528392" cy="1872208"/>
          </a:xfrm>
        </p:spPr>
        <p:txBody>
          <a:bodyPr/>
          <a:lstStyle/>
          <a:p>
            <a:r>
              <a:rPr lang="ru-RU" sz="3600" dirty="0" smtClean="0"/>
              <a:t>Доктор </a:t>
            </a:r>
            <a:br>
              <a:rPr lang="ru-RU" sz="3600" dirty="0" smtClean="0"/>
            </a:br>
            <a:r>
              <a:rPr lang="ru-RU" sz="3600" dirty="0" smtClean="0"/>
              <a:t>Михаил </a:t>
            </a:r>
            <a:br>
              <a:rPr lang="ru-RU" sz="3600" dirty="0" smtClean="0"/>
            </a:br>
            <a:r>
              <a:rPr lang="ru-RU" sz="3600" dirty="0" smtClean="0"/>
              <a:t>Афанасьевич </a:t>
            </a:r>
            <a:br>
              <a:rPr lang="ru-RU" sz="3600" dirty="0" smtClean="0"/>
            </a:br>
            <a:r>
              <a:rPr lang="ru-RU" sz="3600" dirty="0" smtClean="0"/>
              <a:t>Булгаков</a:t>
            </a:r>
            <a:endParaRPr lang="ru-RU" sz="3600" dirty="0"/>
          </a:p>
        </p:txBody>
      </p:sp>
      <p:sp>
        <p:nvSpPr>
          <p:cNvPr id="4" name="AutoShape 5" descr="https://mamsy.ru/uploads/wysiwyg/8c/7a/d1322a4120304598b16ca91fcbc9dc9a.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052736"/>
            <a:ext cx="3824736" cy="2232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2267744" y="3645025"/>
            <a:ext cx="6552728" cy="1569660"/>
          </a:xfrm>
          <a:prstGeom prst="rect">
            <a:avLst/>
          </a:prstGeom>
        </p:spPr>
        <p:txBody>
          <a:bodyPr wrap="square">
            <a:spAutoFit/>
          </a:bodyPr>
          <a:lstStyle/>
          <a:p>
            <a:r>
              <a:rPr lang="ru-RU" sz="2400" dirty="0" smtClean="0"/>
              <a:t>Работу выполнила:</a:t>
            </a:r>
          </a:p>
          <a:p>
            <a:r>
              <a:rPr lang="ru-RU" sz="2400" dirty="0" smtClean="0"/>
              <a:t>Преподаватель русского языка и литературы</a:t>
            </a:r>
          </a:p>
          <a:p>
            <a:r>
              <a:rPr lang="ru-RU" sz="2400" dirty="0" smtClean="0"/>
              <a:t>ГБПОУ МО МОМК №1 Красногорский филиал</a:t>
            </a:r>
          </a:p>
          <a:p>
            <a:r>
              <a:rPr lang="ru-RU" sz="2400" dirty="0" smtClean="0"/>
              <a:t>Окунева И.А.</a:t>
            </a:r>
            <a:endParaRPr lang="ru-RU" sz="2400" dirty="0"/>
          </a:p>
        </p:txBody>
      </p:sp>
    </p:spTree>
    <p:extLst>
      <p:ext uri="{BB962C8B-B14F-4D97-AF65-F5344CB8AC3E}">
        <p14:creationId xmlns:p14="http://schemas.microsoft.com/office/powerpoint/2010/main" val="8272309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06028" y="620689"/>
            <a:ext cx="8614444" cy="2304256"/>
          </a:xfrm>
        </p:spPr>
        <p:txBody>
          <a:bodyPr/>
          <a:lstStyle/>
          <a:p>
            <a:pPr marL="0" indent="0">
              <a:buNone/>
            </a:pPr>
            <a:r>
              <a:rPr lang="ru-RU" dirty="0"/>
              <a:t>Октябрьские события 1917 года застали Булгакова в Вязьме, но из-за пристрастия к морфию он не слишком обратил на них внимание. Все это время Булгаков пытался освободиться от воинского призыва и с этой целью отправился в Москву. У него также была тайная надежда вылечиться там от наркотической зависимости в клинике знакомого врача. </a:t>
            </a:r>
          </a:p>
          <a:p>
            <a:pPr marL="0" indent="0">
              <a:buNone/>
            </a:pPr>
            <a:endParaRPr lang="ru-RU" dirty="0"/>
          </a:p>
        </p:txBody>
      </p:sp>
      <p:sp>
        <p:nvSpPr>
          <p:cNvPr id="5" name="AutoShape 4" descr="https://www.factroom.ru/wp-content/uploads/2016/08/10-49.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780928"/>
            <a:ext cx="5035133" cy="39370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65310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673340"/>
            <a:ext cx="4116667" cy="5566765"/>
          </a:xfrm>
        </p:spPr>
        <p:txBody>
          <a:bodyPr>
            <a:normAutofit/>
          </a:bodyPr>
          <a:lstStyle/>
          <a:p>
            <a:pPr marL="0" indent="0">
              <a:buNone/>
            </a:pPr>
            <a:r>
              <a:rPr lang="ru-RU" dirty="0"/>
              <a:t>Уже ничто не связывало Булгакова с работой в Вязьме, и они с женой уехали в Киев, где поселились в опустевшем родительском доме. Именно здесь благодаря усилиям жены и второго мужа матери, доктора Воскресенского, Булгаков избавился от наркотической зависимости и выздоровел. Он открыл частную практику как венеролог. Но нормальной жизни не получилось. </a:t>
            </a: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701328"/>
            <a:ext cx="4457699" cy="56886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0487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860032" y="548680"/>
            <a:ext cx="4116667" cy="5566765"/>
          </a:xfrm>
        </p:spPr>
        <p:txBody>
          <a:bodyPr/>
          <a:lstStyle/>
          <a:p>
            <a:pPr marL="0" indent="0">
              <a:buNone/>
            </a:pPr>
            <a:r>
              <a:rPr lang="ru-RU" dirty="0"/>
              <a:t>В начале 1920 года Михаил Булгаков решил расстаться с медициной и заняться литературной деятельностью. Он начинает сотрудничать с местными газетами, но тут заражается свирепствовавшим в то время возвратным тифом. Пора для болезни была неподходящая: белые отступают, советуют Татьяне забрать мужа и уходить вместе с ними. </a:t>
            </a:r>
          </a:p>
        </p:txBody>
      </p:sp>
      <p:sp>
        <p:nvSpPr>
          <p:cNvPr id="5" name="AutoShape 2" descr="https://24smi.org/public/media/resize/660x-/celebrity/2016/05/12/1463065179-celeb_img_None_00LH4zL.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2291"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44500" y1="30000" x2="20333" y2="50125"/>
                        <a14:foregroundMark x1="13333" y1="42625" x2="17667" y2="53750"/>
                        <a14:foregroundMark x1="12667" y1="48375" x2="15667" y2="52375"/>
                        <a14:foregroundMark x1="13833" y1="40875" x2="11833" y2="40375"/>
                        <a14:foregroundMark x1="12333" y1="45125" x2="10667" y2="44375"/>
                        <a14:foregroundMark x1="13333" y1="42375" x2="10667" y2="41125"/>
                        <a14:foregroundMark x1="15333" y1="40125" x2="12833" y2="39625"/>
                        <a14:foregroundMark x1="15000" y1="39625" x2="15000" y2="39625"/>
                        <a14:foregroundMark x1="10667" y1="41625" x2="10833" y2="44000"/>
                        <a14:foregroundMark x1="11000" y1="45625" x2="12167" y2="49375"/>
                        <a14:foregroundMark x1="13167" y1="51375" x2="15000" y2="54875"/>
                        <a14:backgroundMark x1="8000" y1="45250" x2="10833" y2="69125"/>
                        <a14:backgroundMark x1="10667" y1="47750" x2="12500" y2="52625"/>
                        <a14:backgroundMark x1="13500" y1="53250" x2="14833" y2="55375"/>
                        <a14:backgroundMark x1="15333" y1="55250" x2="15500" y2="55250"/>
                        <a14:backgroundMark x1="10667" y1="46375" x2="10833" y2="46625"/>
                        <a14:backgroundMark x1="14667" y1="54875" x2="15167" y2="54875"/>
                      </a14:backgroundRemoval>
                    </a14:imgEffect>
                  </a14:imgLayer>
                </a14:imgProps>
              </a:ext>
              <a:ext uri="{28A0092B-C50C-407E-A947-70E740481C1C}">
                <a14:useLocalDpi xmlns:a14="http://schemas.microsoft.com/office/drawing/2010/main" val="0"/>
              </a:ext>
            </a:extLst>
          </a:blip>
          <a:srcRect/>
          <a:stretch>
            <a:fillRect/>
          </a:stretch>
        </p:blipFill>
        <p:spPr bwMode="auto">
          <a:xfrm>
            <a:off x="180520" y="404664"/>
            <a:ext cx="4698522" cy="62646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4095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lnSpcReduction="10000"/>
          </a:bodyPr>
          <a:lstStyle/>
          <a:p>
            <a:pPr marL="0" indent="0">
              <a:buNone/>
            </a:pPr>
            <a:r>
              <a:rPr lang="ru-RU" dirty="0"/>
              <a:t>Но она не решается: температура у больного поднялась выше сорока, он бредит, почти без сознания и может умереть по дороге. Булгаковы остаются в городе. Верная </a:t>
            </a:r>
            <a:r>
              <a:rPr lang="ru-RU" dirty="0" err="1"/>
              <a:t>Тася</a:t>
            </a:r>
            <a:r>
              <a:rPr lang="ru-RU" dirty="0"/>
              <a:t> — так звали Лаппу все знакомые — выходила мужа и на этот раз. Когда Булгаков выздоровел, во Владикавказе уже была советская власть. Чтобы заработать на жизнь, он обращается в ревком и начинает работать журналистом.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836712"/>
            <a:ext cx="4332268" cy="56886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1973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51520" y="586954"/>
            <a:ext cx="4116667" cy="5566765"/>
          </a:xfrm>
        </p:spPr>
        <p:txBody>
          <a:bodyPr>
            <a:normAutofit/>
          </a:bodyPr>
          <a:lstStyle/>
          <a:p>
            <a:pPr marL="0" indent="0">
              <a:buNone/>
            </a:pPr>
            <a:r>
              <a:rPr lang="ru-RU" dirty="0"/>
              <a:t>В Москве Булгаков долго мучился, чтобы </a:t>
            </a:r>
            <a:r>
              <a:rPr lang="ru-RU" dirty="0" smtClean="0"/>
              <a:t>поддержать существование семьи. </a:t>
            </a:r>
            <a:r>
              <a:rPr lang="ru-RU" dirty="0"/>
              <a:t>По советским временам Булгаков выглядел необычно: всегда подтянутый, элегантный, в рубашке с накрахмаленным воротничком и бабочке, с моноклем. Он служил репортером и фельетонистом в газетах, но получал гроши. У него не было денег даже на то, чтобы приехать на похороны матери в Киев.</a:t>
            </a:r>
          </a:p>
        </p:txBody>
      </p:sp>
      <p:sp>
        <p:nvSpPr>
          <p:cNvPr id="4" name="Текст 3"/>
          <p:cNvSpPr>
            <a:spLocks noGrp="1"/>
          </p:cNvSpPr>
          <p:nvPr>
            <p:ph type="body" sz="half" idx="2"/>
          </p:nvPr>
        </p:nvSpPr>
        <p:spPr/>
        <p:txBody>
          <a:bodyPr/>
          <a:lstStyle/>
          <a:p>
            <a:endParaRPr lang="ru-RU"/>
          </a:p>
        </p:txBody>
      </p:sp>
      <p:pic>
        <p:nvPicPr>
          <p:cNvPr id="5"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backgroundMark x1="12934" y1="35500" x2="6940" y2="68500"/>
                        <a14:backgroundMark x1="84385" y1="51375" x2="93849" y2="87500"/>
                        <a14:backgroundMark x1="71609" y1="70250" x2="72555" y2="70250"/>
                        <a14:backgroundMark x1="66562" y1="69500" x2="66562" y2="69500"/>
                        <a14:backgroundMark x1="4101" y1="74000" x2="4101" y2="74000"/>
                        <a14:backgroundMark x1="16562" y1="71125" x2="18770" y2="57875"/>
                        <a14:backgroundMark x1="3470" y1="78125" x2="6309" y2="76750"/>
                        <a14:backgroundMark x1="1420" y1="80375" x2="158" y2="80375"/>
                        <a14:backgroundMark x1="26341" y1="55250" x2="26341" y2="55250"/>
                      </a14:backgroundRemoval>
                    </a14:imgEffect>
                  </a14:imgLayer>
                </a14:imgProps>
              </a:ext>
              <a:ext uri="{28A0092B-C50C-407E-A947-70E740481C1C}">
                <a14:useLocalDpi xmlns:a14="http://schemas.microsoft.com/office/drawing/2010/main" val="0"/>
              </a:ext>
            </a:extLst>
          </a:blip>
          <a:srcRect/>
          <a:stretch>
            <a:fillRect/>
          </a:stretch>
        </p:blipFill>
        <p:spPr bwMode="auto">
          <a:xfrm>
            <a:off x="4211960" y="-245385"/>
            <a:ext cx="5059180" cy="63838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9849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9573" y="548680"/>
            <a:ext cx="4116667" cy="5566765"/>
          </a:xfrm>
        </p:spPr>
        <p:txBody>
          <a:bodyPr/>
          <a:lstStyle/>
          <a:p>
            <a:pPr marL="0" indent="0">
              <a:buNone/>
            </a:pPr>
            <a:r>
              <a:rPr lang="ru-RU" dirty="0"/>
              <a:t>К середине 20-х годов у Булгакова вышли «</a:t>
            </a:r>
            <a:r>
              <a:rPr lang="ru-RU" dirty="0" err="1"/>
              <a:t>Дьяволиада</a:t>
            </a:r>
            <a:r>
              <a:rPr lang="ru-RU" dirty="0"/>
              <a:t>» и «Роковые яйца», «Записки на манжетах», были опубликованы десятки рассказов, очерков, фельетонов. </a:t>
            </a: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438" r="18000"/>
          <a:stretch/>
        </p:blipFill>
        <p:spPr bwMode="auto">
          <a:xfrm>
            <a:off x="3707904" y="188640"/>
            <a:ext cx="2160240" cy="33460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455" y="2276872"/>
            <a:ext cx="1905000" cy="28670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304" r="8070" b="5234"/>
          <a:stretch/>
        </p:blipFill>
        <p:spPr bwMode="auto">
          <a:xfrm>
            <a:off x="7052766" y="3861048"/>
            <a:ext cx="1840662" cy="28350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9246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51521" y="260648"/>
            <a:ext cx="4557148" cy="6336704"/>
          </a:xfrm>
        </p:spPr>
        <p:txBody>
          <a:bodyPr>
            <a:normAutofit fontScale="92500" lnSpcReduction="10000"/>
          </a:bodyPr>
          <a:lstStyle/>
          <a:p>
            <a:pPr marL="0" indent="0" fontAlgn="base">
              <a:buNone/>
            </a:pPr>
            <a:r>
              <a:rPr lang="ru-RU" dirty="0"/>
              <a:t>Написанная в начале 1925 года повесть «Собачье сердце» была запрещена к печати. Успех произведений Булгакова вызывал зависть коллег по цеху и неприязнь литературных критиков. А вот что писала «Комсомольская правда»: «Булгаков чем был, тем и останется, </a:t>
            </a:r>
            <a:r>
              <a:rPr lang="ru-RU" dirty="0" err="1"/>
              <a:t>новобуржуазным</a:t>
            </a:r>
            <a:r>
              <a:rPr lang="ru-RU" dirty="0"/>
              <a:t> </a:t>
            </a:r>
            <a:r>
              <a:rPr lang="ru-RU" dirty="0" err="1"/>
              <a:t>отродьем</a:t>
            </a:r>
            <a:r>
              <a:rPr lang="ru-RU" dirty="0"/>
              <a:t>, брызжущим отравленной, но бессильной слюной на рабочий класс и его коммунистические идеалы»… Постепенно к травле подключились «органы». Писателя несколько раз вызывали на допросы, в его квартире был произведен обыск. Конфисковали дневники и рукопись «Собачьего сердца».</a:t>
            </a:r>
          </a:p>
        </p:txBody>
      </p:sp>
      <p:sp>
        <p:nvSpPr>
          <p:cNvPr id="4" name="Текст 3"/>
          <p:cNvSpPr>
            <a:spLocks noGrp="1"/>
          </p:cNvSpPr>
          <p:nvPr>
            <p:ph type="body" sz="half" idx="2"/>
          </p:nvPr>
        </p:nvSpPr>
        <p:spPr/>
        <p:txBody>
          <a:bodyPr/>
          <a:lstStyle/>
          <a:p>
            <a:endParaRPr lang="ru-RU" dirty="0"/>
          </a:p>
        </p:txBody>
      </p:sp>
      <p:sp>
        <p:nvSpPr>
          <p:cNvPr id="5" name="AutoShape 4" descr="http://tvsmi.net/login/anounce/3d/60/3d604655c1407cbd83500eba97060c09.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548680"/>
            <a:ext cx="3888432" cy="28729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573" y="2852935"/>
            <a:ext cx="2411333" cy="37684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372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07504" y="1089382"/>
            <a:ext cx="4176464" cy="5544617"/>
          </a:xfrm>
        </p:spPr>
        <p:txBody>
          <a:bodyPr>
            <a:normAutofit fontScale="92500" lnSpcReduction="20000"/>
          </a:bodyPr>
          <a:lstStyle/>
          <a:p>
            <a:pPr marL="0" indent="0" fontAlgn="base">
              <a:buNone/>
            </a:pPr>
            <a:r>
              <a:rPr lang="ru-RU" dirty="0"/>
              <a:t>Однако после знаменитого звонка Сталина, о котором говорила вся Москва, положение писателя-изгоя изменилось. Его приняли на работу в театр, он начал рецензировать пьесы молодых авторов. В 30-е годы Булгаков всецело отдался литературному творчеству — работал над романом «Мастер и Маргарита», готовил пьесы: «Мертвые души» по Гоголю, «Мольер», «Иван Васильевич» и другие. Однако ни одна из них не была поставлена на сцене. Разочарованный писатель порвал с театром. И вновь на его произведения был наложен негласный запрет. </a:t>
            </a:r>
          </a:p>
        </p:txBody>
      </p:sp>
      <p:sp>
        <p:nvSpPr>
          <p:cNvPr id="3" name="Заголовок 2"/>
          <p:cNvSpPr>
            <a:spLocks noGrp="1"/>
          </p:cNvSpPr>
          <p:nvPr>
            <p:ph type="title"/>
          </p:nvPr>
        </p:nvSpPr>
        <p:spPr>
          <a:xfrm>
            <a:off x="611560" y="188640"/>
            <a:ext cx="7756263" cy="1054250"/>
          </a:xfrm>
        </p:spPr>
        <p:txBody>
          <a:bodyPr/>
          <a:lstStyle/>
          <a:p>
            <a:r>
              <a:rPr lang="ru-RU" dirty="0" smtClean="0"/>
              <a:t>Посмертная слава</a:t>
            </a:r>
            <a:endParaRPr lang="ru-RU" dirty="0"/>
          </a:p>
        </p:txBody>
      </p:sp>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7542" y="1076423"/>
            <a:ext cx="2341944" cy="33606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6822" y="3847811"/>
            <a:ext cx="1823383" cy="28566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9486" y="1940805"/>
            <a:ext cx="2436549" cy="38140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4747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51520" y="692696"/>
            <a:ext cx="4116667" cy="5566765"/>
          </a:xfrm>
        </p:spPr>
        <p:txBody>
          <a:bodyPr>
            <a:normAutofit lnSpcReduction="10000"/>
          </a:bodyPr>
          <a:lstStyle/>
          <a:p>
            <a:pPr marL="0" indent="0">
              <a:buNone/>
            </a:pPr>
            <a:r>
              <a:rPr lang="ru-RU" dirty="0"/>
              <a:t>Он слег осенью 1939 года. Еще перед женитьбой он говорил Елене Сергеевне, что будет тяжело умирать. Навещавшим его друзьям Булгаков подробно рассказывал, как будет развиваться его болезнь в течение полугода до смерти, называя поэтапно недели, месяцы и даже числа. Болезнь протекала точно по его прогнозу. Булгаков ослеп и умер через отведенные полгода, 10 марта 1940-го.</a:t>
            </a:r>
          </a:p>
          <a:p>
            <a:endParaRPr lang="ru-RU" dirty="0"/>
          </a:p>
        </p:txBody>
      </p:sp>
      <p:sp>
        <p:nvSpPr>
          <p:cNvPr id="4" name="Текст 3"/>
          <p:cNvSpPr>
            <a:spLocks noGrp="1"/>
          </p:cNvSpPr>
          <p:nvPr>
            <p:ph type="body" sz="half" idx="2"/>
          </p:nvPr>
        </p:nvSpPr>
        <p:spPr/>
        <p:txBody>
          <a:bodyPr/>
          <a:lstStyle/>
          <a:p>
            <a:endParaRPr lang="ru-RU" dirty="0"/>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332656"/>
            <a:ext cx="4562475" cy="35909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687" y="3717031"/>
            <a:ext cx="3797068" cy="29785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1314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Спасибо за внимание!</a:t>
            </a:r>
            <a:endParaRPr lang="ru-RU" dirty="0"/>
          </a:p>
        </p:txBody>
      </p:sp>
    </p:spTree>
    <p:extLst>
      <p:ext uri="{BB962C8B-B14F-4D97-AF65-F5344CB8AC3E}">
        <p14:creationId xmlns:p14="http://schemas.microsoft.com/office/powerpoint/2010/main" val="1807466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sp>
        <p:nvSpPr>
          <p:cNvPr id="4" name="Текст 3"/>
          <p:cNvSpPr>
            <a:spLocks noGrp="1"/>
          </p:cNvSpPr>
          <p:nvPr>
            <p:ph type="body" sz="half" idx="2"/>
          </p:nvPr>
        </p:nvSpPr>
        <p:spPr>
          <a:xfrm>
            <a:off x="179512" y="188640"/>
            <a:ext cx="3286001" cy="6480720"/>
          </a:xfrm>
        </p:spPr>
        <p:txBody>
          <a:bodyPr anchor="t">
            <a:noAutofit/>
          </a:bodyPr>
          <a:lstStyle/>
          <a:p>
            <a:r>
              <a:rPr lang="ru-RU" sz="2400" dirty="0"/>
              <a:t>Михаил Афанасьевич Булгаков родился в Киеве 15 мая 1891 года. У Булгаковых было семеро детей. Это была интеллигентная семья, сплоченная и веселая. Отец, преподаватель Киевской духовной академии, умер рано, а мать сказала детям: «Я не могу вам дать приданое или капитал. Но я могу вам дать единственный капитал, который у вас будет, — это образование». </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95" t="7098" r="6364" b="7098"/>
          <a:stretch/>
        </p:blipFill>
        <p:spPr bwMode="auto">
          <a:xfrm>
            <a:off x="3701480" y="-1"/>
            <a:ext cx="4781597" cy="34767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198" y="3647673"/>
            <a:ext cx="4443027" cy="31374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4657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92002" y="559398"/>
            <a:ext cx="3561344" cy="5566765"/>
          </a:xfrm>
        </p:spPr>
        <p:txBody>
          <a:bodyPr/>
          <a:lstStyle/>
          <a:p>
            <a:endParaRPr lang="ru-RU" dirty="0"/>
          </a:p>
        </p:txBody>
      </p:sp>
      <p:sp>
        <p:nvSpPr>
          <p:cNvPr id="4" name="Текст 3"/>
          <p:cNvSpPr>
            <a:spLocks noGrp="1"/>
          </p:cNvSpPr>
          <p:nvPr>
            <p:ph type="body" sz="half" idx="2"/>
          </p:nvPr>
        </p:nvSpPr>
        <p:spPr>
          <a:xfrm>
            <a:off x="4427984" y="332656"/>
            <a:ext cx="4536504" cy="6192688"/>
          </a:xfrm>
        </p:spPr>
        <p:txBody>
          <a:bodyPr anchor="ctr">
            <a:noAutofit/>
          </a:bodyPr>
          <a:lstStyle/>
          <a:p>
            <a:r>
              <a:rPr lang="ru-RU" sz="2400" dirty="0"/>
              <a:t>Мальчиком Михаил учился в Первой мужской гимназии, где получил блестящее образование. Юный Булгаков не только постигал науку, он писал стихи, рисовал карикатуры, играл на рояле, пел. Увлекался энтомологией, собрал хорошую коллекцию бабочек. Участвовал в импровизированных спектаклях, увлекался футболом, который тогда входил в моду, и, естественно, не избегал романтических встреч.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809" y="234977"/>
            <a:ext cx="3810000" cy="65913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13760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99247" y="2248347"/>
            <a:ext cx="3440705" cy="4349005"/>
          </a:xfrm>
        </p:spPr>
        <p:txBody>
          <a:bodyPr>
            <a:normAutofit/>
          </a:bodyPr>
          <a:lstStyle/>
          <a:p>
            <a:pPr marL="0" indent="0">
              <a:buNone/>
            </a:pPr>
            <a:r>
              <a:rPr lang="ru-RU" sz="2800" dirty="0"/>
              <a:t>Но вот в 1909 году гимназия окончена. </a:t>
            </a:r>
            <a:endParaRPr lang="ru-RU" sz="2800" dirty="0" smtClean="0"/>
          </a:p>
          <a:p>
            <a:pPr marL="0" indent="0">
              <a:buNone/>
            </a:pPr>
            <a:r>
              <a:rPr lang="ru-RU" sz="2800" dirty="0"/>
              <a:t>В 1909 году Михаил поступил на медицинский факультет Киевского университета. </a:t>
            </a:r>
          </a:p>
        </p:txBody>
      </p:sp>
      <p:sp>
        <p:nvSpPr>
          <p:cNvPr id="3" name="Заголовок 2"/>
          <p:cNvSpPr>
            <a:spLocks noGrp="1"/>
          </p:cNvSpPr>
          <p:nvPr>
            <p:ph type="title"/>
          </p:nvPr>
        </p:nvSpPr>
        <p:spPr/>
        <p:txBody>
          <a:bodyPr/>
          <a:lstStyle/>
          <a:p>
            <a:r>
              <a:rPr lang="ru-RU" b="1" dirty="0"/>
              <a:t>Выбор </a:t>
            </a:r>
            <a:r>
              <a:rPr lang="ru-RU" b="1" dirty="0" smtClean="0"/>
              <a:t>профессии</a:t>
            </a: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533" y="1556789"/>
            <a:ext cx="3332970" cy="52427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70344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5" y="260648"/>
            <a:ext cx="3888431" cy="6336704"/>
          </a:xfrm>
        </p:spPr>
        <p:txBody>
          <a:bodyPr>
            <a:normAutofit lnSpcReduction="10000"/>
          </a:bodyPr>
          <a:lstStyle/>
          <a:p>
            <a:pPr marL="0" indent="0">
              <a:buNone/>
            </a:pPr>
            <a:r>
              <a:rPr lang="ru-RU" dirty="0" smtClean="0"/>
              <a:t>А в 1913-м он, студент второго курса, женится на своей избраннице — Татьяне Лаппе. Их роман длился почти пять лет. Он часто приезжал в Саратов, грозился застрелиться, если тотчас не увидит любимую, даже бросал учебу. Родители в качестве приданого выделили столовое серебро и золотые украшения. Михаил заказал особые обручальные кольца с выгравированными внутри именами. Позже, в голодные годы, все это было продано. </a:t>
            </a:r>
            <a:endParaRPr lang="ru-RU" dirty="0"/>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65" b="100000" l="0" r="100000">
                        <a14:foregroundMark x1="61955" y1="56685" x2="67190" y2="46893"/>
                        <a14:foregroundMark x1="42932" y1="93597" x2="42932" y2="93597"/>
                      </a14:backgroundRemoval>
                    </a14:imgEffect>
                  </a14:imgLayer>
                </a14:imgProps>
              </a:ext>
              <a:ext uri="{28A0092B-C50C-407E-A947-70E740481C1C}">
                <a14:useLocalDpi xmlns:a14="http://schemas.microsoft.com/office/drawing/2010/main" val="0"/>
              </a:ext>
            </a:extLst>
          </a:blip>
          <a:srcRect/>
          <a:stretch>
            <a:fillRect/>
          </a:stretch>
        </p:blipFill>
        <p:spPr bwMode="auto">
          <a:xfrm>
            <a:off x="4490768" y="0"/>
            <a:ext cx="4653232" cy="43121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4005064"/>
            <a:ext cx="3023314" cy="26525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0689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88024" y="404664"/>
            <a:ext cx="4188675" cy="5976664"/>
          </a:xfrm>
        </p:spPr>
        <p:txBody>
          <a:bodyPr/>
          <a:lstStyle/>
          <a:p>
            <a:pPr marL="0" indent="0">
              <a:buNone/>
            </a:pPr>
            <a:r>
              <a:rPr lang="ru-RU" dirty="0"/>
              <a:t>Но вот грянула Первая мировая война. Благополучные, беспечные времена закончились, и наш герой окунулся в круговерть событий. В августе 1914 года студент-медик Булгаков помог родителям жены организовать в Саратове лазарет для раненых и работал там врачом-санитаром. </a:t>
            </a:r>
          </a:p>
          <a:p>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4282034" cy="61926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3484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559399"/>
            <a:ext cx="8208911" cy="2509562"/>
          </a:xfrm>
        </p:spPr>
        <p:txBody>
          <a:bodyPr/>
          <a:lstStyle/>
          <a:p>
            <a:pPr marL="0" indent="0">
              <a:buNone/>
            </a:pPr>
            <a:r>
              <a:rPr lang="ru-RU" dirty="0"/>
              <a:t>По окончании службы на фронте Булгаков был направлен в распоряжение смоленского губернатора. Его определили заведующим врачебным пунктом в </a:t>
            </a:r>
            <a:r>
              <a:rPr lang="ru-RU" dirty="0" err="1"/>
              <a:t>Сычовский</a:t>
            </a:r>
            <a:r>
              <a:rPr lang="ru-RU" dirty="0"/>
              <a:t> уезд, село Никольское. Это была невероятная глухомань. Булгаков прибыл туда с женой в сентябре 1916 года и стал земским лекарем. </a:t>
            </a: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688" t="4579" r="2727" b="29663"/>
          <a:stretch/>
        </p:blipFill>
        <p:spPr bwMode="auto">
          <a:xfrm>
            <a:off x="1619672" y="2996952"/>
            <a:ext cx="5832648" cy="36603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1032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16016" y="620688"/>
            <a:ext cx="4116667" cy="5566765"/>
          </a:xfrm>
        </p:spPr>
        <p:txBody>
          <a:bodyPr>
            <a:normAutofit fontScale="92500" lnSpcReduction="10000"/>
          </a:bodyPr>
          <a:lstStyle/>
          <a:p>
            <a:pPr marL="0" indent="0">
              <a:buNone/>
            </a:pPr>
            <a:r>
              <a:rPr lang="ru-RU" dirty="0"/>
              <a:t>Самый драматический случай, имевший серьезные последствия, произошел с Булгаковым, когда к нему привезли ребенка, больного дифтеритом. Врачу пришлось через трубку отсасывать из горла дифтеритные пленки. Чтобы не заразиться, он сделал себе прививку, что вызвало приступ страшной аллергии. Лицо распухло, тело покрылось сыпью, начался нестерпимый зуд. В ногах появились сильные боли. Как врач Булгаков считал, что помочь ему может только морфий. </a:t>
            </a:r>
          </a:p>
        </p:txBody>
      </p:sp>
      <p:sp>
        <p:nvSpPr>
          <p:cNvPr id="5" name="AutoShape 4" descr="http://www.plam.ru/cultur/doktor_bulgakov/i_036.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61" y="505838"/>
            <a:ext cx="4311697" cy="58074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90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22440" y="168275"/>
            <a:ext cx="5248151" cy="3216734"/>
          </a:xfrm>
        </p:spPr>
        <p:txBody>
          <a:bodyPr>
            <a:normAutofit fontScale="85000" lnSpcReduction="10000"/>
          </a:bodyPr>
          <a:lstStyle/>
          <a:p>
            <a:pPr marL="0" indent="0" algn="ctr">
              <a:buNone/>
            </a:pPr>
            <a:r>
              <a:rPr lang="ru-RU" dirty="0"/>
              <a:t>Но через год Булгакову удалось перевестись в </a:t>
            </a:r>
            <a:r>
              <a:rPr lang="ru-RU" dirty="0" smtClean="0"/>
              <a:t>земскую больницу </a:t>
            </a:r>
            <a:r>
              <a:rPr lang="ru-RU" dirty="0"/>
              <a:t>в городе Вязьме, где он получил должность заведующего инфекционным и венерическим отделениями. После деревенской глуши большой уездный город вызвал восторг: наконец-то электричество после керосиновой коптилки, современное по тогдашним меркам медицинское оборудование. Все это нашло отражение в рассказе «Морфий</a:t>
            </a:r>
            <a:r>
              <a:rPr lang="ru-RU" dirty="0" smtClean="0"/>
              <a:t>».</a:t>
            </a:r>
            <a:endParaRPr lang="ru-RU"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688" t="4579" r="2727" b="29663"/>
          <a:stretch/>
        </p:blipFill>
        <p:spPr bwMode="auto">
          <a:xfrm>
            <a:off x="611560" y="3573016"/>
            <a:ext cx="4914721" cy="30843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5" descr="https://images.gr-assets.com/books/1372787231l/18157916.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836712"/>
            <a:ext cx="3240360" cy="50965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332080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вердый переплет">
  <a:themeElements>
    <a:clrScheme name="Твердый переплет">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342</TotalTime>
  <Words>1044</Words>
  <Application>Microsoft Office PowerPoint</Application>
  <PresentationFormat>Экран (4:3)</PresentationFormat>
  <Paragraphs>26</Paragraphs>
  <Slides>19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Твердый переплет</vt:lpstr>
      <vt:lpstr>Доктор  Михаил  Афанасьевич  Булгаков</vt:lpstr>
      <vt:lpstr>Презентация PowerPoint</vt:lpstr>
      <vt:lpstr>Презентация PowerPoint</vt:lpstr>
      <vt:lpstr>Выбор профессии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Посмертная слава</vt:lpstr>
      <vt:lpstr>Презентация PowerPoint</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Ярослава</dc:creator>
  <cp:lastModifiedBy>Светлана Кошелева</cp:lastModifiedBy>
  <cp:revision>15</cp:revision>
  <dcterms:created xsi:type="dcterms:W3CDTF">2018-03-05T18:27:59Z</dcterms:created>
  <dcterms:modified xsi:type="dcterms:W3CDTF">2019-06-13T10:24:21Z</dcterms:modified>
</cp:coreProperties>
</file>